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 id="2147483780" r:id="rId2"/>
  </p:sldMasterIdLst>
  <p:notesMasterIdLst>
    <p:notesMasterId r:id="rId29"/>
  </p:notesMasterIdLst>
  <p:sldIdLst>
    <p:sldId id="256" r:id="rId3"/>
    <p:sldId id="257" r:id="rId4"/>
    <p:sldId id="264" r:id="rId5"/>
    <p:sldId id="292" r:id="rId6"/>
    <p:sldId id="266" r:id="rId7"/>
    <p:sldId id="293" r:id="rId8"/>
    <p:sldId id="275" r:id="rId9"/>
    <p:sldId id="294" r:id="rId10"/>
    <p:sldId id="295" r:id="rId11"/>
    <p:sldId id="277" r:id="rId12"/>
    <p:sldId id="297" r:id="rId13"/>
    <p:sldId id="278" r:id="rId14"/>
    <p:sldId id="279" r:id="rId15"/>
    <p:sldId id="258" r:id="rId16"/>
    <p:sldId id="280" r:id="rId17"/>
    <p:sldId id="281" r:id="rId18"/>
    <p:sldId id="296" r:id="rId19"/>
    <p:sldId id="291" r:id="rId20"/>
    <p:sldId id="282" r:id="rId21"/>
    <p:sldId id="290" r:id="rId22"/>
    <p:sldId id="284" r:id="rId23"/>
    <p:sldId id="285" r:id="rId24"/>
    <p:sldId id="289" r:id="rId25"/>
    <p:sldId id="288" r:id="rId26"/>
    <p:sldId id="271" r:id="rId27"/>
    <p:sldId id="274" r:id="rId2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85638" autoAdjust="0"/>
  </p:normalViewPr>
  <p:slideViewPr>
    <p:cSldViewPr snapToGrid="0">
      <p:cViewPr varScale="1">
        <p:scale>
          <a:sx n="94" d="100"/>
          <a:sy n="94" d="100"/>
        </p:scale>
        <p:origin x="11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345CC85-21A2-444D-82BD-0345B11DD64D}" type="datetimeFigureOut">
              <a:rPr lang="en-US" smtClean="0"/>
              <a:t>11/5/2019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B41E3D0-A3DC-49B1-A78C-1C4D874CCA3A}" type="slidenum">
              <a:rPr lang="en-US" smtClean="0"/>
              <a:t>‹#›</a:t>
            </a:fld>
            <a:endParaRPr lang="en-US"/>
          </a:p>
        </p:txBody>
      </p:sp>
    </p:spTree>
    <p:extLst>
      <p:ext uri="{BB962C8B-B14F-4D97-AF65-F5344CB8AC3E}">
        <p14:creationId xmlns:p14="http://schemas.microsoft.com/office/powerpoint/2010/main" val="1504390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PYMkFNlXa_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mc9k5MURZ8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Morning/Afternoon Students! Today we will be going through a comprehensive lesson on veal – a high quality, nutrient-dense protein source! Our school has been fortunate enough to receive a grant through the Wisconsin</a:t>
            </a:r>
            <a:r>
              <a:rPr lang="en-US" baseline="0" dirty="0"/>
              <a:t> </a:t>
            </a:r>
            <a:r>
              <a:rPr lang="en-US" dirty="0"/>
              <a:t>Beef Council to supply the fresh veal product that we will use during our lab/cooking demo/etc. as part of this lesson. </a:t>
            </a:r>
          </a:p>
          <a:p>
            <a:endParaRPr lang="en-US" dirty="0"/>
          </a:p>
          <a:p>
            <a:r>
              <a:rPr lang="en-US" dirty="0"/>
              <a:t>First let’s learn a little bit about the Wisconsin Beef Council and the work they do…</a:t>
            </a:r>
          </a:p>
        </p:txBody>
      </p:sp>
      <p:sp>
        <p:nvSpPr>
          <p:cNvPr id="4" name="Slide Number Placeholder 3"/>
          <p:cNvSpPr>
            <a:spLocks noGrp="1"/>
          </p:cNvSpPr>
          <p:nvPr>
            <p:ph type="sldNum" sz="quarter" idx="10"/>
          </p:nvPr>
        </p:nvSpPr>
        <p:spPr/>
        <p:txBody>
          <a:bodyPr/>
          <a:lstStyle/>
          <a:p>
            <a:fld id="{7B41E3D0-A3DC-49B1-A78C-1C4D874CCA3A}" type="slidenum">
              <a:rPr lang="en-US" smtClean="0"/>
              <a:t>1</a:t>
            </a:fld>
            <a:endParaRPr lang="en-US"/>
          </a:p>
        </p:txBody>
      </p:sp>
    </p:spTree>
    <p:extLst>
      <p:ext uri="{BB962C8B-B14F-4D97-AF65-F5344CB8AC3E}">
        <p14:creationId xmlns:p14="http://schemas.microsoft.com/office/powerpoint/2010/main" val="2734215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easy to generalize today’s animal agriculture industry. Agriculture has changed so dramatically over the last several years, therefore most people have limited knowledge of how these systems work and why the change has occurred.</a:t>
            </a:r>
          </a:p>
          <a:p>
            <a:endParaRPr lang="en-US" dirty="0"/>
          </a:p>
          <a:p>
            <a:r>
              <a:rPr lang="en-US" dirty="0"/>
              <a:t>There are some common myths that have become associated with today’s animal agriculture, one of those being housing. </a:t>
            </a:r>
          </a:p>
          <a:p>
            <a:endParaRPr lang="en-US" dirty="0"/>
          </a:p>
          <a:p>
            <a:r>
              <a:rPr lang="en-US" dirty="0"/>
              <a:t>Most food animals are housed in barns in order to provide a clean and healthy atmosphere. In addition to protecting the animals from predators, weather extremes and the spread of disease from outside sources such as birds and rodents, protects young animals and makes it easier for farmers to provide care for both healthy and sick animals.</a:t>
            </a:r>
          </a:p>
          <a:p>
            <a:endParaRPr lang="en-US" dirty="0"/>
          </a:p>
          <a:p>
            <a:pPr defTabSz="931774">
              <a:defRPr/>
            </a:pPr>
            <a:r>
              <a:rPr lang="en-US" dirty="0"/>
              <a:t> A hog barn wouldn't be used for calves, any more than an adult would sleep in a child's crib. Housing is designed to allow the farmer to provide the best animal care to the calves.</a:t>
            </a:r>
          </a:p>
          <a:p>
            <a:pPr defTabSz="931774">
              <a:defRPr/>
            </a:pPr>
            <a:endParaRPr lang="en-US" dirty="0"/>
          </a:p>
        </p:txBody>
      </p:sp>
      <p:sp>
        <p:nvSpPr>
          <p:cNvPr id="4" name="Slide Number Placeholder 3"/>
          <p:cNvSpPr>
            <a:spLocks noGrp="1"/>
          </p:cNvSpPr>
          <p:nvPr>
            <p:ph type="sldNum" sz="quarter" idx="10"/>
          </p:nvPr>
        </p:nvSpPr>
        <p:spPr/>
        <p:txBody>
          <a:bodyPr/>
          <a:lstStyle/>
          <a:p>
            <a:fld id="{7B41E3D0-A3DC-49B1-A78C-1C4D874CCA3A}" type="slidenum">
              <a:rPr lang="en-US" smtClean="0"/>
              <a:t>10</a:t>
            </a:fld>
            <a:endParaRPr lang="en-US"/>
          </a:p>
        </p:txBody>
      </p:sp>
    </p:spTree>
    <p:extLst>
      <p:ext uri="{BB962C8B-B14F-4D97-AF65-F5344CB8AC3E}">
        <p14:creationId xmlns:p14="http://schemas.microsoft.com/office/powerpoint/2010/main" val="1976547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In the video that played earlier you saw that the calves were housed in a group setting. </a:t>
            </a:r>
            <a:endParaRPr lang="en-US" baseline="0" dirty="0"/>
          </a:p>
          <a:p>
            <a:pPr defTabSz="931774">
              <a:defRPr/>
            </a:pPr>
            <a:endParaRPr lang="en-US" baseline="0" dirty="0"/>
          </a:p>
          <a:p>
            <a:r>
              <a:rPr lang="en-US" dirty="0"/>
              <a:t>In 2007, the American Veal Association</a:t>
            </a:r>
            <a:r>
              <a:rPr lang="en-US" baseline="0" dirty="0"/>
              <a:t> unanimously adopted a resolution calling for veal farmers to move to group housing.  While science and farming experience tells us that calves can be provided quality care whether in a traditional or group setting.</a:t>
            </a:r>
          </a:p>
          <a:p>
            <a:endParaRPr lang="en-US" baseline="0" dirty="0"/>
          </a:p>
          <a:p>
            <a:r>
              <a:rPr lang="en-US" baseline="0" dirty="0"/>
              <a:t>The veal industry is very proud of the progress made by their producers. By December 31, 2017 all veal raised in the United States will be raised in group housing. </a:t>
            </a:r>
          </a:p>
          <a:p>
            <a:endParaRPr lang="en-US" baseline="0" dirty="0"/>
          </a:p>
          <a:p>
            <a:r>
              <a:rPr lang="en-US" baseline="0" dirty="0"/>
              <a:t>The main reasoning behind group housing was consumer demands. Consumers feel better knowing that calves are raised in a group setting. </a:t>
            </a:r>
          </a:p>
          <a:p>
            <a:pPr defTabSz="931774">
              <a:defRPr/>
            </a:pPr>
            <a:endParaRPr lang="en-US" dirty="0"/>
          </a:p>
        </p:txBody>
      </p:sp>
      <p:sp>
        <p:nvSpPr>
          <p:cNvPr id="4" name="Slide Number Placeholder 3"/>
          <p:cNvSpPr>
            <a:spLocks noGrp="1"/>
          </p:cNvSpPr>
          <p:nvPr>
            <p:ph type="sldNum" sz="quarter" idx="10"/>
          </p:nvPr>
        </p:nvSpPr>
        <p:spPr/>
        <p:txBody>
          <a:bodyPr/>
          <a:lstStyle/>
          <a:p>
            <a:fld id="{7B41E3D0-A3DC-49B1-A78C-1C4D874CCA3A}" type="slidenum">
              <a:rPr lang="en-US" smtClean="0"/>
              <a:t>12</a:t>
            </a:fld>
            <a:endParaRPr lang="en-US"/>
          </a:p>
        </p:txBody>
      </p:sp>
    </p:spTree>
    <p:extLst>
      <p:ext uri="{BB962C8B-B14F-4D97-AF65-F5344CB8AC3E}">
        <p14:creationId xmlns:p14="http://schemas.microsoft.com/office/powerpoint/2010/main" val="1419159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Producers are continually working to improve the way that they raise calves in order to maintain individual care – this is directly linked to consumer demands. There are some challenges that farmers faced with group housing. Calves exhibit natural behaviors like bullying when together. </a:t>
            </a:r>
          </a:p>
          <a:p>
            <a:pPr defTabSz="931774">
              <a:defRPr/>
            </a:pPr>
            <a:endParaRPr lang="en-US" dirty="0"/>
          </a:p>
          <a:p>
            <a:pPr defTabSz="931774">
              <a:defRPr/>
            </a:pPr>
            <a:r>
              <a:rPr lang="en-US" dirty="0"/>
              <a:t>Research continues to constantly improve upon production methods. </a:t>
            </a:r>
          </a:p>
          <a:p>
            <a:pPr defTabSz="931774">
              <a:defRPr/>
            </a:pPr>
            <a:endParaRPr lang="en-US" dirty="0"/>
          </a:p>
          <a:p>
            <a:pPr defTabSz="931774">
              <a:defRPr/>
            </a:pPr>
            <a:r>
              <a:rPr lang="en-US" dirty="0"/>
              <a:t>For additional information regarding housing visit: http://www.vealfarm.com/housing/ </a:t>
            </a:r>
          </a:p>
          <a:p>
            <a:pPr defTabSz="931774">
              <a:defRPr/>
            </a:pPr>
            <a:endParaRPr lang="en-US" dirty="0"/>
          </a:p>
          <a:p>
            <a:pPr defTabSz="931774">
              <a:defRPr/>
            </a:pPr>
            <a:r>
              <a:rPr lang="en-US" dirty="0"/>
              <a:t>For more information visit: http://www.vealfarm.com/housing/</a:t>
            </a:r>
          </a:p>
        </p:txBody>
      </p:sp>
      <p:sp>
        <p:nvSpPr>
          <p:cNvPr id="4" name="Slide Number Placeholder 3"/>
          <p:cNvSpPr>
            <a:spLocks noGrp="1"/>
          </p:cNvSpPr>
          <p:nvPr>
            <p:ph type="sldNum" sz="quarter" idx="10"/>
          </p:nvPr>
        </p:nvSpPr>
        <p:spPr/>
        <p:txBody>
          <a:bodyPr/>
          <a:lstStyle/>
          <a:p>
            <a:fld id="{7B41E3D0-A3DC-49B1-A78C-1C4D874CCA3A}" type="slidenum">
              <a:rPr lang="en-US" smtClean="0"/>
              <a:t>13</a:t>
            </a:fld>
            <a:endParaRPr lang="en-US"/>
          </a:p>
        </p:txBody>
      </p:sp>
    </p:spTree>
    <p:extLst>
      <p:ext uri="{BB962C8B-B14F-4D97-AF65-F5344CB8AC3E}">
        <p14:creationId xmlns:p14="http://schemas.microsoft.com/office/powerpoint/2010/main" val="4072065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To prevent illness and ensure that animals remain healthy, farmers take preventive measures -- including the use of animal health products. These products are given to the animal in a scientifically formulated feed best suited to the animal's needs. Before they can be used on the farm, all animal health products are approved and regulated by the U.S. Food &amp; Drug Administration. </a:t>
            </a:r>
          </a:p>
          <a:p>
            <a:pPr defTabSz="931774">
              <a:defRPr/>
            </a:pPr>
            <a:endParaRPr lang="en-US" dirty="0"/>
          </a:p>
          <a:p>
            <a:pPr defTabSz="931774">
              <a:defRPr/>
            </a:pPr>
            <a:r>
              <a:rPr lang="en-US" dirty="0"/>
              <a:t>We will touch a bit more on antibiotics and what a withdrawal period are in a few slides. </a:t>
            </a:r>
          </a:p>
          <a:p>
            <a:endParaRPr lang="en-US" dirty="0"/>
          </a:p>
        </p:txBody>
      </p:sp>
      <p:sp>
        <p:nvSpPr>
          <p:cNvPr id="4" name="Slide Number Placeholder 3"/>
          <p:cNvSpPr>
            <a:spLocks noGrp="1"/>
          </p:cNvSpPr>
          <p:nvPr>
            <p:ph type="sldNum" sz="quarter" idx="10"/>
          </p:nvPr>
        </p:nvSpPr>
        <p:spPr/>
        <p:txBody>
          <a:bodyPr/>
          <a:lstStyle/>
          <a:p>
            <a:fld id="{7B41E3D0-A3DC-49B1-A78C-1C4D874CCA3A}" type="slidenum">
              <a:rPr lang="en-US" smtClean="0"/>
              <a:t>14</a:t>
            </a:fld>
            <a:endParaRPr lang="en-US"/>
          </a:p>
        </p:txBody>
      </p:sp>
    </p:spTree>
    <p:extLst>
      <p:ext uri="{BB962C8B-B14F-4D97-AF65-F5344CB8AC3E}">
        <p14:creationId xmlns:p14="http://schemas.microsoft.com/office/powerpoint/2010/main" val="427947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anose="020B0604020202020204" pitchFamily="34" charset="0"/>
              <a:buChar char="•"/>
            </a:pPr>
            <a:r>
              <a:rPr lang="en-US" dirty="0"/>
              <a:t>Veal calves receive diets designed to provide all of the 40 essential nutrients they need, including important amino acids, carbohydrates, fats, minerals and vitamins. </a:t>
            </a:r>
          </a:p>
          <a:p>
            <a:pPr lvl="0">
              <a:buFont typeface="Arial" panose="020B0604020202020204" pitchFamily="34" charset="0"/>
              <a:buChar char="•"/>
            </a:pPr>
            <a:r>
              <a:rPr lang="en-US" dirty="0"/>
              <a:t> In the formula-fed diet, research shows that calves must receive diets with iron to meet the animals' requirements for normal health and behavior. </a:t>
            </a:r>
          </a:p>
          <a:p>
            <a:pPr defTabSz="931774">
              <a:buFont typeface="Arial" panose="020B0604020202020204" pitchFamily="34" charset="0"/>
              <a:buChar char="•"/>
              <a:defRPr/>
            </a:pPr>
            <a:r>
              <a:rPr lang="en-US" dirty="0">
                <a:solidFill>
                  <a:schemeClr val="tx1">
                    <a:lumMod val="75000"/>
                    <a:lumOff val="25000"/>
                  </a:schemeClr>
                </a:solidFill>
              </a:rPr>
              <a:t>With a milk-based diet, formula-fed calves remain pre-ruminant. </a:t>
            </a:r>
          </a:p>
          <a:p>
            <a:pPr defTabSz="931774">
              <a:buFont typeface="Arial" panose="020B0604020202020204" pitchFamily="34" charset="0"/>
              <a:buChar char="•"/>
              <a:defRPr/>
            </a:pPr>
            <a:r>
              <a:rPr lang="en-US" dirty="0"/>
              <a:t>The video you just watched touched on milk fed calves. While all calves receive milk or milk replacer some farmers decide to feed a small amount of grain close to slaughter </a:t>
            </a:r>
            <a:endParaRPr lang="en-US" dirty="0">
              <a:solidFill>
                <a:schemeClr val="tx1">
                  <a:lumMod val="75000"/>
                  <a:lumOff val="25000"/>
                </a:schemeClr>
              </a:solidFill>
            </a:endParaRPr>
          </a:p>
          <a:p>
            <a:pPr defTabSz="931774">
              <a:buFont typeface="Arial" panose="020B0604020202020204" pitchFamily="34" charset="0"/>
              <a:buChar char="•"/>
              <a:defRPr/>
            </a:pPr>
            <a:r>
              <a:rPr lang="en-US" dirty="0">
                <a:solidFill>
                  <a:schemeClr val="tx1">
                    <a:lumMod val="75000"/>
                    <a:lumOff val="25000"/>
                  </a:schemeClr>
                </a:solidFill>
              </a:rPr>
              <a:t>Once a calf is fed grain, the meat develops the strong flavor commonly associated with beef. Grain-fed calves are commonly known as "red-veal."</a:t>
            </a:r>
          </a:p>
          <a:p>
            <a:pPr lvl="0">
              <a:buFont typeface="Arial" panose="020B0604020202020204" pitchFamily="34" charset="0"/>
              <a:buNone/>
            </a:pPr>
            <a:endParaRPr lang="en-US" dirty="0"/>
          </a:p>
          <a:p>
            <a:endParaRPr lang="en-US" dirty="0"/>
          </a:p>
          <a:p>
            <a:r>
              <a:rPr lang="en-US" dirty="0"/>
              <a:t>Nutritional standards are established by a number of government agencies and professional organizations.</a:t>
            </a:r>
          </a:p>
          <a:p>
            <a:endParaRPr lang="en-US" dirty="0"/>
          </a:p>
          <a:p>
            <a:r>
              <a:rPr lang="en-US" dirty="0"/>
              <a:t>Fermentation in the rumen causes meat to change texture and flavor. </a:t>
            </a:r>
          </a:p>
          <a:p>
            <a:endParaRPr lang="en-US" dirty="0"/>
          </a:p>
        </p:txBody>
      </p:sp>
      <p:sp>
        <p:nvSpPr>
          <p:cNvPr id="4" name="Slide Number Placeholder 3"/>
          <p:cNvSpPr>
            <a:spLocks noGrp="1"/>
          </p:cNvSpPr>
          <p:nvPr>
            <p:ph type="sldNum" sz="quarter" idx="10"/>
          </p:nvPr>
        </p:nvSpPr>
        <p:spPr/>
        <p:txBody>
          <a:bodyPr/>
          <a:lstStyle/>
          <a:p>
            <a:fld id="{F6AB49F4-99A4-421B-BB82-FC7F04E2E0EB}" type="slidenum">
              <a:rPr lang="en-US" smtClean="0"/>
              <a:t>15</a:t>
            </a:fld>
            <a:endParaRPr lang="en-US"/>
          </a:p>
        </p:txBody>
      </p:sp>
    </p:spTree>
    <p:extLst>
      <p:ext uri="{BB962C8B-B14F-4D97-AF65-F5344CB8AC3E}">
        <p14:creationId xmlns:p14="http://schemas.microsoft.com/office/powerpoint/2010/main" val="1588481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r>
              <a:rPr lang="en-US" sz="2600" dirty="0"/>
              <a:t>A Cooked 3 oz. serving is about 166 Calories and 5.6 grams of fat. Veal is a excellent source of protein and can be considered a good source of : </a:t>
            </a:r>
          </a:p>
          <a:p>
            <a:pPr>
              <a:buFont typeface="Arial" panose="020B0604020202020204" pitchFamily="34" charset="0"/>
              <a:buChar char="•"/>
            </a:pPr>
            <a:r>
              <a:rPr lang="en-US" sz="2600" dirty="0"/>
              <a:t>Niacin, zinc, Vitamins B12 and B6</a:t>
            </a:r>
          </a:p>
          <a:p>
            <a:pPr>
              <a:buFont typeface="Arial" panose="020B0604020202020204" pitchFamily="34" charset="0"/>
              <a:buChar char="•"/>
            </a:pPr>
            <a:r>
              <a:rPr lang="en-US" sz="2600" dirty="0"/>
              <a:t> Leanest cuts include:</a:t>
            </a:r>
          </a:p>
          <a:p>
            <a:pPr lvl="7">
              <a:buFont typeface="Arial" panose="020B0604020202020204" pitchFamily="34" charset="0"/>
              <a:buChar char="•"/>
            </a:pPr>
            <a:r>
              <a:rPr lang="en-US" sz="2600" dirty="0"/>
              <a:t>  Arm Steak</a:t>
            </a:r>
          </a:p>
          <a:p>
            <a:pPr lvl="7">
              <a:buFont typeface="Arial" panose="020B0604020202020204" pitchFamily="34" charset="0"/>
              <a:buChar char="•"/>
            </a:pPr>
            <a:r>
              <a:rPr lang="en-US" sz="2600" dirty="0"/>
              <a:t> Leg Cutlet</a:t>
            </a:r>
          </a:p>
          <a:p>
            <a:pPr lvl="7">
              <a:buFont typeface="Arial" panose="020B0604020202020204" pitchFamily="34" charset="0"/>
              <a:buChar char="•"/>
            </a:pPr>
            <a:r>
              <a:rPr lang="en-US" sz="2600" dirty="0"/>
              <a:t> Sirloin</a:t>
            </a:r>
          </a:p>
          <a:p>
            <a:pPr lvl="7">
              <a:buFont typeface="Arial" panose="020B0604020202020204" pitchFamily="34" charset="0"/>
              <a:buChar char="•"/>
            </a:pPr>
            <a:r>
              <a:rPr lang="en-US" sz="2600" dirty="0"/>
              <a:t> Rib Chop</a:t>
            </a:r>
          </a:p>
          <a:p>
            <a:pPr lvl="7">
              <a:buFont typeface="Arial" panose="020B0604020202020204" pitchFamily="34" charset="0"/>
              <a:buChar char="•"/>
            </a:pPr>
            <a:r>
              <a:rPr lang="en-US" sz="2600" dirty="0"/>
              <a:t> Loin Chop</a:t>
            </a:r>
          </a:p>
          <a:p>
            <a:pPr lvl="7">
              <a:buFont typeface="Arial" panose="020B0604020202020204" pitchFamily="34" charset="0"/>
              <a:buChar char="•"/>
            </a:pPr>
            <a:r>
              <a:rPr lang="en-US" sz="2600" dirty="0"/>
              <a:t> Top Round</a:t>
            </a:r>
          </a:p>
          <a:p>
            <a:endParaRPr lang="en-US" dirty="0"/>
          </a:p>
          <a:p>
            <a:r>
              <a:rPr lang="en-US" dirty="0"/>
              <a:t>For more nutritional information and cooking information, visit www.vealmadeeasy.com</a:t>
            </a:r>
          </a:p>
        </p:txBody>
      </p:sp>
      <p:sp>
        <p:nvSpPr>
          <p:cNvPr id="4" name="Slide Number Placeholder 3"/>
          <p:cNvSpPr>
            <a:spLocks noGrp="1"/>
          </p:cNvSpPr>
          <p:nvPr>
            <p:ph type="sldNum" sz="quarter" idx="10"/>
          </p:nvPr>
        </p:nvSpPr>
        <p:spPr/>
        <p:txBody>
          <a:bodyPr/>
          <a:lstStyle/>
          <a:p>
            <a:fld id="{F6AB49F4-99A4-421B-BB82-FC7F04E2E0EB}" type="slidenum">
              <a:rPr lang="en-US" smtClean="0"/>
              <a:t>16</a:t>
            </a:fld>
            <a:endParaRPr lang="en-US"/>
          </a:p>
        </p:txBody>
      </p:sp>
    </p:spTree>
    <p:extLst>
      <p:ext uri="{BB962C8B-B14F-4D97-AF65-F5344CB8AC3E}">
        <p14:creationId xmlns:p14="http://schemas.microsoft.com/office/powerpoint/2010/main" val="2738174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purchasing veal in the grocery store or from your local butcher it is very important to note that veal is much lighter in color than beef.</a:t>
            </a:r>
          </a:p>
          <a:p>
            <a:endParaRPr lang="en-US" dirty="0"/>
          </a:p>
          <a:p>
            <a:r>
              <a:rPr lang="en-US" dirty="0"/>
              <a:t>The reason that veal is a link pink color in comparison to the dark red color of beef is due to two factors: the age of the calf and the level of myoglobin found within the muscle. </a:t>
            </a:r>
          </a:p>
          <a:p>
            <a:endParaRPr lang="en-US" dirty="0"/>
          </a:p>
          <a:p>
            <a:r>
              <a:rPr lang="en-US" dirty="0"/>
              <a:t>Since the calf is younger, the meat is naturally lighter in color. Myoglobin is an iron and oxygen binding protein found within meat that produces the red pigment found within meats like beef and veal. The amount of iron found within a veal calf’s diet will directly affect the color of the meat, therefore the amount of iron contained within their diet is controlled through their nutritionally-balanced milk-based diet. </a:t>
            </a:r>
          </a:p>
          <a:p>
            <a:endParaRPr lang="en-US" dirty="0"/>
          </a:p>
          <a:p>
            <a:r>
              <a:rPr lang="en-US" dirty="0"/>
              <a:t>The calves iron level is checked periodically to ensure that they are not too low, to prevent anemia from occurring. </a:t>
            </a:r>
          </a:p>
        </p:txBody>
      </p:sp>
      <p:sp>
        <p:nvSpPr>
          <p:cNvPr id="4" name="Slide Number Placeholder 3"/>
          <p:cNvSpPr>
            <a:spLocks noGrp="1"/>
          </p:cNvSpPr>
          <p:nvPr>
            <p:ph type="sldNum" sz="quarter" idx="10"/>
          </p:nvPr>
        </p:nvSpPr>
        <p:spPr/>
        <p:txBody>
          <a:bodyPr/>
          <a:lstStyle/>
          <a:p>
            <a:fld id="{7B41E3D0-A3DC-49B1-A78C-1C4D874CCA3A}" type="slidenum">
              <a:rPr lang="en-US" smtClean="0"/>
              <a:t>17</a:t>
            </a:fld>
            <a:endParaRPr lang="en-US"/>
          </a:p>
        </p:txBody>
      </p:sp>
    </p:spTree>
    <p:extLst>
      <p:ext uri="{BB962C8B-B14F-4D97-AF65-F5344CB8AC3E}">
        <p14:creationId xmlns:p14="http://schemas.microsoft.com/office/powerpoint/2010/main" val="898009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basics surrounding cooking with veal. </a:t>
            </a:r>
          </a:p>
          <a:p>
            <a:endParaRPr lang="en-US" dirty="0"/>
          </a:p>
          <a:p>
            <a:r>
              <a:rPr lang="en-US" dirty="0"/>
              <a:t>Visit www.vealmadeeasy.com for more information and recipes! </a:t>
            </a:r>
          </a:p>
        </p:txBody>
      </p:sp>
      <p:sp>
        <p:nvSpPr>
          <p:cNvPr id="4" name="Slide Number Placeholder 3"/>
          <p:cNvSpPr>
            <a:spLocks noGrp="1"/>
          </p:cNvSpPr>
          <p:nvPr>
            <p:ph type="sldNum" sz="quarter" idx="10"/>
          </p:nvPr>
        </p:nvSpPr>
        <p:spPr/>
        <p:txBody>
          <a:bodyPr/>
          <a:lstStyle/>
          <a:p>
            <a:fld id="{7B41E3D0-A3DC-49B1-A78C-1C4D874CCA3A}" type="slidenum">
              <a:rPr lang="en-US" smtClean="0"/>
              <a:t>18</a:t>
            </a:fld>
            <a:endParaRPr lang="en-US"/>
          </a:p>
        </p:txBody>
      </p:sp>
    </p:spTree>
    <p:extLst>
      <p:ext uri="{BB962C8B-B14F-4D97-AF65-F5344CB8AC3E}">
        <p14:creationId xmlns:p14="http://schemas.microsoft.com/office/powerpoint/2010/main" val="3174283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video that showcases a small family-owned and operated veal farm in Wisconsin. </a:t>
            </a:r>
          </a:p>
          <a:p>
            <a:endParaRPr lang="en-US" dirty="0"/>
          </a:p>
          <a:p>
            <a:r>
              <a:rPr lang="en-US" dirty="0"/>
              <a:t>The video can be found here: </a:t>
            </a:r>
            <a:r>
              <a:rPr lang="en-US" dirty="0">
                <a:hlinkClick r:id="rId3"/>
              </a:rPr>
              <a:t>https://www.youtube.com/watch?v=PYMkFNlXa_M</a:t>
            </a:r>
            <a:r>
              <a:rPr lang="en-US" dirty="0"/>
              <a:t> </a:t>
            </a:r>
          </a:p>
          <a:p>
            <a:endParaRPr lang="en-US" dirty="0"/>
          </a:p>
        </p:txBody>
      </p:sp>
      <p:sp>
        <p:nvSpPr>
          <p:cNvPr id="4" name="Slide Number Placeholder 3"/>
          <p:cNvSpPr>
            <a:spLocks noGrp="1"/>
          </p:cNvSpPr>
          <p:nvPr>
            <p:ph type="sldNum" sz="quarter" idx="10"/>
          </p:nvPr>
        </p:nvSpPr>
        <p:spPr/>
        <p:txBody>
          <a:bodyPr/>
          <a:lstStyle/>
          <a:p>
            <a:fld id="{F6AB49F4-99A4-421B-BB82-FC7F04E2E0EB}" type="slidenum">
              <a:rPr lang="en-US" smtClean="0"/>
              <a:t>19</a:t>
            </a:fld>
            <a:endParaRPr lang="en-US"/>
          </a:p>
        </p:txBody>
      </p:sp>
    </p:spTree>
    <p:extLst>
      <p:ext uri="{BB962C8B-B14F-4D97-AF65-F5344CB8AC3E}">
        <p14:creationId xmlns:p14="http://schemas.microsoft.com/office/powerpoint/2010/main" val="1198771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Let’s spend a few minutes talking</a:t>
            </a:r>
            <a:r>
              <a:rPr lang="en-US" baseline="0" dirty="0"/>
              <a:t> about what veal farmers are doing to care for and produce such a safe and wholesome food supply. </a:t>
            </a:r>
            <a:r>
              <a:rPr lang="en-US" dirty="0"/>
              <a:t>To ensure</a:t>
            </a:r>
            <a:r>
              <a:rPr lang="en-US" baseline="0" dirty="0"/>
              <a:t> quality care for their animals, safe food and consistent quality, veal farmers have created the Veal Quality Assurance program designed to ensure that farmers are using the best science and best practices necessary to produce veal.</a:t>
            </a:r>
            <a:endParaRPr lang="en-US" dirty="0"/>
          </a:p>
          <a:p>
            <a:endParaRPr lang="en-US" dirty="0"/>
          </a:p>
          <a:p>
            <a:r>
              <a:rPr lang="en-US" dirty="0"/>
              <a:t>Learn more here: http://www.vealfarm.com/certification-levels/ </a:t>
            </a:r>
          </a:p>
        </p:txBody>
      </p:sp>
      <p:sp>
        <p:nvSpPr>
          <p:cNvPr id="4" name="Slide Number Placeholder 3"/>
          <p:cNvSpPr>
            <a:spLocks noGrp="1"/>
          </p:cNvSpPr>
          <p:nvPr>
            <p:ph type="sldNum" sz="quarter" idx="10"/>
          </p:nvPr>
        </p:nvSpPr>
        <p:spPr/>
        <p:txBody>
          <a:bodyPr/>
          <a:lstStyle/>
          <a:p>
            <a:pPr defTabSz="931774">
              <a:defRPr/>
            </a:pPr>
            <a:fld id="{21E97630-A5D3-6E47-BFFD-C312ACD985FB}" type="slidenum">
              <a:rPr lang="en-US">
                <a:solidFill>
                  <a:prstClr val="black"/>
                </a:solidFill>
                <a:latin typeface="Calibri" panose="020F0502020204030204"/>
              </a:rPr>
              <a:pPr defTabSz="931774">
                <a:defRPr/>
              </a:pPr>
              <a:t>20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099914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background information on the Beef Checkoff Program – to help guide the discussion: </a:t>
            </a:r>
          </a:p>
          <a:p>
            <a:endParaRPr lang="en-US" dirty="0"/>
          </a:p>
          <a:p>
            <a:pPr marL="174708" indent="-174708">
              <a:buFont typeface="Arial" panose="020B0604020202020204" pitchFamily="34" charset="0"/>
              <a:buChar char="•"/>
            </a:pPr>
            <a:r>
              <a:rPr lang="en-US" dirty="0"/>
              <a:t>The Beef Checkoff Program is a producer-funded (funded by beef, dairy and veal producers) marketing and research program designed to increase domestic and/or international demand for beef. This is done through promotion, research and new product development, and a variety of other marketing tools. </a:t>
            </a:r>
          </a:p>
          <a:p>
            <a:pPr marL="174708" indent="-174708">
              <a:buFont typeface="Arial" panose="020B0604020202020204" pitchFamily="34" charset="0"/>
              <a:buChar char="•"/>
            </a:pPr>
            <a:r>
              <a:rPr lang="en-US" dirty="0"/>
              <a:t>The Cattlemen’s Beef Board and USDA oversee the collection and spending of checkoff funds.</a:t>
            </a:r>
          </a:p>
          <a:p>
            <a:pPr marL="174708" indent="-174708">
              <a:buFont typeface="Arial" panose="020B0604020202020204" pitchFamily="34" charset="0"/>
              <a:buChar char="•"/>
            </a:pPr>
            <a:r>
              <a:rPr lang="en-US" dirty="0"/>
              <a:t>Checkoff dollars cannot be used for government lobbying efforts or anything policy-oriented. </a:t>
            </a:r>
          </a:p>
          <a:p>
            <a:pPr marL="174708" indent="-174708">
              <a:buFont typeface="Arial" panose="020B0604020202020204" pitchFamily="34" charset="0"/>
              <a:buChar char="•"/>
            </a:pPr>
            <a:r>
              <a:rPr lang="en-US" dirty="0"/>
              <a:t>As any checkoff program it is designed as a “self-help” program – farmers and ranchers are busy producing food for the world, they often don’t have time to promote their products and their livelihoods, this is where the checkoff comes into play </a:t>
            </a:r>
          </a:p>
          <a:p>
            <a:pPr marL="174708" indent="-174708">
              <a:buFont typeface="Arial" panose="020B0604020202020204" pitchFamily="34" charset="0"/>
              <a:buChar char="•"/>
            </a:pPr>
            <a:endParaRPr lang="en-US" dirty="0"/>
          </a:p>
          <a:p>
            <a:r>
              <a:rPr lang="en-US" dirty="0"/>
              <a:t>Wisconsin</a:t>
            </a:r>
            <a:r>
              <a:rPr lang="en-US" baseline="0" dirty="0"/>
              <a:t> </a:t>
            </a:r>
            <a:r>
              <a:rPr lang="en-US" dirty="0"/>
              <a:t>Beef Council specifics:</a:t>
            </a:r>
          </a:p>
          <a:p>
            <a:endParaRPr lang="en-US" dirty="0"/>
          </a:p>
          <a:p>
            <a:pPr marL="174708" indent="-174708">
              <a:buFont typeface="Arial" panose="020B0604020202020204" pitchFamily="34" charset="0"/>
              <a:buChar char="•"/>
            </a:pPr>
            <a:r>
              <a:rPr lang="en-US" dirty="0"/>
              <a:t>The Wisconsin Beef Council is a non-profit organization working on behalf of 25,000 beef, dairy and veal. Wisconsin’s 69,754 farm families continue to be the stewards of more than 14.3 million acres of farmland. With $10.7 billion in cash receipts annually from production agriculture, Wisconsin farmers and agribusinesses are the leading economic driver in our state.</a:t>
            </a:r>
          </a:p>
          <a:p>
            <a:pPr marL="174708" indent="-174708">
              <a:buFont typeface="Arial" panose="020B0604020202020204" pitchFamily="34" charset="0"/>
              <a:buChar char="•"/>
            </a:pPr>
            <a:r>
              <a:rPr lang="en-US" dirty="0"/>
              <a:t>The Wisconsin Beef Council’s Mission Statement is: Be a unified voice for our beef &amp; veal partners by sharing their legacy of commitment with the families enjoying dinner with us. </a:t>
            </a:r>
          </a:p>
          <a:p>
            <a:pPr marL="640594" lvl="1" indent="-174708">
              <a:buFont typeface="Arial" panose="020B0604020202020204" pitchFamily="34" charset="0"/>
              <a:buChar char="•"/>
            </a:pPr>
            <a:r>
              <a:rPr lang="en-US" dirty="0"/>
              <a:t>Beef, dairy and veal producers are busy taking care of and raising their animals – we serve as “boots on the ground” to share their story and promote their products on their behalf. </a:t>
            </a:r>
          </a:p>
          <a:p>
            <a:pPr marL="174708" indent="-174708">
              <a:buFont typeface="Arial" panose="020B0604020202020204" pitchFamily="34" charset="0"/>
              <a:buChar char="•"/>
            </a:pPr>
            <a:endParaRPr lang="en-US" dirty="0"/>
          </a:p>
          <a:p>
            <a:r>
              <a:rPr lang="en-US" dirty="0"/>
              <a:t>Please direct any questions on the Beef Checkoff Program to Brooke Roberts - broberts@beeftips.com or 608-833-9944.</a:t>
            </a:r>
          </a:p>
        </p:txBody>
      </p:sp>
      <p:sp>
        <p:nvSpPr>
          <p:cNvPr id="4" name="Slide Number Placeholder 3"/>
          <p:cNvSpPr>
            <a:spLocks noGrp="1"/>
          </p:cNvSpPr>
          <p:nvPr>
            <p:ph type="sldNum" sz="quarter" idx="10"/>
          </p:nvPr>
        </p:nvSpPr>
        <p:spPr/>
        <p:txBody>
          <a:bodyPr/>
          <a:lstStyle/>
          <a:p>
            <a:fld id="{7B41E3D0-A3DC-49B1-A78C-1C4D874CCA3A}" type="slidenum">
              <a:rPr lang="en-US" smtClean="0"/>
              <a:t>2</a:t>
            </a:fld>
            <a:endParaRPr lang="en-US"/>
          </a:p>
        </p:txBody>
      </p:sp>
    </p:spTree>
    <p:extLst>
      <p:ext uri="{BB962C8B-B14F-4D97-AF65-F5344CB8AC3E}">
        <p14:creationId xmlns:p14="http://schemas.microsoft.com/office/powerpoint/2010/main" val="9431225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Recognizing</a:t>
            </a:r>
            <a:r>
              <a:rPr lang="en-US" baseline="0" dirty="0"/>
              <a:t> the importance of assuring consumers of the importance of doing what’s right, veal farmers created the VQA in 1988.  This program was one of the first of its kind.  Farmers receive a 2-year certification after completing the education component and pledging to abide by the program.</a:t>
            </a:r>
            <a:endParaRPr lang="en-US" dirty="0"/>
          </a:p>
          <a:p>
            <a:endParaRPr lang="en-US" dirty="0"/>
          </a:p>
          <a:p>
            <a:r>
              <a:rPr lang="en-US" dirty="0"/>
              <a:t>There are additional quality assurance programs within the agricultural industry, including the beef quality assurance program. </a:t>
            </a:r>
          </a:p>
          <a:p>
            <a:endParaRPr lang="en-US" dirty="0"/>
          </a:p>
          <a:p>
            <a:r>
              <a:rPr lang="en-US" dirty="0"/>
              <a:t>This program enables veal producers to stay up-to-date with any changes occurring within the industry, including regulations, production practices, etc. </a:t>
            </a:r>
          </a:p>
        </p:txBody>
      </p:sp>
      <p:sp>
        <p:nvSpPr>
          <p:cNvPr id="4" name="Slide Number Placeholder 3"/>
          <p:cNvSpPr>
            <a:spLocks noGrp="1"/>
          </p:cNvSpPr>
          <p:nvPr>
            <p:ph type="sldNum" sz="quarter" idx="10"/>
          </p:nvPr>
        </p:nvSpPr>
        <p:spPr/>
        <p:txBody>
          <a:bodyPr/>
          <a:lstStyle/>
          <a:p>
            <a:fld id="{F6AB49F4-99A4-421B-BB82-FC7F04E2E0EB}" type="slidenum">
              <a:rPr lang="en-US" smtClean="0"/>
              <a:t>21</a:t>
            </a:fld>
            <a:endParaRPr lang="en-US"/>
          </a:p>
        </p:txBody>
      </p:sp>
    </p:spTree>
    <p:extLst>
      <p:ext uri="{BB962C8B-B14F-4D97-AF65-F5344CB8AC3E}">
        <p14:creationId xmlns:p14="http://schemas.microsoft.com/office/powerpoint/2010/main" val="3495773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 VQA was created and is managed by a variety of individuals</a:t>
            </a:r>
            <a:r>
              <a:rPr lang="en-US" baseline="0" dirty="0"/>
              <a:t> with extensive education and experience in animal care.  The VQA is very comprehensive and covers all areas necessary to ensure sound production practices.  From education to ongoing self-assessment, veal farmers must continually update best practices.</a:t>
            </a:r>
          </a:p>
          <a:p>
            <a:pPr>
              <a:buFont typeface="Arial" panose="020B0604020202020204" pitchFamily="34" charset="0"/>
              <a:buChar char="•"/>
            </a:pPr>
            <a:r>
              <a:rPr lang="en-US" sz="2400" dirty="0"/>
              <a:t>Primary Components</a:t>
            </a:r>
          </a:p>
          <a:p>
            <a:pPr lvl="1">
              <a:buFont typeface="Arial" panose="020B0604020202020204" pitchFamily="34" charset="0"/>
              <a:buChar char="•"/>
            </a:pPr>
            <a:r>
              <a:rPr lang="en-US" sz="2200" dirty="0"/>
              <a:t>Education- new research that has come out</a:t>
            </a:r>
          </a:p>
          <a:p>
            <a:pPr lvl="1">
              <a:buFont typeface="Arial" panose="020B0604020202020204" pitchFamily="34" charset="0"/>
              <a:buChar char="•"/>
            </a:pPr>
            <a:r>
              <a:rPr lang="en-US" sz="2200" dirty="0"/>
              <a:t>Best Practices- for caring and keeping animals healthy</a:t>
            </a:r>
          </a:p>
          <a:p>
            <a:pPr lvl="1">
              <a:buFont typeface="Arial" panose="020B0604020202020204" pitchFamily="34" charset="0"/>
              <a:buChar char="•"/>
            </a:pPr>
            <a:r>
              <a:rPr lang="en-US" sz="2200" dirty="0"/>
              <a:t>Regulations/laws that impact their operation </a:t>
            </a:r>
          </a:p>
          <a:p>
            <a:pPr lvl="1">
              <a:buFont typeface="Arial" panose="020B0604020202020204" pitchFamily="34" charset="0"/>
              <a:buChar char="•"/>
            </a:pPr>
            <a:r>
              <a:rPr lang="en-US" sz="2200" dirty="0"/>
              <a:t>Record-keeping- Keeping up to date records is very important on any operation</a:t>
            </a:r>
          </a:p>
          <a:p>
            <a:pPr lvl="1">
              <a:buFont typeface="Arial" panose="020B0604020202020204" pitchFamily="34" charset="0"/>
              <a:buChar char="•"/>
            </a:pPr>
            <a:r>
              <a:rPr lang="en-US" sz="2200" dirty="0"/>
              <a:t>Training- for new employees on the farm or to implement new practices</a:t>
            </a:r>
          </a:p>
          <a:p>
            <a:pPr lvl="1">
              <a:buFont typeface="Arial" panose="020B0604020202020204" pitchFamily="34" charset="0"/>
              <a:buChar char="•"/>
            </a:pPr>
            <a:r>
              <a:rPr lang="en-US" sz="2200" dirty="0"/>
              <a:t>Checklist/self-assessment- on yourself and your operation</a:t>
            </a:r>
          </a:p>
          <a:p>
            <a:endParaRPr lang="en-US" dirty="0"/>
          </a:p>
        </p:txBody>
      </p:sp>
      <p:sp>
        <p:nvSpPr>
          <p:cNvPr id="4" name="Slide Number Placeholder 3"/>
          <p:cNvSpPr>
            <a:spLocks noGrp="1"/>
          </p:cNvSpPr>
          <p:nvPr>
            <p:ph type="sldNum" sz="quarter" idx="10"/>
          </p:nvPr>
        </p:nvSpPr>
        <p:spPr/>
        <p:txBody>
          <a:bodyPr/>
          <a:lstStyle/>
          <a:p>
            <a:fld id="{F6AB49F4-99A4-421B-BB82-FC7F04E2E0EB}" type="slidenum">
              <a:rPr lang="en-US" smtClean="0"/>
              <a:t>22</a:t>
            </a:fld>
            <a:endParaRPr lang="en-US"/>
          </a:p>
        </p:txBody>
      </p:sp>
    </p:spTree>
    <p:extLst>
      <p:ext uri="{BB962C8B-B14F-4D97-AF65-F5344CB8AC3E}">
        <p14:creationId xmlns:p14="http://schemas.microsoft.com/office/powerpoint/2010/main" val="2603855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photos of a modern veal production. Emphasize the group housing structure. The gates are set-up in the top right picture to allow the calves the option to get away from each other. Calves are very much like kids – they will find their familiar groups and then all go their own way and stay within those groups. </a:t>
            </a:r>
          </a:p>
          <a:p>
            <a:endParaRPr lang="en-US" dirty="0"/>
          </a:p>
          <a:p>
            <a:r>
              <a:rPr lang="en-US" dirty="0"/>
              <a:t>The bottom right picture shows how the calves are fed, with a hose line and buckets. The calves drink their milk replacer out of the buckets. Each calf has their own bucket. </a:t>
            </a:r>
          </a:p>
        </p:txBody>
      </p:sp>
      <p:sp>
        <p:nvSpPr>
          <p:cNvPr id="4" name="Slide Number Placeholder 3"/>
          <p:cNvSpPr>
            <a:spLocks noGrp="1"/>
          </p:cNvSpPr>
          <p:nvPr>
            <p:ph type="sldNum" sz="quarter" idx="10"/>
          </p:nvPr>
        </p:nvSpPr>
        <p:spPr/>
        <p:txBody>
          <a:bodyPr/>
          <a:lstStyle/>
          <a:p>
            <a:fld id="{F6AB49F4-99A4-421B-BB82-FC7F04E2E0EB}" type="slidenum">
              <a:rPr lang="en-US" smtClean="0"/>
              <a:t>23</a:t>
            </a:fld>
            <a:endParaRPr lang="en-US"/>
          </a:p>
        </p:txBody>
      </p:sp>
    </p:spTree>
    <p:extLst>
      <p:ext uri="{BB962C8B-B14F-4D97-AF65-F5344CB8AC3E}">
        <p14:creationId xmlns:p14="http://schemas.microsoft.com/office/powerpoint/2010/main" val="2714116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163" y="1182688"/>
            <a:ext cx="5680075" cy="3195637"/>
          </a:xfrm>
        </p:spPr>
      </p:sp>
      <p:sp>
        <p:nvSpPr>
          <p:cNvPr id="3" name="Notes Placeholder 2"/>
          <p:cNvSpPr>
            <a:spLocks noGrp="1"/>
          </p:cNvSpPr>
          <p:nvPr>
            <p:ph type="body" idx="1"/>
          </p:nvPr>
        </p:nvSpPr>
        <p:spPr/>
        <p:txBody>
          <a:bodyPr/>
          <a:lstStyle/>
          <a:p>
            <a:pPr defTabSz="931774">
              <a:defRPr/>
            </a:pPr>
            <a:r>
              <a:rPr lang="en-US" baseline="0" dirty="0"/>
              <a:t>Find Veal Made Easy on social media and online at www.vealmadeeasy.com and on Facebook. </a:t>
            </a:r>
          </a:p>
        </p:txBody>
      </p:sp>
      <p:sp>
        <p:nvSpPr>
          <p:cNvPr id="4" name="Slide Number Placeholder 3"/>
          <p:cNvSpPr>
            <a:spLocks noGrp="1"/>
          </p:cNvSpPr>
          <p:nvPr>
            <p:ph type="sldNum" sz="quarter" idx="10"/>
          </p:nvPr>
        </p:nvSpPr>
        <p:spPr/>
        <p:txBody>
          <a:bodyPr/>
          <a:lstStyle/>
          <a:p>
            <a:fld id="{369BE9EA-9F53-46EA-87AF-CFA19E03308A}" type="slidenum">
              <a:rPr lang="en-US" smtClean="0"/>
              <a:pPr/>
              <a:t>24</a:t>
            </a:fld>
            <a:endParaRPr lang="en-US"/>
          </a:p>
        </p:txBody>
      </p:sp>
    </p:spTree>
    <p:extLst>
      <p:ext uri="{BB962C8B-B14F-4D97-AF65-F5344CB8AC3E}">
        <p14:creationId xmlns:p14="http://schemas.microsoft.com/office/powerpoint/2010/main" val="3495452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go-to resource for everything veal is www.vealmadeeasy.com and www.vealfarm.com</a:t>
            </a:r>
          </a:p>
          <a:p>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21E97630-A5D3-6E47-BFFD-C312ACD985FB}" type="slidenum">
              <a:rPr lang="en-US">
                <a:solidFill>
                  <a:prstClr val="black"/>
                </a:solidFill>
                <a:latin typeface="Calibri" panose="020F0502020204030204"/>
              </a:rPr>
              <a:pPr defTabSz="931774">
                <a:defRPr/>
              </a:pPr>
              <a:t>25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397067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a:t>
            </a:r>
          </a:p>
          <a:p>
            <a:endParaRPr lang="en-US" dirty="0"/>
          </a:p>
          <a:p>
            <a:r>
              <a:rPr lang="en-US" dirty="0"/>
              <a:t>If any questions are asked by your students that you are uncomfortable answering in the moment, please feel free to direct their questions to me at broberts@beeftips.com or </a:t>
            </a:r>
            <a:r>
              <a:rPr lang="en-US"/>
              <a:t>608-833-9944.</a:t>
            </a:r>
            <a:endParaRPr lang="en-US" dirty="0"/>
          </a:p>
        </p:txBody>
      </p:sp>
      <p:sp>
        <p:nvSpPr>
          <p:cNvPr id="4" name="Slide Number Placeholder 3"/>
          <p:cNvSpPr>
            <a:spLocks noGrp="1"/>
          </p:cNvSpPr>
          <p:nvPr>
            <p:ph type="sldNum" sz="quarter" idx="10"/>
          </p:nvPr>
        </p:nvSpPr>
        <p:spPr/>
        <p:txBody>
          <a:bodyPr/>
          <a:lstStyle/>
          <a:p>
            <a:pPr defTabSz="931774">
              <a:defRPr/>
            </a:pPr>
            <a:fld id="{21E97630-A5D3-6E47-BFFD-C312ACD985FB}" type="slidenum">
              <a:rPr lang="en-US">
                <a:solidFill>
                  <a:prstClr val="black"/>
                </a:solidFill>
                <a:latin typeface="Calibri" panose="020F0502020204030204"/>
              </a:rPr>
              <a:pPr defTabSz="931774">
                <a:defRPr/>
              </a:pPr>
              <a:t>26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78792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customize this slide to reflect the goals for your specific lesson. </a:t>
            </a:r>
          </a:p>
          <a:p>
            <a:endParaRPr lang="en-US" dirty="0"/>
          </a:p>
          <a:p>
            <a:r>
              <a:rPr lang="en-US" dirty="0"/>
              <a:t>First, it’s important to understand the overall importance of Animal Agriculture. Let’s learn more on the next slide. </a:t>
            </a:r>
          </a:p>
        </p:txBody>
      </p:sp>
      <p:sp>
        <p:nvSpPr>
          <p:cNvPr id="4" name="Slide Number Placeholder 3"/>
          <p:cNvSpPr>
            <a:spLocks noGrp="1"/>
          </p:cNvSpPr>
          <p:nvPr>
            <p:ph type="sldNum" sz="quarter" idx="10"/>
          </p:nvPr>
        </p:nvSpPr>
        <p:spPr/>
        <p:txBody>
          <a:bodyPr/>
          <a:lstStyle/>
          <a:p>
            <a:fld id="{7B41E3D0-A3DC-49B1-A78C-1C4D874CCA3A}" type="slidenum">
              <a:rPr lang="en-US" smtClean="0"/>
              <a:t>3</a:t>
            </a:fld>
            <a:endParaRPr lang="en-US"/>
          </a:p>
        </p:txBody>
      </p:sp>
    </p:spTree>
    <p:extLst>
      <p:ext uri="{BB962C8B-B14F-4D97-AF65-F5344CB8AC3E}">
        <p14:creationId xmlns:p14="http://schemas.microsoft.com/office/powerpoint/2010/main" val="75001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dirty="0"/>
              <a:t>Animal Agriculture is extremely important to our every day lives. </a:t>
            </a:r>
          </a:p>
          <a:p>
            <a:pPr>
              <a:lnSpc>
                <a:spcPct val="90000"/>
              </a:lnSpc>
            </a:pPr>
            <a:endParaRPr lang="en-US" dirty="0"/>
          </a:p>
          <a:p>
            <a:pPr>
              <a:lnSpc>
                <a:spcPct val="90000"/>
              </a:lnSpc>
            </a:pPr>
            <a:r>
              <a:rPr lang="en-US" dirty="0"/>
              <a:t>Here are some fun facts to keep in mind when you think of the people who produce meat, milk and eggs:</a:t>
            </a:r>
          </a:p>
          <a:p>
            <a:pPr marL="174708" indent="-174708">
              <a:lnSpc>
                <a:spcPct val="90000"/>
              </a:lnSpc>
              <a:buFont typeface="Arial" panose="020B0604020202020204" pitchFamily="34" charset="0"/>
              <a:buChar char="•"/>
            </a:pPr>
            <a:r>
              <a:rPr lang="en-US" dirty="0"/>
              <a:t>Due to efficient agriculture management and production practices, United States consumers spend only ~10% of their disposable income on food.</a:t>
            </a:r>
          </a:p>
          <a:p>
            <a:pPr marL="640594" lvl="1" indent="-174708">
              <a:lnSpc>
                <a:spcPct val="90000"/>
              </a:lnSpc>
              <a:buFont typeface="Arial" panose="020B0604020202020204" pitchFamily="34" charset="0"/>
              <a:buChar char="•"/>
            </a:pPr>
            <a:r>
              <a:rPr lang="en-US" dirty="0"/>
              <a:t>The average American can earn enough income in 40 days to pay for food for an entire year. </a:t>
            </a:r>
          </a:p>
          <a:p>
            <a:pPr marL="174708" indent="-174708">
              <a:lnSpc>
                <a:spcPct val="90000"/>
              </a:lnSpc>
              <a:buFont typeface="Arial" panose="020B0604020202020204" pitchFamily="34" charset="0"/>
              <a:buChar char="•"/>
            </a:pPr>
            <a:r>
              <a:rPr lang="en-US" dirty="0"/>
              <a:t>The average U.S. farmer raises enough food to feed 155 people. </a:t>
            </a:r>
          </a:p>
          <a:p>
            <a:pPr marL="640594" lvl="1" indent="-174708">
              <a:lnSpc>
                <a:spcPct val="90000"/>
              </a:lnSpc>
              <a:buFont typeface="Arial" panose="020B0604020202020204" pitchFamily="34" charset="0"/>
              <a:buChar char="•"/>
            </a:pPr>
            <a:r>
              <a:rPr lang="en-US" dirty="0"/>
              <a:t>In 1940, that number was 19.</a:t>
            </a:r>
          </a:p>
          <a:p>
            <a:pPr marL="174708" indent="-174708">
              <a:lnSpc>
                <a:spcPct val="90000"/>
              </a:lnSpc>
              <a:buFont typeface="Arial" panose="020B0604020202020204" pitchFamily="34" charset="0"/>
              <a:buChar char="•"/>
            </a:pPr>
            <a:r>
              <a:rPr lang="en-US" dirty="0"/>
              <a:t>About 2 percent of America's farms and ranches are owned by non-family corporations. The other 97-98 percent are owned by individuals, family partnerships or family corporations.</a:t>
            </a:r>
          </a:p>
          <a:p>
            <a:pPr marL="174708" indent="-174708">
              <a:lnSpc>
                <a:spcPct val="90000"/>
              </a:lnSpc>
              <a:buFont typeface="Arial" panose="020B0604020202020204" pitchFamily="34" charset="0"/>
              <a:buChar char="•"/>
            </a:pPr>
            <a:r>
              <a:rPr lang="en-US" dirty="0"/>
              <a:t>Animal agriculture in the United States accounted for more than $16 billion in income and sales tax and employs more than 2.5 million Americans.</a:t>
            </a:r>
          </a:p>
          <a:p>
            <a:pPr>
              <a:lnSpc>
                <a:spcPct val="90000"/>
              </a:lnSpc>
            </a:pPr>
            <a:endParaRPr lang="en-US" dirty="0"/>
          </a:p>
          <a:p>
            <a:pPr>
              <a:lnSpc>
                <a:spcPct val="90000"/>
              </a:lnSpc>
            </a:pPr>
            <a:r>
              <a:rPr lang="en-US" dirty="0"/>
              <a:t>While agriculture is the bedrock of a rural community’s economic foundation, farmers realize their obligation goes well beyond dollar and cents. Agricultural producers realize their ability to operate in a local community is a privilege, not a right. </a:t>
            </a:r>
          </a:p>
          <a:p>
            <a:pPr>
              <a:lnSpc>
                <a:spcPct val="90000"/>
              </a:lnSpc>
            </a:pPr>
            <a:endParaRPr lang="en-US" dirty="0"/>
          </a:p>
          <a:p>
            <a:pPr>
              <a:lnSpc>
                <a:spcPct val="90000"/>
              </a:lnSpc>
            </a:pPr>
            <a:r>
              <a:rPr lang="en-US" dirty="0"/>
              <a:t>It used to be enough for producers to just do the right thing for their animals and the environment. Now they know they must </a:t>
            </a:r>
            <a:r>
              <a:rPr lang="en-US" u="sng" dirty="0"/>
              <a:t>demonstrate</a:t>
            </a:r>
            <a:r>
              <a:rPr lang="en-US" dirty="0"/>
              <a:t> for an increasingly curious public that they are doing the right thing. </a:t>
            </a:r>
          </a:p>
          <a:p>
            <a:pPr>
              <a:lnSpc>
                <a:spcPct val="90000"/>
              </a:lnSpc>
            </a:pPr>
            <a:endParaRPr lang="en-US" dirty="0"/>
          </a:p>
          <a:p>
            <a:pPr>
              <a:lnSpc>
                <a:spcPct val="90000"/>
              </a:lnSpc>
            </a:pPr>
            <a:r>
              <a:rPr lang="en-US" dirty="0"/>
              <a:t>On the next slide we will be watching a short video about Today’s Veal – what it is, who’s involved, etc. </a:t>
            </a:r>
          </a:p>
          <a:p>
            <a:pPr defTabSz="931774">
              <a:defRPr/>
            </a:pPr>
            <a:endParaRPr lang="en-US" dirty="0"/>
          </a:p>
        </p:txBody>
      </p:sp>
      <p:sp>
        <p:nvSpPr>
          <p:cNvPr id="4" name="Slide Number Placeholder 3"/>
          <p:cNvSpPr>
            <a:spLocks noGrp="1"/>
          </p:cNvSpPr>
          <p:nvPr>
            <p:ph type="sldNum" sz="quarter" idx="10"/>
          </p:nvPr>
        </p:nvSpPr>
        <p:spPr/>
        <p:txBody>
          <a:bodyPr/>
          <a:lstStyle/>
          <a:p>
            <a:pPr defTabSz="465887">
              <a:defRPr/>
            </a:pPr>
            <a:fld id="{7B41E3D0-A3DC-49B1-A78C-1C4D874CCA3A}" type="slidenum">
              <a:rPr lang="en-US">
                <a:solidFill>
                  <a:prstClr val="black"/>
                </a:solidFill>
                <a:latin typeface="Calibri" panose="020F0502020204030204"/>
              </a:rPr>
              <a:pPr defTabSz="46588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689124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Today we are starting off the veal lesson by showing a </a:t>
            </a:r>
            <a:r>
              <a:rPr lang="en-US" baseline="0" dirty="0"/>
              <a:t>short video on what veal is and how it is raised. </a:t>
            </a:r>
            <a:r>
              <a:rPr lang="en-US" dirty="0">
                <a:hlinkClick r:id="rId3"/>
              </a:rPr>
              <a:t>https://www.youtube.com/watch?v=mc9k5MURZ88</a:t>
            </a:r>
            <a:r>
              <a:rPr lang="en-US" dirty="0"/>
              <a:t> </a:t>
            </a:r>
          </a:p>
          <a:p>
            <a:pPr defTabSz="931774">
              <a:defRPr/>
            </a:pPr>
            <a:endParaRPr lang="en-US" baseline="0" dirty="0"/>
          </a:p>
          <a:p>
            <a:pPr defTabSz="931774">
              <a:defRPr/>
            </a:pPr>
            <a:r>
              <a:rPr lang="en-US" dirty="0"/>
              <a:t>Play</a:t>
            </a:r>
            <a:r>
              <a:rPr lang="en-US" baseline="0" dirty="0"/>
              <a:t> 2 minute video for background on Veal. </a:t>
            </a:r>
          </a:p>
          <a:p>
            <a:pPr defTabSz="931774">
              <a:defRPr/>
            </a:pPr>
            <a:r>
              <a:rPr lang="en-US" baseline="0" dirty="0"/>
              <a:t>Video touches on:</a:t>
            </a:r>
          </a:p>
          <a:p>
            <a:pPr marL="174708" indent="-174708" defTabSz="931774">
              <a:buFontTx/>
              <a:buChar char="-"/>
              <a:defRPr/>
            </a:pPr>
            <a:r>
              <a:rPr lang="en-US" baseline="0" dirty="0"/>
              <a:t>What a veal calf is</a:t>
            </a:r>
          </a:p>
          <a:p>
            <a:pPr marL="174708" indent="-174708" defTabSz="931774">
              <a:buFontTx/>
              <a:buChar char="-"/>
              <a:defRPr/>
            </a:pPr>
            <a:r>
              <a:rPr lang="en-US" baseline="0" dirty="0"/>
              <a:t>What calves eat- milk fed</a:t>
            </a:r>
          </a:p>
          <a:p>
            <a:pPr marL="174708" indent="-174708" defTabSz="931774">
              <a:buFontTx/>
              <a:buChar char="-"/>
              <a:defRPr/>
            </a:pPr>
            <a:r>
              <a:rPr lang="en-US" baseline="0" dirty="0"/>
              <a:t>Housing needs</a:t>
            </a:r>
          </a:p>
          <a:p>
            <a:endParaRPr lang="en-US" dirty="0"/>
          </a:p>
          <a:p>
            <a:r>
              <a:rPr lang="en-US" dirty="0"/>
              <a:t>Questions to ask following the video:</a:t>
            </a:r>
          </a:p>
          <a:p>
            <a:pPr marL="174708" indent="-174708">
              <a:buFont typeface="Arial" panose="020B0604020202020204" pitchFamily="34" charset="0"/>
              <a:buChar char="•"/>
            </a:pPr>
            <a:r>
              <a:rPr lang="en-US" dirty="0"/>
              <a:t>Where do veal calves come from? </a:t>
            </a:r>
            <a:r>
              <a:rPr lang="en-US" b="1" dirty="0"/>
              <a:t>A dairy farm</a:t>
            </a:r>
          </a:p>
          <a:p>
            <a:pPr marL="174708" indent="-174708">
              <a:buFont typeface="Arial" panose="020B0604020202020204" pitchFamily="34" charset="0"/>
              <a:buChar char="•"/>
            </a:pPr>
            <a:r>
              <a:rPr lang="en-US" b="0" dirty="0"/>
              <a:t>True or False: Veal calves are raised indoors. </a:t>
            </a:r>
            <a:r>
              <a:rPr lang="en-US" b="1" dirty="0"/>
              <a:t>True</a:t>
            </a:r>
          </a:p>
          <a:p>
            <a:pPr marL="174708" indent="-174708">
              <a:buFont typeface="Arial" panose="020B0604020202020204" pitchFamily="34" charset="0"/>
              <a:buChar char="•"/>
            </a:pPr>
            <a:r>
              <a:rPr lang="en-US" b="0" dirty="0"/>
              <a:t>Veal calves died is primarily “x-based”. </a:t>
            </a:r>
            <a:r>
              <a:rPr lang="en-US" b="1" dirty="0"/>
              <a:t>Milk-Based</a:t>
            </a:r>
            <a:endParaRPr lang="en-US" b="0" dirty="0"/>
          </a:p>
          <a:p>
            <a:pPr marL="174708" indent="-174708">
              <a:buFont typeface="Arial" panose="020B0604020202020204" pitchFamily="34" charset="0"/>
              <a:buChar char="•"/>
            </a:pPr>
            <a:r>
              <a:rPr lang="en-US" b="0" dirty="0"/>
              <a:t>How old are veal calves prior to harvest? </a:t>
            </a:r>
            <a:r>
              <a:rPr lang="en-US" b="1" dirty="0"/>
              <a:t>22 weeks old and approximately 500 pounds </a:t>
            </a:r>
            <a:endParaRPr lang="en-US" b="0" dirty="0"/>
          </a:p>
          <a:p>
            <a:endParaRPr lang="en-US" dirty="0"/>
          </a:p>
        </p:txBody>
      </p:sp>
      <p:sp>
        <p:nvSpPr>
          <p:cNvPr id="4" name="Slide Number Placeholder 3"/>
          <p:cNvSpPr>
            <a:spLocks noGrp="1"/>
          </p:cNvSpPr>
          <p:nvPr>
            <p:ph type="sldNum" sz="quarter" idx="10"/>
          </p:nvPr>
        </p:nvSpPr>
        <p:spPr/>
        <p:txBody>
          <a:bodyPr/>
          <a:lstStyle/>
          <a:p>
            <a:fld id="{7B41E3D0-A3DC-49B1-A78C-1C4D874CCA3A}" type="slidenum">
              <a:rPr lang="en-US" smtClean="0"/>
              <a:t>5</a:t>
            </a:fld>
            <a:endParaRPr lang="en-US"/>
          </a:p>
        </p:txBody>
      </p:sp>
    </p:spTree>
    <p:extLst>
      <p:ext uri="{BB962C8B-B14F-4D97-AF65-F5344CB8AC3E}">
        <p14:creationId xmlns:p14="http://schemas.microsoft.com/office/powerpoint/2010/main" val="1674980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designed to re-emphasize the concepts introduced in the short video. Review each term and definition with your students. </a:t>
            </a:r>
          </a:p>
          <a:p>
            <a:endParaRPr lang="en-US" dirty="0"/>
          </a:p>
          <a:p>
            <a:r>
              <a:rPr lang="en-US" dirty="0"/>
              <a:t>Emphasize that dairy cows give birth once a year in order to continue producing milk. Female offspring, or heifers, will stay on the dairy farm and enter the herd as replacement heifers in the milking cow herd. The male calves are either sold to veal farmers where they are fed to approximately 500 pounds and marketed as veal or these calves can be fed up to approximately 1200 pounds and marketed as beef. </a:t>
            </a:r>
          </a:p>
        </p:txBody>
      </p:sp>
      <p:sp>
        <p:nvSpPr>
          <p:cNvPr id="4" name="Slide Number Placeholder 3"/>
          <p:cNvSpPr>
            <a:spLocks noGrp="1"/>
          </p:cNvSpPr>
          <p:nvPr>
            <p:ph type="sldNum" sz="quarter" idx="10"/>
          </p:nvPr>
        </p:nvSpPr>
        <p:spPr/>
        <p:txBody>
          <a:bodyPr/>
          <a:lstStyle/>
          <a:p>
            <a:fld id="{7B41E3D0-A3DC-49B1-A78C-1C4D874CCA3A}" type="slidenum">
              <a:rPr lang="en-US" smtClean="0"/>
              <a:t>6</a:t>
            </a:fld>
            <a:endParaRPr lang="en-US"/>
          </a:p>
        </p:txBody>
      </p:sp>
    </p:spTree>
    <p:extLst>
      <p:ext uri="{BB962C8B-B14F-4D97-AF65-F5344CB8AC3E}">
        <p14:creationId xmlns:p14="http://schemas.microsoft.com/office/powerpoint/2010/main" val="892281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Many consumers are unaware of the important role veal plays in animal agriculture and in our rural</a:t>
            </a:r>
            <a:r>
              <a:rPr lang="en-US" baseline="0" dirty="0"/>
              <a:t> communities.  Veal farmers are important partners to the dairy industry and are generally located in states with a large dairy cow population, like Wisconsin. On dairy farms the female cow will have a calf once a year. The female calves called, heifers are kept on the farm to grow into milk producing cows. Bull calves are usually sold to a veal farmer to be raised for meat. Bull calves do not have a purpose on dairies which is why veal farms are so important to dairy farmers. </a:t>
            </a:r>
          </a:p>
          <a:p>
            <a:pPr defTabSz="931774">
              <a:defRPr/>
            </a:pPr>
            <a:endParaRPr lang="en-US" baseline="0" dirty="0"/>
          </a:p>
          <a:p>
            <a:pPr defTabSz="931774">
              <a:defRPr/>
            </a:pPr>
            <a:r>
              <a:rPr lang="en-US" baseline="0" dirty="0"/>
              <a:t>While our farms in WI may be smaller than many modern livestock farms, we provide a valuable economic contribution to the diary industry through the purchase of by-products and male dairy calves.  Indeed, this partnership is viewed as both beneficial and sustainable for veal and diary producers as well as the communities in which these farms are located.</a:t>
            </a:r>
          </a:p>
          <a:p>
            <a:endParaRPr lang="en-US" dirty="0"/>
          </a:p>
          <a:p>
            <a:r>
              <a:rPr lang="en-US" dirty="0"/>
              <a:t>Learn more at: http://www.vealfarm.com/</a:t>
            </a:r>
          </a:p>
        </p:txBody>
      </p:sp>
      <p:sp>
        <p:nvSpPr>
          <p:cNvPr id="4" name="Slide Number Placeholder 3"/>
          <p:cNvSpPr>
            <a:spLocks noGrp="1"/>
          </p:cNvSpPr>
          <p:nvPr>
            <p:ph type="sldNum" sz="quarter" idx="10"/>
          </p:nvPr>
        </p:nvSpPr>
        <p:spPr/>
        <p:txBody>
          <a:bodyPr/>
          <a:lstStyle/>
          <a:p>
            <a:fld id="{7B41E3D0-A3DC-49B1-A78C-1C4D874CCA3A}" type="slidenum">
              <a:rPr lang="en-US" smtClean="0"/>
              <a:t>7</a:t>
            </a:fld>
            <a:endParaRPr lang="en-US"/>
          </a:p>
        </p:txBody>
      </p:sp>
    </p:spTree>
    <p:extLst>
      <p:ext uri="{BB962C8B-B14F-4D97-AF65-F5344CB8AC3E}">
        <p14:creationId xmlns:p14="http://schemas.microsoft.com/office/powerpoint/2010/main" val="2215716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There are a lot of questions within the dairy and veal industry surrounding the separation of the calf from it’s mother. This slide reviews how long the calf stays with their mom and then explains when and why the calves are separated. </a:t>
            </a:r>
          </a:p>
          <a:p>
            <a:pPr defTabSz="931774">
              <a:defRPr/>
            </a:pPr>
            <a:endParaRPr lang="en-US" dirty="0"/>
          </a:p>
          <a:p>
            <a:pPr defTabSz="931774">
              <a:defRPr/>
            </a:pPr>
            <a:r>
              <a:rPr lang="en-US" dirty="0"/>
              <a:t>It is important to emphasize that both male and female calves are separated from the cows within three days of giving birth, this allows the dairy cow to return to the milking herd and produce milk for human consumption. The calves stay with their mother’s to ensure that they receive colostrum. </a:t>
            </a:r>
          </a:p>
          <a:p>
            <a:pPr defTabSz="931774">
              <a:defRPr/>
            </a:pPr>
            <a:endParaRPr lang="en-US" dirty="0"/>
          </a:p>
          <a:p>
            <a:pPr defTabSz="931774">
              <a:defRPr/>
            </a:pPr>
            <a:r>
              <a:rPr lang="en-US" dirty="0"/>
              <a:t>Emphasize the importance of colostrum – “first milk” from their mama. It is full an antibodies and essential nutrients. It gives the calves’ immune system a healthy boost. </a:t>
            </a:r>
          </a:p>
        </p:txBody>
      </p:sp>
      <p:sp>
        <p:nvSpPr>
          <p:cNvPr id="4" name="Slide Number Placeholder 3"/>
          <p:cNvSpPr>
            <a:spLocks noGrp="1"/>
          </p:cNvSpPr>
          <p:nvPr>
            <p:ph type="sldNum" sz="quarter" idx="10"/>
          </p:nvPr>
        </p:nvSpPr>
        <p:spPr/>
        <p:txBody>
          <a:bodyPr/>
          <a:lstStyle/>
          <a:p>
            <a:fld id="{7B41E3D0-A3DC-49B1-A78C-1C4D874CCA3A}" type="slidenum">
              <a:rPr lang="en-US" smtClean="0"/>
              <a:t>8</a:t>
            </a:fld>
            <a:endParaRPr lang="en-US"/>
          </a:p>
        </p:txBody>
      </p:sp>
    </p:spTree>
    <p:extLst>
      <p:ext uri="{BB962C8B-B14F-4D97-AF65-F5344CB8AC3E}">
        <p14:creationId xmlns:p14="http://schemas.microsoft.com/office/powerpoint/2010/main" val="3432158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There is a lot of misinformation and perceptions held by consumers that all veal calves are very young and small (in size and weight) when they are harvested. The majority of veal calves are special-fed on veal farms and raised for 20-22 weeks, until they reach 475-500 pounds! </a:t>
            </a:r>
          </a:p>
          <a:p>
            <a:pPr defTabSz="931774">
              <a:defRPr/>
            </a:pPr>
            <a:endParaRPr lang="en-US" dirty="0"/>
          </a:p>
          <a:p>
            <a:pPr defTabSz="931774">
              <a:defRPr/>
            </a:pPr>
            <a:r>
              <a:rPr lang="en-US" dirty="0"/>
              <a:t>The infographic shows the market information by species for commonly consumed protein sources. It shows the market weight that the given animal is raised to, as well as the number of days it takes to raise that animal to market weight. Make the comparison between chicken and veal. It only takes 47 days (~7 weeks) to raise chickens to a market weight of 6 pounds compared to the 140-154 days (20-22 weeks) it takes to raise a veal calf to a market weight of 475-500 pounds. </a:t>
            </a:r>
          </a:p>
        </p:txBody>
      </p:sp>
      <p:sp>
        <p:nvSpPr>
          <p:cNvPr id="4" name="Slide Number Placeholder 3"/>
          <p:cNvSpPr>
            <a:spLocks noGrp="1"/>
          </p:cNvSpPr>
          <p:nvPr>
            <p:ph type="sldNum" sz="quarter" idx="10"/>
          </p:nvPr>
        </p:nvSpPr>
        <p:spPr/>
        <p:txBody>
          <a:bodyPr/>
          <a:lstStyle/>
          <a:p>
            <a:fld id="{7B41E3D0-A3DC-49B1-A78C-1C4D874CCA3A}" type="slidenum">
              <a:rPr lang="en-US" smtClean="0"/>
              <a:t>9</a:t>
            </a:fld>
            <a:endParaRPr lang="en-US"/>
          </a:p>
        </p:txBody>
      </p:sp>
    </p:spTree>
    <p:extLst>
      <p:ext uri="{BB962C8B-B14F-4D97-AF65-F5344CB8AC3E}">
        <p14:creationId xmlns:p14="http://schemas.microsoft.com/office/powerpoint/2010/main" val="3216604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A76EB9D5-7E1A-4433-8B21-2237CC26FA2C}" type="datetimeFigureOut">
              <a:rPr lang="en-US" dirty="0"/>
              <a:t>11/5/2019</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598A19-B9D6-4696-A74D-9FEF900C8B6A}" type="datetimeFigureOut">
              <a:rPr lang="en-US" dirty="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205100-39B0-4914-BBD6-34F267582565}" type="datetimeFigureOut">
              <a:rPr lang="en-US" dirty="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p:spPr>
        <p:txBody>
          <a:bodyPr/>
          <a:lstStyle>
            <a:lvl1pPr>
              <a:defRPr baseline="0"/>
            </a:lvl1pPr>
          </a:lstStyle>
          <a:p>
            <a:r>
              <a:rPr lang="en-US" dirty="0"/>
              <a:t>Drag picture onto icon</a:t>
            </a:r>
          </a:p>
        </p:txBody>
      </p:sp>
      <p:sp>
        <p:nvSpPr>
          <p:cNvPr id="2" name="Title 1"/>
          <p:cNvSpPr>
            <a:spLocks noGrp="1"/>
          </p:cNvSpPr>
          <p:nvPr>
            <p:ph type="ctrTitle" hasCustomPrompt="1"/>
          </p:nvPr>
        </p:nvSpPr>
        <p:spPr>
          <a:xfrm>
            <a:off x="0" y="0"/>
            <a:ext cx="12192000" cy="6858000"/>
          </a:xfrm>
          <a:solidFill>
            <a:schemeClr val="tx1">
              <a:alpha val="50000"/>
            </a:schemeClr>
          </a:solidFill>
        </p:spPr>
        <p:txBody>
          <a:bodyPr anchor="ctr">
            <a:normAutofit/>
          </a:bodyPr>
          <a:lstStyle>
            <a:lvl1pPr marL="0" marR="0" indent="0" algn="ctr" defTabSz="914400" rtl="0" eaLnBrk="1" fontAlgn="auto" latinLnBrk="0" hangingPunct="1">
              <a:lnSpc>
                <a:spcPct val="90000"/>
              </a:lnSpc>
              <a:spcBef>
                <a:spcPct val="0"/>
              </a:spcBef>
              <a:spcAft>
                <a:spcPts val="0"/>
              </a:spcAft>
              <a:buClrTx/>
              <a:buSzTx/>
              <a:buFontTx/>
              <a:buNone/>
              <a:tabLst/>
              <a:defRPr sz="4400" b="0" i="0">
                <a:solidFill>
                  <a:schemeClr val="bg1"/>
                </a:solidFill>
                <a:latin typeface="Rockwell" charset="0"/>
                <a:ea typeface="Rockwell" charset="0"/>
                <a:cs typeface="Rockwell" charset="0"/>
              </a:defRPr>
            </a:lvl1pPr>
          </a:lstStyle>
          <a:p>
            <a:r>
              <a:rPr lang="en-US" dirty="0"/>
              <a:t>CLICK TO EDIT MASTER TITLE STYLE</a:t>
            </a:r>
          </a:p>
        </p:txBody>
      </p:sp>
      <p:sp>
        <p:nvSpPr>
          <p:cNvPr id="3" name="Subtitle 2"/>
          <p:cNvSpPr>
            <a:spLocks noGrp="1"/>
          </p:cNvSpPr>
          <p:nvPr>
            <p:ph type="subTitle" idx="1"/>
          </p:nvPr>
        </p:nvSpPr>
        <p:spPr>
          <a:xfrm>
            <a:off x="1524000" y="3770304"/>
            <a:ext cx="9144000" cy="1505238"/>
          </a:xfrm>
        </p:spPr>
        <p:txBody>
          <a:bodyPr/>
          <a:lstStyle>
            <a:lvl1pPr marL="0" indent="0" algn="ctr">
              <a:buNone/>
              <a:defRPr sz="2400" b="0" i="0">
                <a:solidFill>
                  <a:schemeClr val="bg1"/>
                </a:solidFill>
                <a:latin typeface="Rockwell" charset="0"/>
                <a:ea typeface="Rockwell" charset="0"/>
                <a:cs typeface="Rockwel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429088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2_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831851" y="939695"/>
            <a:ext cx="10515600" cy="2852737"/>
          </a:xfrm>
        </p:spPr>
        <p:txBody>
          <a:bodyPr anchor="b">
            <a:normAutofit/>
          </a:bodyPr>
          <a:lstStyle>
            <a:lvl1pPr algn="ctr">
              <a:defRPr sz="33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1" y="3703425"/>
            <a:ext cx="10515600" cy="1500187"/>
          </a:xfrm>
        </p:spPr>
        <p:txBody>
          <a:bodyPr/>
          <a:lstStyle>
            <a:lvl1pPr marL="0" indent="0" algn="ctr">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80824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Copy and Media">
    <p:spTree>
      <p:nvGrpSpPr>
        <p:cNvPr id="1" name=""/>
        <p:cNvGrpSpPr/>
        <p:nvPr/>
      </p:nvGrpSpPr>
      <p:grpSpPr>
        <a:xfrm>
          <a:off x="0" y="0"/>
          <a:ext cx="0" cy="0"/>
          <a:chOff x="0" y="0"/>
          <a:chExt cx="0" cy="0"/>
        </a:xfrm>
      </p:grpSpPr>
      <p:sp>
        <p:nvSpPr>
          <p:cNvPr id="10" name="Content Placeholder 2"/>
          <p:cNvSpPr>
            <a:spLocks noGrp="1"/>
          </p:cNvSpPr>
          <p:nvPr>
            <p:ph sz="half" idx="16"/>
          </p:nvPr>
        </p:nvSpPr>
        <p:spPr>
          <a:xfrm>
            <a:off x="356287" y="1873769"/>
            <a:ext cx="3661077" cy="3896145"/>
          </a:xfrm>
        </p:spPr>
        <p:txBody>
          <a:bodyPr>
            <a:normAutofit/>
          </a:bodyPr>
          <a:lstStyle>
            <a:lvl1pPr marL="285750" indent="-285750">
              <a:buFont typeface="Arial" charset="0"/>
              <a:buChar char="•"/>
              <a:defRPr sz="2800" b="0" i="0" u="none">
                <a:latin typeface="Franklin Gothic Book" charset="0"/>
                <a:ea typeface="Franklin Gothic Book" charset="0"/>
                <a:cs typeface="Franklin Gothic Book" charset="0"/>
              </a:defRPr>
            </a:lvl1pPr>
            <a:lvl2pPr>
              <a:defRPr b="0" i="0">
                <a:latin typeface="Proxima Nova" charset="0"/>
                <a:ea typeface="Proxima Nova" charset="0"/>
                <a:cs typeface="Proxima Nova" charset="0"/>
              </a:defRPr>
            </a:lvl2pPr>
            <a:lvl3pPr>
              <a:defRPr b="0" i="0">
                <a:latin typeface="Proxima Nova" charset="0"/>
                <a:ea typeface="Proxima Nova" charset="0"/>
                <a:cs typeface="Proxima Nova" charset="0"/>
              </a:defRPr>
            </a:lvl3pPr>
            <a:lvl4pPr>
              <a:defRPr b="0" i="0">
                <a:latin typeface="Proxima Nova" charset="0"/>
                <a:ea typeface="Proxima Nova" charset="0"/>
                <a:cs typeface="Proxima Nova" charset="0"/>
              </a:defRPr>
            </a:lvl4pPr>
            <a:lvl5pPr marL="1828800" indent="0">
              <a:buNone/>
              <a:defRPr b="0" i="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Slide Number Placeholder 5"/>
          <p:cNvSpPr txBox="1">
            <a:spLocks/>
          </p:cNvSpPr>
          <p:nvPr userDrawn="1"/>
        </p:nvSpPr>
        <p:spPr>
          <a:xfrm>
            <a:off x="909189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Franklin Gothic Book" charset="0"/>
                <a:ea typeface="Franklin Gothic Book" charset="0"/>
                <a:cs typeface="Franklin Gothic Book"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991C02-F2D3-B34B-BDEB-4227A1012000}" type="slidenum">
              <a:rPr lang="en-US" smtClean="0"/>
              <a:pPr/>
              <a:t>‹#›</a:t>
            </a:fld>
            <a:endParaRPr lang="en-US" dirty="0"/>
          </a:p>
        </p:txBody>
      </p:sp>
      <p:sp>
        <p:nvSpPr>
          <p:cNvPr id="9" name="Title 1"/>
          <p:cNvSpPr>
            <a:spLocks noGrp="1"/>
          </p:cNvSpPr>
          <p:nvPr>
            <p:ph type="title" hasCustomPrompt="1"/>
          </p:nvPr>
        </p:nvSpPr>
        <p:spPr>
          <a:xfrm>
            <a:off x="356287" y="650640"/>
            <a:ext cx="10515600" cy="375830"/>
          </a:xfrm>
        </p:spPr>
        <p:txBody>
          <a:bodyPr>
            <a:noAutofit/>
          </a:bodyPr>
          <a:lstStyle>
            <a:lvl1pPr>
              <a:defRPr sz="2400"/>
            </a:lvl1pPr>
          </a:lstStyle>
          <a:p>
            <a:r>
              <a:rPr lang="en-US" dirty="0"/>
              <a:t>CLICK TO EDIT MASTER TITLE STYLE</a:t>
            </a:r>
          </a:p>
        </p:txBody>
      </p:sp>
      <p:sp>
        <p:nvSpPr>
          <p:cNvPr id="11" name="Text Placeholder 11"/>
          <p:cNvSpPr>
            <a:spLocks noGrp="1"/>
          </p:cNvSpPr>
          <p:nvPr>
            <p:ph type="body" sz="quarter" idx="15" hasCustomPrompt="1"/>
          </p:nvPr>
        </p:nvSpPr>
        <p:spPr>
          <a:xfrm>
            <a:off x="356287" y="310215"/>
            <a:ext cx="2288059" cy="340425"/>
          </a:xfrm>
        </p:spPr>
        <p:txBody>
          <a:bodyPr>
            <a:noAutofit/>
          </a:bodyPr>
          <a:lstStyle>
            <a:lvl1pPr marL="0" indent="0">
              <a:buNone/>
              <a:defRPr sz="1800" b="0" i="0">
                <a:solidFill>
                  <a:schemeClr val="tx2"/>
                </a:solidFill>
                <a:latin typeface="+mn-lt"/>
                <a:ea typeface="Rockwell" charset="0"/>
                <a:cs typeface="Rockwell" charset="0"/>
              </a:defRPr>
            </a:lvl1pPr>
            <a:lvl2pPr marL="457200" indent="0">
              <a:buNone/>
              <a:defRPr b="0" i="0">
                <a:latin typeface="Rockwell Light" charset="0"/>
                <a:ea typeface="Rockwell Light" charset="0"/>
                <a:cs typeface="Rockwell Light" charset="0"/>
              </a:defRPr>
            </a:lvl2pPr>
            <a:lvl3pPr marL="914400" indent="0">
              <a:buNone/>
              <a:defRPr b="0" i="0">
                <a:latin typeface="Rockwell Light" charset="0"/>
                <a:ea typeface="Rockwell Light" charset="0"/>
                <a:cs typeface="Rockwell Light" charset="0"/>
              </a:defRPr>
            </a:lvl3pPr>
            <a:lvl4pPr marL="1371600" indent="0">
              <a:buNone/>
              <a:defRPr b="0" i="0">
                <a:latin typeface="Rockwell Light" charset="0"/>
                <a:ea typeface="Rockwell Light" charset="0"/>
                <a:cs typeface="Rockwell Light" charset="0"/>
              </a:defRPr>
            </a:lvl4pPr>
            <a:lvl5pPr marL="1828800" indent="0">
              <a:buNone/>
              <a:defRPr b="0" i="0">
                <a:latin typeface="Rockwell Light" charset="0"/>
                <a:ea typeface="Rockwell Light" charset="0"/>
                <a:cs typeface="Rockwell Light" charset="0"/>
              </a:defRPr>
            </a:lvl5pPr>
          </a:lstStyle>
          <a:p>
            <a:pPr lvl="0"/>
            <a:r>
              <a:rPr lang="en-US" dirty="0"/>
              <a:t>1. SECTION</a:t>
            </a:r>
          </a:p>
        </p:txBody>
      </p:sp>
      <p:sp>
        <p:nvSpPr>
          <p:cNvPr id="8" name="Content Placeholder 2"/>
          <p:cNvSpPr>
            <a:spLocks noGrp="1"/>
          </p:cNvSpPr>
          <p:nvPr>
            <p:ph sz="half" idx="17"/>
          </p:nvPr>
        </p:nvSpPr>
        <p:spPr>
          <a:xfrm>
            <a:off x="4265150" y="1873768"/>
            <a:ext cx="3661077" cy="3896145"/>
          </a:xfrm>
        </p:spPr>
        <p:txBody>
          <a:bodyPr>
            <a:normAutofit/>
          </a:bodyPr>
          <a:lstStyle>
            <a:lvl1pPr marL="285750" indent="-285750">
              <a:buFont typeface="Arial" charset="0"/>
              <a:buChar char="•"/>
              <a:defRPr sz="2800" b="0" i="0" u="none">
                <a:latin typeface="Franklin Gothic Book" charset="0"/>
                <a:ea typeface="Franklin Gothic Book" charset="0"/>
                <a:cs typeface="Franklin Gothic Book" charset="0"/>
              </a:defRPr>
            </a:lvl1pPr>
            <a:lvl2pPr>
              <a:defRPr b="0" i="0">
                <a:latin typeface="Proxima Nova" charset="0"/>
                <a:ea typeface="Proxima Nova" charset="0"/>
                <a:cs typeface="Proxima Nova" charset="0"/>
              </a:defRPr>
            </a:lvl2pPr>
            <a:lvl3pPr>
              <a:defRPr b="0" i="0">
                <a:latin typeface="Proxima Nova" charset="0"/>
                <a:ea typeface="Proxima Nova" charset="0"/>
                <a:cs typeface="Proxima Nova" charset="0"/>
              </a:defRPr>
            </a:lvl3pPr>
            <a:lvl4pPr>
              <a:defRPr b="0" i="0">
                <a:latin typeface="Proxima Nova" charset="0"/>
                <a:ea typeface="Proxima Nova" charset="0"/>
                <a:cs typeface="Proxima Nova" charset="0"/>
              </a:defRPr>
            </a:lvl4pPr>
            <a:lvl5pPr marL="1828800" indent="0">
              <a:buNone/>
              <a:defRPr b="0" i="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sz="half" idx="18"/>
          </p:nvPr>
        </p:nvSpPr>
        <p:spPr>
          <a:xfrm>
            <a:off x="8174013" y="1873768"/>
            <a:ext cx="3661077" cy="3896145"/>
          </a:xfrm>
        </p:spPr>
        <p:txBody>
          <a:bodyPr>
            <a:normAutofit/>
          </a:bodyPr>
          <a:lstStyle>
            <a:lvl1pPr marL="285750" indent="-285750">
              <a:buFont typeface="Arial" charset="0"/>
              <a:buChar char="•"/>
              <a:defRPr sz="2800" b="0" i="0" u="none">
                <a:latin typeface="Franklin Gothic Book" charset="0"/>
                <a:ea typeface="Franklin Gothic Book" charset="0"/>
                <a:cs typeface="Franklin Gothic Book" charset="0"/>
              </a:defRPr>
            </a:lvl1pPr>
            <a:lvl2pPr>
              <a:defRPr b="0" i="0">
                <a:latin typeface="Proxima Nova" charset="0"/>
                <a:ea typeface="Proxima Nova" charset="0"/>
                <a:cs typeface="Proxima Nova" charset="0"/>
              </a:defRPr>
            </a:lvl2pPr>
            <a:lvl3pPr>
              <a:defRPr b="0" i="0">
                <a:latin typeface="Proxima Nova" charset="0"/>
                <a:ea typeface="Proxima Nova" charset="0"/>
                <a:cs typeface="Proxima Nova" charset="0"/>
              </a:defRPr>
            </a:lvl3pPr>
            <a:lvl4pPr>
              <a:defRPr b="0" i="0">
                <a:latin typeface="Proxima Nova" charset="0"/>
                <a:ea typeface="Proxima Nova" charset="0"/>
                <a:cs typeface="Proxima Nova" charset="0"/>
              </a:defRPr>
            </a:lvl4pPr>
            <a:lvl5pPr marL="1828800" indent="0">
              <a:buNone/>
              <a:defRPr b="0" i="0">
                <a:latin typeface="Proxima Nova" charset="0"/>
                <a:ea typeface="Proxima Nova" charset="0"/>
                <a:cs typeface="Proxima Nov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2316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091891" y="6356352"/>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Franklin Gothic Book" charset="0"/>
                <a:ea typeface="Franklin Gothic Book" charset="0"/>
                <a:cs typeface="Franklin Gothic Book" charset="0"/>
              </a:defRPr>
            </a:lvl1pPr>
          </a:lstStyle>
          <a:p>
            <a:fld id="{6F991C02-F2D3-B34B-BDEB-4227A1012000}" type="slidenum">
              <a:rPr lang="en-US" smtClean="0"/>
              <a:pPr/>
              <a:t>‹#›</a:t>
            </a:fld>
            <a:endParaRPr lang="en-US" dirty="0"/>
          </a:p>
        </p:txBody>
      </p:sp>
      <p:sp>
        <p:nvSpPr>
          <p:cNvPr id="4" name="Date Placeholder 3">
            <a:extLst>
              <a:ext uri="{FF2B5EF4-FFF2-40B4-BE49-F238E27FC236}">
                <a16:creationId xmlns:a16="http://schemas.microsoft.com/office/drawing/2014/main" id="{BC85C428-AC0D-4503-B5C1-907D3348345C}"/>
              </a:ext>
            </a:extLst>
          </p:cNvPr>
          <p:cNvSpPr>
            <a:spLocks noGrp="1"/>
          </p:cNvSpPr>
          <p:nvPr>
            <p:ph type="dt" sz="half" idx="2"/>
          </p:nvPr>
        </p:nvSpPr>
        <p:spPr>
          <a:xfrm>
            <a:off x="32655" y="6558191"/>
            <a:ext cx="4060373" cy="365125"/>
          </a:xfrm>
          <a:prstGeom prst="rect">
            <a:avLst/>
          </a:prstGeom>
        </p:spPr>
        <p:txBody>
          <a:bodyPr vert="horz" lIns="91440" tIns="45720" rIns="91440" bIns="45720" rtlCol="0" anchor="ctr"/>
          <a:lstStyle>
            <a:lvl1pPr algn="l">
              <a:defRPr sz="1100">
                <a:solidFill>
                  <a:schemeClr val="tx1"/>
                </a:solidFill>
                <a:latin typeface="Arial" panose="020B0604020202020204" pitchFamily="34" charset="0"/>
                <a:cs typeface="Arial" panose="020B0604020202020204" pitchFamily="34" charset="0"/>
              </a:defRPr>
            </a:lvl1pPr>
          </a:lstStyle>
          <a:p>
            <a:r>
              <a:rPr lang="en-US" dirty="0"/>
              <a:t>Consumer Beef Index – July 2017</a:t>
            </a:r>
          </a:p>
        </p:txBody>
      </p:sp>
    </p:spTree>
    <p:extLst>
      <p:ext uri="{BB962C8B-B14F-4D97-AF65-F5344CB8AC3E}">
        <p14:creationId xmlns:p14="http://schemas.microsoft.com/office/powerpoint/2010/main" val="3419017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274638"/>
            <a:ext cx="11074400" cy="944562"/>
          </a:xfrm>
        </p:spPr>
        <p:txBody>
          <a:bodyPr>
            <a:normAutofit/>
          </a:bodyPr>
          <a:lstStyle>
            <a:lvl1pPr>
              <a:defRPr sz="4000">
                <a:solidFill>
                  <a:schemeClr val="bg1"/>
                </a:solidFill>
                <a:effectLst>
                  <a:outerShdw blurRad="57150" dist="25400" dir="2700000" algn="tl" rotWithShape="0">
                    <a:srgbClr val="000000">
                      <a:alpha val="5000"/>
                    </a:srgbClr>
                  </a:outerShdw>
                </a:effectLst>
                <a:latin typeface="Franklin Gothic Book"/>
                <a:cs typeface="Franklin Gothic Book"/>
              </a:defRPr>
            </a:lvl1pPr>
          </a:lstStyle>
          <a:p>
            <a:r>
              <a:rPr lang="en-US"/>
              <a:t>Click to edit Master title style</a:t>
            </a:r>
            <a:endParaRPr lang="en-US" dirty="0"/>
          </a:p>
        </p:txBody>
      </p:sp>
      <p:sp>
        <p:nvSpPr>
          <p:cNvPr id="3" name="Content Placeholder 2"/>
          <p:cNvSpPr>
            <a:spLocks noGrp="1"/>
          </p:cNvSpPr>
          <p:nvPr>
            <p:ph idx="1"/>
          </p:nvPr>
        </p:nvSpPr>
        <p:spPr>
          <a:xfrm>
            <a:off x="2133600" y="1524000"/>
            <a:ext cx="9448800" cy="4724400"/>
          </a:xfrm>
        </p:spPr>
        <p:txBody>
          <a:bodyPr/>
          <a:lstStyle>
            <a:lvl1pPr>
              <a:defRPr>
                <a:latin typeface="Franklin Gothic Book"/>
                <a:cs typeface="Franklin Gothic Book"/>
              </a:defRPr>
            </a:lvl1pPr>
            <a:lvl2pPr>
              <a:defRPr>
                <a:latin typeface="Franklin Gothic Book"/>
                <a:cs typeface="Franklin Gothic Book"/>
              </a:defRPr>
            </a:lvl2pPr>
            <a:lvl3pPr>
              <a:defRPr>
                <a:latin typeface="Franklin Gothic Book"/>
                <a:cs typeface="Franklin Gothic Book"/>
              </a:defRPr>
            </a:lvl3pPr>
            <a:lvl4pPr>
              <a:defRPr>
                <a:latin typeface="Franklin Gothic Book"/>
                <a:cs typeface="Franklin Gothic Book"/>
              </a:defRPr>
            </a:lvl4pPr>
            <a:lvl5pPr>
              <a:defRPr>
                <a:latin typeface="Franklin Gothic Book"/>
                <a:cs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DC1829-112B-499B-BFE9-913EE2295DF0}" type="datetimeFigureOut">
              <a:rPr lang="en-US" smtClean="0">
                <a:solidFill>
                  <a:prstClr val="black">
                    <a:tint val="75000"/>
                  </a:prstClr>
                </a:solidFill>
              </a:rPr>
              <a:pPr/>
              <a:t>11/5/2019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E093D1C-D127-493A-9406-AF2BE8DB2601}" type="slidenum">
              <a:rPr lang="en-US" smtClean="0">
                <a:solidFill>
                  <a:prstClr val="black">
                    <a:tint val="75000"/>
                  </a:prstClr>
                </a:solidFill>
              </a:rPr>
              <a:pPr/>
              <a:t>‹#›</a:t>
            </a:fld>
            <a:endParaRPr lang="en-US" dirty="0">
              <a:solidFill>
                <a:prstClr val="black">
                  <a:tint val="75000"/>
                </a:prstClr>
              </a:solidFill>
            </a:endParaRPr>
          </a:p>
        </p:txBody>
      </p:sp>
      <p:sp>
        <p:nvSpPr>
          <p:cNvPr id="8" name="Rectangle 7"/>
          <p:cNvSpPr/>
          <p:nvPr userDrawn="1"/>
        </p:nvSpPr>
        <p:spPr>
          <a:xfrm>
            <a:off x="-6635" y="1312512"/>
            <a:ext cx="12192000" cy="55454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24" tIns="45712" rIns="91424" bIns="45712" spcCol="0" rtlCol="0" anchor="ctr"/>
          <a:lstStyle/>
          <a:p>
            <a:pPr algn="ctr" defTabSz="914237"/>
            <a:endParaRPr lang="en-US" sz="1800" dirty="0">
              <a:solidFill>
                <a:prstClr val="white"/>
              </a:solidFill>
            </a:endParaRPr>
          </a:p>
        </p:txBody>
      </p:sp>
    </p:spTree>
    <p:extLst>
      <p:ext uri="{BB962C8B-B14F-4D97-AF65-F5344CB8AC3E}">
        <p14:creationId xmlns:p14="http://schemas.microsoft.com/office/powerpoint/2010/main" val="3759795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and Photo">
    <p:spTree>
      <p:nvGrpSpPr>
        <p:cNvPr id="1" name=""/>
        <p:cNvGrpSpPr/>
        <p:nvPr/>
      </p:nvGrpSpPr>
      <p:grpSpPr>
        <a:xfrm>
          <a:off x="0" y="0"/>
          <a:ext cx="0" cy="0"/>
          <a:chOff x="0" y="0"/>
          <a:chExt cx="0" cy="0"/>
        </a:xfrm>
      </p:grpSpPr>
      <p:sp>
        <p:nvSpPr>
          <p:cNvPr id="5" name="Picture Placeholder 4"/>
          <p:cNvSpPr>
            <a:spLocks noGrp="1"/>
          </p:cNvSpPr>
          <p:nvPr>
            <p:ph type="pic" sz="quarter" idx="17" hasCustomPrompt="1"/>
          </p:nvPr>
        </p:nvSpPr>
        <p:spPr>
          <a:xfrm>
            <a:off x="6153150" y="951877"/>
            <a:ext cx="6038850" cy="4954248"/>
          </a:xfrm>
        </p:spPr>
        <p:txBody>
          <a:bodyPr anchor="ctr"/>
          <a:lstStyle>
            <a:lvl1pPr marL="0" indent="0" algn="ctr">
              <a:buNone/>
              <a:defRPr baseline="0"/>
            </a:lvl1pPr>
          </a:lstStyle>
          <a:p>
            <a:r>
              <a:rPr lang="en-US" dirty="0"/>
              <a:t>Insert Picture Here</a:t>
            </a:r>
          </a:p>
        </p:txBody>
      </p:sp>
      <p:sp>
        <p:nvSpPr>
          <p:cNvPr id="11" name="Slide Number Placeholder 5"/>
          <p:cNvSpPr>
            <a:spLocks noGrp="1"/>
          </p:cNvSpPr>
          <p:nvPr>
            <p:ph type="sldNum" sz="quarter" idx="4"/>
          </p:nvPr>
        </p:nvSpPr>
        <p:spPr>
          <a:xfrm>
            <a:off x="909189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Franklin Gothic Book" charset="0"/>
                <a:ea typeface="Franklin Gothic Book" charset="0"/>
                <a:cs typeface="Franklin Gothic Book" charset="0"/>
              </a:defRPr>
            </a:lvl1pPr>
          </a:lstStyle>
          <a:p>
            <a:fld id="{6F991C02-F2D3-B34B-BDEB-4227A1012000}" type="slidenum">
              <a:rPr lang="en-US" smtClean="0"/>
              <a:pPr/>
              <a:t>‹#›</a:t>
            </a:fld>
            <a:endParaRPr lang="en-US" dirty="0"/>
          </a:p>
        </p:txBody>
      </p:sp>
      <p:sp>
        <p:nvSpPr>
          <p:cNvPr id="9" name="Title 1"/>
          <p:cNvSpPr>
            <a:spLocks noGrp="1"/>
          </p:cNvSpPr>
          <p:nvPr>
            <p:ph type="title" hasCustomPrompt="1"/>
          </p:nvPr>
        </p:nvSpPr>
        <p:spPr>
          <a:xfrm>
            <a:off x="356287" y="650640"/>
            <a:ext cx="10515600" cy="375830"/>
          </a:xfrm>
        </p:spPr>
        <p:txBody>
          <a:bodyPr>
            <a:noAutofit/>
          </a:bodyPr>
          <a:lstStyle>
            <a:lvl1pPr>
              <a:defRPr sz="2400"/>
            </a:lvl1pPr>
          </a:lstStyle>
          <a:p>
            <a:r>
              <a:rPr lang="en-US" dirty="0"/>
              <a:t>CLICK TO EDIT MASTER TITLE STYLE</a:t>
            </a:r>
          </a:p>
        </p:txBody>
      </p:sp>
      <p:sp>
        <p:nvSpPr>
          <p:cNvPr id="13" name="Text Placeholder 11"/>
          <p:cNvSpPr>
            <a:spLocks noGrp="1"/>
          </p:cNvSpPr>
          <p:nvPr>
            <p:ph type="body" sz="quarter" idx="15" hasCustomPrompt="1"/>
          </p:nvPr>
        </p:nvSpPr>
        <p:spPr>
          <a:xfrm>
            <a:off x="356287" y="310215"/>
            <a:ext cx="2288059" cy="340425"/>
          </a:xfrm>
        </p:spPr>
        <p:txBody>
          <a:bodyPr>
            <a:noAutofit/>
          </a:bodyPr>
          <a:lstStyle>
            <a:lvl1pPr marL="0" indent="0">
              <a:buNone/>
              <a:defRPr sz="1800" b="0" i="0">
                <a:solidFill>
                  <a:schemeClr val="tx2"/>
                </a:solidFill>
                <a:latin typeface="+mn-lt"/>
                <a:ea typeface="Rockwell" charset="0"/>
                <a:cs typeface="Rockwell" charset="0"/>
              </a:defRPr>
            </a:lvl1pPr>
            <a:lvl2pPr marL="457200" indent="0">
              <a:buNone/>
              <a:defRPr b="0" i="0">
                <a:latin typeface="Rockwell Light" charset="0"/>
                <a:ea typeface="Rockwell Light" charset="0"/>
                <a:cs typeface="Rockwell Light" charset="0"/>
              </a:defRPr>
            </a:lvl2pPr>
            <a:lvl3pPr marL="914400" indent="0">
              <a:buNone/>
              <a:defRPr b="0" i="0">
                <a:latin typeface="Rockwell Light" charset="0"/>
                <a:ea typeface="Rockwell Light" charset="0"/>
                <a:cs typeface="Rockwell Light" charset="0"/>
              </a:defRPr>
            </a:lvl3pPr>
            <a:lvl4pPr marL="1371600" indent="0">
              <a:buNone/>
              <a:defRPr b="0" i="0">
                <a:latin typeface="Rockwell Light" charset="0"/>
                <a:ea typeface="Rockwell Light" charset="0"/>
                <a:cs typeface="Rockwell Light" charset="0"/>
              </a:defRPr>
            </a:lvl4pPr>
            <a:lvl5pPr marL="1828800" indent="0">
              <a:buNone/>
              <a:defRPr b="0" i="0">
                <a:latin typeface="Rockwell Light" charset="0"/>
                <a:ea typeface="Rockwell Light" charset="0"/>
                <a:cs typeface="Rockwell Light" charset="0"/>
              </a:defRPr>
            </a:lvl5pPr>
          </a:lstStyle>
          <a:p>
            <a:pPr lvl="0"/>
            <a:r>
              <a:rPr lang="en-US" dirty="0"/>
              <a:t>1. SECTION</a:t>
            </a:r>
          </a:p>
        </p:txBody>
      </p:sp>
      <p:sp>
        <p:nvSpPr>
          <p:cNvPr id="17" name="Text Placeholder 3"/>
          <p:cNvSpPr>
            <a:spLocks noGrp="1"/>
          </p:cNvSpPr>
          <p:nvPr>
            <p:ph type="body" sz="quarter" idx="16"/>
          </p:nvPr>
        </p:nvSpPr>
        <p:spPr>
          <a:xfrm>
            <a:off x="355600" y="1525266"/>
            <a:ext cx="5595495" cy="43322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0784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7" name="Picture Placeholder 4"/>
          <p:cNvSpPr>
            <a:spLocks noGrp="1"/>
          </p:cNvSpPr>
          <p:nvPr>
            <p:ph type="pic" sz="quarter" idx="10" hasCustomPrompt="1"/>
          </p:nvPr>
        </p:nvSpPr>
        <p:spPr>
          <a:xfrm>
            <a:off x="0" y="0"/>
            <a:ext cx="12192000" cy="6858000"/>
          </a:xfrm>
        </p:spPr>
        <p:txBody>
          <a:bodyPr/>
          <a:lstStyle>
            <a:lvl1pPr>
              <a:defRPr baseline="0"/>
            </a:lvl1pPr>
          </a:lstStyle>
          <a:p>
            <a:r>
              <a:rPr lang="en-US" dirty="0"/>
              <a:t>Drag picture onto icon</a:t>
            </a:r>
          </a:p>
        </p:txBody>
      </p:sp>
      <p:sp>
        <p:nvSpPr>
          <p:cNvPr id="2" name="Title 1"/>
          <p:cNvSpPr>
            <a:spLocks noGrp="1"/>
          </p:cNvSpPr>
          <p:nvPr>
            <p:ph type="ctrTitle" hasCustomPrompt="1"/>
          </p:nvPr>
        </p:nvSpPr>
        <p:spPr>
          <a:xfrm>
            <a:off x="0" y="0"/>
            <a:ext cx="12192000" cy="6858000"/>
          </a:xfrm>
          <a:solidFill>
            <a:schemeClr val="tx1">
              <a:alpha val="65000"/>
            </a:schemeClr>
          </a:solidFill>
        </p:spPr>
        <p:txBody>
          <a:bodyPr anchor="ctr">
            <a:normAutofit/>
          </a:bodyPr>
          <a:lstStyle>
            <a:lvl1pPr algn="ctr">
              <a:defRPr sz="4400" b="0" i="0">
                <a:solidFill>
                  <a:schemeClr val="bg1"/>
                </a:solidFill>
                <a:latin typeface="Rockwell" charset="0"/>
                <a:ea typeface="Rockwell" charset="0"/>
                <a:cs typeface="Rockwell" charset="0"/>
              </a:defRPr>
            </a:lvl1pPr>
          </a:lstStyle>
          <a:p>
            <a:r>
              <a:rPr lang="en-US" dirty="0"/>
              <a:t>THANK  YOU</a:t>
            </a:r>
          </a:p>
        </p:txBody>
      </p:sp>
    </p:spTree>
    <p:extLst>
      <p:ext uri="{BB962C8B-B14F-4D97-AF65-F5344CB8AC3E}">
        <p14:creationId xmlns:p14="http://schemas.microsoft.com/office/powerpoint/2010/main" val="916786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9EF837-FEDB-44F2-8FB5-4F56FC548A33}" type="datetimeFigureOut">
              <a:rPr lang="en-US" dirty="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4EC2AB55-62C0-407E-B706-C907B44B0BFC}" type="datetimeFigureOut">
              <a:rPr lang="en-US" dirty="0"/>
              <a:t>11/5/2019</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FBB33F-FEF5-4E73-A5F9-307689FE77C6}" type="datetimeFigureOut">
              <a:rPr lang="en-US" dirty="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4B5FA4-F0B8-4D71-BC92-932E3A1502F8}" type="datetimeFigureOut">
              <a:rPr lang="en-US" dirty="0"/>
              <a:t>11/5/2019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D89F80-C2CE-4D6A-80E4-D3515AD92BC6}" type="datetimeFigureOut">
              <a:rPr lang="en-US" dirty="0"/>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4220E-EF40-477E-B84C-637FC7CE78DB}" type="datetimeFigureOut">
              <a:rPr lang="en-US" dirty="0"/>
              <a:t>11/5/2019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FD0B8D63-E026-4E54-B301-C824E1BD14F3}" type="datetimeFigureOut">
              <a:rPr lang="en-US" dirty="0"/>
              <a:t>11/5/2019</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6C423185-9573-406A-8068-0AB4F2335019}" type="datetimeFigureOut">
              <a:rPr lang="en-US" dirty="0"/>
              <a:t>11/5/2019</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C5516DA-9D86-4E1E-A623-C11F9F74EB59}" type="datetimeFigureOut">
              <a:rPr lang="en-US" dirty="0"/>
              <a:t>11/5/2019</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Franklin Gothic Book" charset="0"/>
                <a:ea typeface="Franklin Gothic Book" charset="0"/>
                <a:cs typeface="Franklin Gothic Book"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Franklin Gothic Book" charset="0"/>
                <a:ea typeface="Franklin Gothic Book" charset="0"/>
                <a:cs typeface="Franklin Gothic Book" charset="0"/>
              </a:defRPr>
            </a:lvl1pPr>
          </a:lstStyle>
          <a:p>
            <a:fld id="{6F991C02-F2D3-B34B-BDEB-4227A1012000}" type="slidenum">
              <a:rPr lang="en-US" smtClean="0"/>
              <a:pPr/>
              <a:t>‹#›</a:t>
            </a:fld>
            <a:endParaRPr lang="en-US" dirty="0"/>
          </a:p>
        </p:txBody>
      </p:sp>
      <p:sp>
        <p:nvSpPr>
          <p:cNvPr id="7" name="Footer Placeholder 6"/>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70998244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mn-lt"/>
          <a:ea typeface="Rockwell Light" charset="0"/>
          <a:cs typeface="Rockwell Light"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Franklin Gothic Book" charset="0"/>
          <a:ea typeface="Franklin Gothic Book" charset="0"/>
          <a:cs typeface="Franklin Gothic Boo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Franklin Gothic Book" charset="0"/>
          <a:ea typeface="Franklin Gothic Book" charset="0"/>
          <a:cs typeface="Franklin Gothic Book"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Franklin Gothic Book" charset="0"/>
          <a:ea typeface="Franklin Gothic Book" charset="0"/>
          <a:cs typeface="Franklin Gothic Book"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Franklin Gothic Book" charset="0"/>
          <a:ea typeface="Franklin Gothic Book" charset="0"/>
          <a:cs typeface="Franklin Gothic Book"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Franklin Gothic Book" charset="0"/>
          <a:ea typeface="Franklin Gothic Book" charset="0"/>
          <a:cs typeface="Franklin Gothic Book"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1FTHax-cKMo?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PYMkFNlXa_M" TargetMode="Externa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hyperlink" Target="http://www.vealmadeeasy.com/"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hyperlink" Target="http://www.vealfarm.co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mc9k5MURZ88" TargetMode="Externa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ABFD-908B-468F-8D40-A00C19A85297}"/>
              </a:ext>
            </a:extLst>
          </p:cNvPr>
          <p:cNvSpPr>
            <a:spLocks noGrp="1"/>
          </p:cNvSpPr>
          <p:nvPr>
            <p:ph type="ctrTitle"/>
          </p:nvPr>
        </p:nvSpPr>
        <p:spPr>
          <a:xfrm>
            <a:off x="1561708" y="2091263"/>
            <a:ext cx="9068586" cy="2590800"/>
          </a:xfrm>
        </p:spPr>
        <p:txBody>
          <a:bodyPr/>
          <a:lstStyle/>
          <a:p>
            <a:r>
              <a:rPr lang="en-US" sz="5400" b="1" dirty="0">
                <a:effectLst>
                  <a:outerShdw blurRad="38100" dist="38100" dir="2700000" algn="tl">
                    <a:srgbClr val="000000">
                      <a:alpha val="43137"/>
                    </a:srgbClr>
                  </a:outerShdw>
                </a:effectLst>
              </a:rPr>
              <a:t>Beef in the classroom</a:t>
            </a:r>
          </a:p>
        </p:txBody>
      </p:sp>
      <p:sp>
        <p:nvSpPr>
          <p:cNvPr id="3" name="Subtitle 2">
            <a:extLst>
              <a:ext uri="{FF2B5EF4-FFF2-40B4-BE49-F238E27FC236}">
                <a16:creationId xmlns:a16="http://schemas.microsoft.com/office/drawing/2014/main" id="{9CE97C7B-B6D4-403C-95BE-411F3C6451FF}"/>
              </a:ext>
            </a:extLst>
          </p:cNvPr>
          <p:cNvSpPr>
            <a:spLocks noGrp="1"/>
          </p:cNvSpPr>
          <p:nvPr>
            <p:ph type="subTitle" idx="1"/>
          </p:nvPr>
        </p:nvSpPr>
        <p:spPr>
          <a:xfrm>
            <a:off x="1559446" y="3667909"/>
            <a:ext cx="9070848" cy="457201"/>
          </a:xfrm>
        </p:spPr>
        <p:txBody>
          <a:bodyPr>
            <a:noAutofit/>
          </a:bodyPr>
          <a:lstStyle/>
          <a:p>
            <a:r>
              <a:rPr lang="en-US" sz="3200" b="1" dirty="0">
                <a:effectLst>
                  <a:outerShdw blurRad="38100" dist="38100" dir="2700000" algn="tl">
                    <a:srgbClr val="000000">
                      <a:alpha val="43137"/>
                    </a:srgbClr>
                  </a:outerShdw>
                </a:effectLst>
              </a:rPr>
              <a:t>New Oxford High School</a:t>
            </a:r>
          </a:p>
        </p:txBody>
      </p:sp>
      <p:sp>
        <p:nvSpPr>
          <p:cNvPr id="4" name="Subtitle 2">
            <a:extLst>
              <a:ext uri="{FF2B5EF4-FFF2-40B4-BE49-F238E27FC236}">
                <a16:creationId xmlns:a16="http://schemas.microsoft.com/office/drawing/2014/main" id="{0412B092-CF0B-43D7-9E16-94E8544DAB84}"/>
              </a:ext>
            </a:extLst>
          </p:cNvPr>
          <p:cNvSpPr txBox="1">
            <a:spLocks/>
          </p:cNvSpPr>
          <p:nvPr/>
        </p:nvSpPr>
        <p:spPr>
          <a:xfrm>
            <a:off x="1384879" y="4682063"/>
            <a:ext cx="9070848" cy="457201"/>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spcAft>
                <a:spcPts val="0"/>
              </a:spcAft>
              <a:buClr>
                <a:schemeClr val="tx1">
                  <a:lumMod val="85000"/>
                  <a:lumOff val="15000"/>
                </a:schemeClr>
              </a:buClr>
              <a:buFont typeface="Garamond" pitchFamily="18" charset="0"/>
              <a:buNone/>
              <a:defRPr sz="1600" kern="1200" spc="80" baseline="0">
                <a:solidFill>
                  <a:schemeClr val="tx2">
                    <a:lumMod val="75000"/>
                  </a:schemeClr>
                </a:solidFill>
                <a:latin typeface="+mn-lt"/>
                <a:ea typeface="+mn-ea"/>
                <a:cs typeface="+mn-cs"/>
              </a:defRPr>
            </a:lvl1pPr>
            <a:lvl2pPr marL="457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r>
              <a:rPr lang="en-US" sz="3200" dirty="0"/>
              <a:t>Kaitlyn Carey – PA Beef Council</a:t>
            </a:r>
          </a:p>
        </p:txBody>
      </p:sp>
      <p:pic>
        <p:nvPicPr>
          <p:cNvPr id="7" name="Picture Placeholder 7">
            <a:extLst>
              <a:ext uri="{FF2B5EF4-FFF2-40B4-BE49-F238E27FC236}">
                <a16:creationId xmlns:a16="http://schemas.microsoft.com/office/drawing/2014/main" id="{2587E6E0-733D-4372-9F7D-62AB3DB5D5E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446" y="0"/>
            <a:ext cx="12238892" cy="6858000"/>
          </a:xfrm>
          <a:prstGeom prst="rect">
            <a:avLst/>
          </a:prstGeom>
        </p:spPr>
      </p:pic>
      <p:sp>
        <p:nvSpPr>
          <p:cNvPr id="6" name="Title 2">
            <a:extLst>
              <a:ext uri="{FF2B5EF4-FFF2-40B4-BE49-F238E27FC236}">
                <a16:creationId xmlns:a16="http://schemas.microsoft.com/office/drawing/2014/main" id="{E96558E7-B8E6-4FE9-B568-3BEB8FB208BD}"/>
              </a:ext>
            </a:extLst>
          </p:cNvPr>
          <p:cNvSpPr txBox="1">
            <a:spLocks/>
          </p:cNvSpPr>
          <p:nvPr/>
        </p:nvSpPr>
        <p:spPr>
          <a:xfrm>
            <a:off x="0" y="0"/>
            <a:ext cx="12192000" cy="6858000"/>
          </a:xfrm>
          <a:prstGeom prst="rect">
            <a:avLst/>
          </a:prstGeom>
        </p:spPr>
        <p:txBody>
          <a:bodyPr vert="horz" lIns="91440" tIns="45720" rIns="91440" bIns="45720" rtlCol="0" anchor="ctr">
            <a:noAutofit/>
          </a:bodyPr>
          <a:lstStyle>
            <a:lvl1pPr algn="ctr" defTabSz="914400" rtl="0" eaLnBrk="1" latinLnBrk="0" hangingPunct="1">
              <a:lnSpc>
                <a:spcPct val="83000"/>
              </a:lnSpc>
              <a:spcBef>
                <a:spcPct val="0"/>
              </a:spcBef>
              <a:buNone/>
              <a:defRPr lang="en-US" sz="7200" b="0" kern="1200" cap="all" spc="-100" baseline="0" dirty="0">
                <a:solidFill>
                  <a:schemeClr val="tx1">
                    <a:lumMod val="85000"/>
                    <a:lumOff val="15000"/>
                  </a:schemeClr>
                </a:solidFill>
                <a:effectLst/>
                <a:latin typeface="+mj-lt"/>
                <a:ea typeface="+mn-ea"/>
                <a:cs typeface="+mn-cs"/>
              </a:defRPr>
            </a:lvl1pPr>
          </a:lstStyle>
          <a:p>
            <a:r>
              <a:rPr lang="en-US" dirty="0">
                <a:solidFill>
                  <a:schemeClr val="bg1"/>
                </a:solidFill>
                <a:effectLst>
                  <a:outerShdw blurRad="38100" dist="38100" dir="2700000" algn="tl">
                    <a:srgbClr val="000000">
                      <a:alpha val="43137"/>
                    </a:srgbClr>
                  </a:outerShdw>
                </a:effectLst>
                <a:latin typeface="Rockwell" panose="02060603020205020403" pitchFamily="18" charset="0"/>
              </a:rPr>
              <a:t>Veal in the classroom</a:t>
            </a:r>
            <a:br>
              <a:rPr lang="en-US" dirty="0">
                <a:solidFill>
                  <a:schemeClr val="bg1"/>
                </a:solidFill>
                <a:effectLst>
                  <a:outerShdw blurRad="38100" dist="38100" dir="2700000" algn="tl">
                    <a:srgbClr val="000000">
                      <a:alpha val="43137"/>
                    </a:srgbClr>
                  </a:outerShdw>
                </a:effectLst>
                <a:latin typeface="Rockwell" panose="02060603020205020403" pitchFamily="18" charset="0"/>
              </a:rPr>
            </a:br>
            <a:endParaRPr lang="en-US" sz="4000" dirty="0">
              <a:solidFill>
                <a:schemeClr val="bg1"/>
              </a:solidFill>
              <a:effectLst>
                <a:outerShdw blurRad="38100" dist="38100" dir="2700000" algn="tl">
                  <a:srgbClr val="000000">
                    <a:alpha val="43137"/>
                  </a:srgbClr>
                </a:outerShdw>
              </a:effectLst>
              <a:latin typeface="Rockwell" panose="02060603020205020403" pitchFamily="18" charset="0"/>
            </a:endParaRPr>
          </a:p>
        </p:txBody>
      </p:sp>
      <p:sp>
        <p:nvSpPr>
          <p:cNvPr id="11" name="TextBox 10">
            <a:extLst>
              <a:ext uri="{FF2B5EF4-FFF2-40B4-BE49-F238E27FC236}">
                <a16:creationId xmlns:a16="http://schemas.microsoft.com/office/drawing/2014/main" id="{4D5C910A-D155-437D-B2A7-2E0FD6AFBBF3}"/>
              </a:ext>
            </a:extLst>
          </p:cNvPr>
          <p:cNvSpPr txBox="1"/>
          <p:nvPr/>
        </p:nvSpPr>
        <p:spPr>
          <a:xfrm>
            <a:off x="2462004" y="3740937"/>
            <a:ext cx="7265732" cy="1200329"/>
          </a:xfrm>
          <a:prstGeom prst="rect">
            <a:avLst/>
          </a:prstGeom>
          <a:noFill/>
        </p:spPr>
        <p:txBody>
          <a:bodyPr wrap="square" rtlCol="0">
            <a:spAutoFit/>
          </a:bodyPr>
          <a:lstStyle/>
          <a:p>
            <a:pPr algn="ctr"/>
            <a:r>
              <a:rPr lang="en-US" sz="3600" dirty="0">
                <a:solidFill>
                  <a:schemeClr val="bg1"/>
                </a:solidFill>
                <a:effectLst>
                  <a:outerShdw blurRad="38100" dist="38100" dir="2700000" algn="tl">
                    <a:srgbClr val="000000">
                      <a:alpha val="43137"/>
                    </a:srgbClr>
                  </a:outerShdw>
                </a:effectLst>
                <a:latin typeface="Rockwell" panose="02060603020205020403" pitchFamily="18" charset="0"/>
              </a:rPr>
              <a:t>Presented in Partnership with the Wisconsin Beef Council</a:t>
            </a:r>
          </a:p>
        </p:txBody>
      </p:sp>
      <p:pic>
        <p:nvPicPr>
          <p:cNvPr id="21" name="Picture 20">
            <a:extLst>
              <a:ext uri="{FF2B5EF4-FFF2-40B4-BE49-F238E27FC236}">
                <a16:creationId xmlns:a16="http://schemas.microsoft.com/office/drawing/2014/main" id="{C7E3AD4E-5F1F-4B37-82CD-E474D33FA6B5}"/>
              </a:ext>
            </a:extLst>
          </p:cNvPr>
          <p:cNvPicPr>
            <a:picLocks noChangeAspect="1"/>
          </p:cNvPicPr>
          <p:nvPr/>
        </p:nvPicPr>
        <p:blipFill>
          <a:blip r:embed="rId4"/>
          <a:stretch>
            <a:fillRect/>
          </a:stretch>
        </p:blipFill>
        <p:spPr>
          <a:xfrm>
            <a:off x="9667641" y="5273444"/>
            <a:ext cx="2468941" cy="149988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4518" y="340522"/>
            <a:ext cx="2302710" cy="2302710"/>
          </a:xfrm>
          <a:prstGeom prst="rect">
            <a:avLst/>
          </a:prstGeom>
        </p:spPr>
      </p:pic>
    </p:spTree>
    <p:extLst>
      <p:ext uri="{BB962C8B-B14F-4D97-AF65-F5344CB8AC3E}">
        <p14:creationId xmlns:p14="http://schemas.microsoft.com/office/powerpoint/2010/main" val="3733763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a:xfrm>
            <a:off x="605481" y="551978"/>
            <a:ext cx="10058400" cy="1371600"/>
          </a:xfrm>
        </p:spPr>
        <p:txBody>
          <a:bodyPr>
            <a:normAutofit/>
          </a:bodyPr>
          <a:lstStyle/>
          <a:p>
            <a:r>
              <a:rPr lang="en-US" sz="3600" b="1" dirty="0">
                <a:effectLst>
                  <a:outerShdw blurRad="38100" dist="38100" dir="2700000" algn="tl">
                    <a:srgbClr val="000000">
                      <a:alpha val="43137"/>
                    </a:srgbClr>
                  </a:outerShdw>
                </a:effectLst>
                <a:latin typeface="Rockwell" panose="02060603020205020403" pitchFamily="18" charset="0"/>
              </a:rPr>
              <a:t>Responsible Veal Production – Housing </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a:xfrm>
            <a:off x="605481" y="1787611"/>
            <a:ext cx="7500551" cy="4629665"/>
          </a:xfrm>
        </p:spPr>
        <p:txBody>
          <a:bodyPr>
            <a:noAutofit/>
          </a:bodyPr>
          <a:lstStyle/>
          <a:p>
            <a:pPr>
              <a:lnSpc>
                <a:spcPct val="150000"/>
              </a:lnSpc>
            </a:pPr>
            <a:r>
              <a:rPr lang="en-US" sz="2400" dirty="0">
                <a:latin typeface="Rockwell" panose="02060603020205020403" pitchFamily="18" charset="0"/>
              </a:rPr>
              <a:t>Housed in barns to protect their health and welfare </a:t>
            </a:r>
          </a:p>
          <a:p>
            <a:pPr>
              <a:lnSpc>
                <a:spcPct val="150000"/>
              </a:lnSpc>
            </a:pPr>
            <a:r>
              <a:rPr lang="en-US" sz="2400" dirty="0">
                <a:latin typeface="Rockwell" panose="02060603020205020403" pitchFamily="18" charset="0"/>
              </a:rPr>
              <a:t>Easier for farmers to care for both healthy and sick animals</a:t>
            </a:r>
          </a:p>
          <a:p>
            <a:pPr>
              <a:lnSpc>
                <a:spcPct val="150000"/>
              </a:lnSpc>
            </a:pPr>
            <a:r>
              <a:rPr lang="en-US" sz="2400" dirty="0">
                <a:latin typeface="Rockwell" panose="02060603020205020403" pitchFamily="18" charset="0"/>
              </a:rPr>
              <a:t>Protection from predators, disease and weather extremes </a:t>
            </a:r>
          </a:p>
          <a:p>
            <a:pPr>
              <a:lnSpc>
                <a:spcPct val="150000"/>
              </a:lnSpc>
            </a:pPr>
            <a:r>
              <a:rPr lang="en-US" sz="2400" dirty="0">
                <a:latin typeface="Rockwell" panose="02060603020205020403" pitchFamily="18" charset="0"/>
              </a:rPr>
              <a:t>Barns are well-ventilated, temperature-controlled, well-lighted, clean and scientifically designed </a:t>
            </a:r>
          </a:p>
        </p:txBody>
      </p:sp>
      <p:pic>
        <p:nvPicPr>
          <p:cNvPr id="6" name="Picture 5">
            <a:extLst>
              <a:ext uri="{FF2B5EF4-FFF2-40B4-BE49-F238E27FC236}">
                <a16:creationId xmlns:a16="http://schemas.microsoft.com/office/drawing/2014/main" id="{04AB688E-1F09-49C0-9CAE-79F96580F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6032" y="2589180"/>
            <a:ext cx="3670796" cy="2442748"/>
          </a:xfrm>
          <a:prstGeom prst="rect">
            <a:avLst/>
          </a:prstGeom>
        </p:spPr>
      </p:pic>
    </p:spTree>
    <p:extLst>
      <p:ext uri="{BB962C8B-B14F-4D97-AF65-F5344CB8AC3E}">
        <p14:creationId xmlns:p14="http://schemas.microsoft.com/office/powerpoint/2010/main" val="1691072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D1C12-D004-452C-A13D-AFE09BE99AA5}"/>
              </a:ext>
            </a:extLst>
          </p:cNvPr>
          <p:cNvSpPr>
            <a:spLocks noGrp="1"/>
          </p:cNvSpPr>
          <p:nvPr>
            <p:ph type="title"/>
          </p:nvPr>
        </p:nvSpPr>
        <p:spPr/>
        <p:txBody>
          <a:bodyPr>
            <a:normAutofit/>
          </a:bodyPr>
          <a:lstStyle/>
          <a:p>
            <a:r>
              <a:rPr lang="en-US" b="1" dirty="0">
                <a:effectLst>
                  <a:outerShdw blurRad="38100" dist="38100" dir="2700000" algn="tl">
                    <a:srgbClr val="000000">
                      <a:alpha val="43137"/>
                    </a:srgbClr>
                  </a:outerShdw>
                </a:effectLst>
                <a:latin typeface="Rockwell" panose="02060603020205020403" pitchFamily="18" charset="0"/>
              </a:rPr>
              <a:t>How veal calves are raised</a:t>
            </a:r>
            <a:endParaRPr lang="en-US" dirty="0"/>
          </a:p>
        </p:txBody>
      </p:sp>
      <p:pic>
        <p:nvPicPr>
          <p:cNvPr id="4" name="Online Media 3" title="How Are Calves Raised?">
            <a:hlinkClick r:id="" action="ppaction://media"/>
            <a:extLst>
              <a:ext uri="{FF2B5EF4-FFF2-40B4-BE49-F238E27FC236}">
                <a16:creationId xmlns:a16="http://schemas.microsoft.com/office/drawing/2014/main" id="{16369D1B-C9B3-4C5D-B27C-3DC5B8700C72}"/>
              </a:ext>
            </a:extLst>
          </p:cNvPr>
          <p:cNvPicPr>
            <a:picLocks noRot="1" noChangeAspect="1"/>
          </p:cNvPicPr>
          <p:nvPr>
            <a:videoFile r:link="rId1"/>
          </p:nvPr>
        </p:nvPicPr>
        <p:blipFill>
          <a:blip r:embed="rId3"/>
          <a:stretch>
            <a:fillRect/>
          </a:stretch>
        </p:blipFill>
        <p:spPr>
          <a:xfrm>
            <a:off x="1838960" y="1714500"/>
            <a:ext cx="8219440" cy="4623435"/>
          </a:xfrm>
          <a:prstGeom prst="rect">
            <a:avLst/>
          </a:prstGeom>
        </p:spPr>
      </p:pic>
      <p:sp>
        <p:nvSpPr>
          <p:cNvPr id="5" name="Content Placeholder 4">
            <a:extLst>
              <a:ext uri="{FF2B5EF4-FFF2-40B4-BE49-F238E27FC236}">
                <a16:creationId xmlns:a16="http://schemas.microsoft.com/office/drawing/2014/main" id="{66043502-7485-431C-8117-2A2AFACAFDC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17879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a:xfrm>
            <a:off x="605481" y="551978"/>
            <a:ext cx="10058400" cy="1371600"/>
          </a:xfrm>
        </p:spPr>
        <p:txBody>
          <a:bodyPr>
            <a:normAutofit/>
          </a:bodyPr>
          <a:lstStyle/>
          <a:p>
            <a:r>
              <a:rPr lang="en-US" sz="3600" b="1" dirty="0">
                <a:effectLst>
                  <a:outerShdw blurRad="38100" dist="38100" dir="2700000" algn="tl">
                    <a:srgbClr val="000000">
                      <a:alpha val="43137"/>
                    </a:srgbClr>
                  </a:outerShdw>
                </a:effectLst>
                <a:latin typeface="Rockwell" panose="02060603020205020403" pitchFamily="18" charset="0"/>
              </a:rPr>
              <a:t>Group Housing Initiative </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a:xfrm>
            <a:off x="605481" y="1787611"/>
            <a:ext cx="6579011" cy="4629665"/>
          </a:xfrm>
        </p:spPr>
        <p:txBody>
          <a:bodyPr>
            <a:noAutofit/>
          </a:bodyPr>
          <a:lstStyle/>
          <a:p>
            <a:pPr>
              <a:lnSpc>
                <a:spcPct val="150000"/>
              </a:lnSpc>
            </a:pPr>
            <a:r>
              <a:rPr lang="en-US" sz="2400" dirty="0">
                <a:latin typeface="Rockwell" panose="02060603020205020403" pitchFamily="18" charset="0"/>
              </a:rPr>
              <a:t>May 9, 2007— American Veal Association (AVA) Board of Directors unanimously adopts resolution calling for industry conversion to group housing</a:t>
            </a:r>
          </a:p>
          <a:p>
            <a:pPr>
              <a:lnSpc>
                <a:spcPct val="150000"/>
              </a:lnSpc>
            </a:pPr>
            <a:r>
              <a:rPr lang="en-US" sz="2400" dirty="0">
                <a:latin typeface="Rockwell" panose="02060603020205020403" pitchFamily="18" charset="0"/>
              </a:rPr>
              <a:t>2012— AVA announces that 70% of member calves raised in group housing systems</a:t>
            </a:r>
          </a:p>
          <a:p>
            <a:pPr>
              <a:lnSpc>
                <a:spcPct val="150000"/>
              </a:lnSpc>
            </a:pPr>
            <a:r>
              <a:rPr lang="en-US" sz="2400" dirty="0">
                <a:latin typeface="Rockwell" panose="02060603020205020403" pitchFamily="18" charset="0"/>
              </a:rPr>
              <a:t>December 31, 2017 – All U.S. Veal Producers will be converted to group housing</a:t>
            </a:r>
          </a:p>
          <a:p>
            <a:pPr>
              <a:lnSpc>
                <a:spcPct val="150000"/>
              </a:lnSpc>
            </a:pPr>
            <a:endParaRPr lang="en-US" sz="2400" dirty="0">
              <a:latin typeface="Rockwell" panose="02060603020205020403" pitchFamily="18" charset="0"/>
            </a:endParaRPr>
          </a:p>
        </p:txBody>
      </p:sp>
      <p:pic>
        <p:nvPicPr>
          <p:cNvPr id="7" name="Picture Placeholder 5" descr="Calves in group housing 3.jpg">
            <a:extLst>
              <a:ext uri="{FF2B5EF4-FFF2-40B4-BE49-F238E27FC236}">
                <a16:creationId xmlns:a16="http://schemas.microsoft.com/office/drawing/2014/main" id="{D7E2C639-D3E5-48F7-9A0E-75968E2B7E0D}"/>
              </a:ext>
            </a:extLst>
          </p:cNvPr>
          <p:cNvPicPr>
            <a:picLocks noChangeAspect="1"/>
          </p:cNvPicPr>
          <p:nvPr/>
        </p:nvPicPr>
        <p:blipFill>
          <a:blip r:embed="rId3"/>
          <a:srcRect t="1515" b="1515"/>
          <a:stretch>
            <a:fillRect/>
          </a:stretch>
        </p:blipFill>
        <p:spPr>
          <a:xfrm>
            <a:off x="7240763" y="2055680"/>
            <a:ext cx="4794149" cy="3175346"/>
          </a:xfrm>
          <a:prstGeom prst="rect">
            <a:avLst/>
          </a:prstGeom>
        </p:spPr>
      </p:pic>
    </p:spTree>
    <p:extLst>
      <p:ext uri="{BB962C8B-B14F-4D97-AF65-F5344CB8AC3E}">
        <p14:creationId xmlns:p14="http://schemas.microsoft.com/office/powerpoint/2010/main" val="1905604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a:xfrm>
            <a:off x="605481" y="551978"/>
            <a:ext cx="10058400" cy="1371600"/>
          </a:xfrm>
        </p:spPr>
        <p:txBody>
          <a:bodyPr>
            <a:normAutofit/>
          </a:bodyPr>
          <a:lstStyle/>
          <a:p>
            <a:r>
              <a:rPr lang="en-US" sz="3600" b="1" dirty="0">
                <a:effectLst>
                  <a:outerShdw blurRad="38100" dist="38100" dir="2700000" algn="tl">
                    <a:srgbClr val="000000">
                      <a:alpha val="43137"/>
                    </a:srgbClr>
                  </a:outerShdw>
                </a:effectLst>
                <a:latin typeface="Rockwell" panose="02060603020205020403" pitchFamily="18" charset="0"/>
              </a:rPr>
              <a:t>Group Housing Initiative </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a:xfrm>
            <a:off x="605482" y="1787611"/>
            <a:ext cx="10500484" cy="4629665"/>
          </a:xfrm>
        </p:spPr>
        <p:txBody>
          <a:bodyPr>
            <a:noAutofit/>
          </a:bodyPr>
          <a:lstStyle/>
          <a:p>
            <a:pPr>
              <a:lnSpc>
                <a:spcPct val="150000"/>
              </a:lnSpc>
            </a:pPr>
            <a:r>
              <a:rPr lang="en-US" sz="2400" dirty="0">
                <a:latin typeface="Rockwell" panose="02060603020205020403" pitchFamily="18" charset="0"/>
              </a:rPr>
              <a:t>Producers continue to experiment with group housing design</a:t>
            </a:r>
          </a:p>
          <a:p>
            <a:pPr lvl="1">
              <a:lnSpc>
                <a:spcPct val="150000"/>
              </a:lnSpc>
            </a:pPr>
            <a:r>
              <a:rPr lang="en-US" sz="2200" dirty="0">
                <a:latin typeface="Rockwell" panose="02060603020205020403" pitchFamily="18" charset="0"/>
              </a:rPr>
              <a:t>Maintain individual care—meet consumer demands</a:t>
            </a:r>
          </a:p>
          <a:p>
            <a:pPr lvl="1">
              <a:lnSpc>
                <a:spcPct val="150000"/>
              </a:lnSpc>
            </a:pPr>
            <a:r>
              <a:rPr lang="en-US" sz="2200" dirty="0">
                <a:latin typeface="Rockwell" panose="02060603020205020403" pitchFamily="18" charset="0"/>
              </a:rPr>
              <a:t>Minimize challenging calf behaviors—”bullying”</a:t>
            </a:r>
          </a:p>
          <a:p>
            <a:pPr>
              <a:lnSpc>
                <a:spcPct val="150000"/>
              </a:lnSpc>
            </a:pPr>
            <a:r>
              <a:rPr lang="en-US" sz="2400" dirty="0">
                <a:latin typeface="Rockwell" panose="02060603020205020403" pitchFamily="18" charset="0"/>
              </a:rPr>
              <a:t> Research continues </a:t>
            </a:r>
          </a:p>
          <a:p>
            <a:pPr lvl="1">
              <a:lnSpc>
                <a:spcPct val="150000"/>
              </a:lnSpc>
            </a:pPr>
            <a:r>
              <a:rPr lang="en-US" sz="2200" dirty="0">
                <a:latin typeface="Rockwell" panose="02060603020205020403" pitchFamily="18" charset="0"/>
              </a:rPr>
              <a:t>Better understand calf behavior</a:t>
            </a:r>
          </a:p>
          <a:p>
            <a:pPr lvl="1">
              <a:lnSpc>
                <a:spcPct val="150000"/>
              </a:lnSpc>
            </a:pPr>
            <a:r>
              <a:rPr lang="en-US" sz="2200" dirty="0">
                <a:latin typeface="Rockwell" panose="02060603020205020403" pitchFamily="18" charset="0"/>
              </a:rPr>
              <a:t>Improve nutrition </a:t>
            </a:r>
          </a:p>
          <a:p>
            <a:pPr lvl="1">
              <a:lnSpc>
                <a:spcPct val="150000"/>
              </a:lnSpc>
            </a:pPr>
            <a:r>
              <a:rPr lang="en-US" sz="2200" dirty="0">
                <a:latin typeface="Rockwell" panose="02060603020205020403" pitchFamily="18" charset="0"/>
              </a:rPr>
              <a:t>Refine various group housing systems to improve calf well-being</a:t>
            </a:r>
          </a:p>
          <a:p>
            <a:pPr>
              <a:lnSpc>
                <a:spcPct val="150000"/>
              </a:lnSpc>
            </a:pPr>
            <a:endParaRPr lang="en-US" sz="2400" dirty="0">
              <a:latin typeface="Rockwell" panose="02060603020205020403" pitchFamily="18" charset="0"/>
            </a:endParaRPr>
          </a:p>
        </p:txBody>
      </p:sp>
    </p:spTree>
    <p:extLst>
      <p:ext uri="{BB962C8B-B14F-4D97-AF65-F5344CB8AC3E}">
        <p14:creationId xmlns:p14="http://schemas.microsoft.com/office/powerpoint/2010/main" val="4201120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E7A70-6C7B-4C07-A1FA-0F8391BF6105}"/>
              </a:ext>
            </a:extLst>
          </p:cNvPr>
          <p:cNvSpPr>
            <a:spLocks noGrp="1"/>
          </p:cNvSpPr>
          <p:nvPr>
            <p:ph type="title"/>
          </p:nvPr>
        </p:nvSpPr>
        <p:spPr>
          <a:xfrm>
            <a:off x="512618" y="518032"/>
            <a:ext cx="10058400" cy="1371600"/>
          </a:xfrm>
        </p:spPr>
        <p:txBody>
          <a:bodyPr>
            <a:normAutofit/>
          </a:bodyPr>
          <a:lstStyle/>
          <a:p>
            <a:r>
              <a:rPr lang="en-US" sz="4400" b="1" dirty="0">
                <a:effectLst>
                  <a:outerShdw blurRad="38100" dist="38100" dir="2700000" algn="tl">
                    <a:srgbClr val="000000">
                      <a:alpha val="43137"/>
                    </a:srgbClr>
                  </a:outerShdw>
                </a:effectLst>
                <a:latin typeface="Rockwell" panose="02060603020205020403" pitchFamily="18" charset="0"/>
              </a:rPr>
              <a:t>Responsible Veal Production</a:t>
            </a:r>
          </a:p>
        </p:txBody>
      </p:sp>
      <p:sp>
        <p:nvSpPr>
          <p:cNvPr id="6" name="Content Placeholder 5">
            <a:extLst>
              <a:ext uri="{FF2B5EF4-FFF2-40B4-BE49-F238E27FC236}">
                <a16:creationId xmlns:a16="http://schemas.microsoft.com/office/drawing/2014/main" id="{3CDF5E73-0CF5-4913-8DF6-DF24DAC26C2E}"/>
              </a:ext>
            </a:extLst>
          </p:cNvPr>
          <p:cNvSpPr>
            <a:spLocks noGrp="1"/>
          </p:cNvSpPr>
          <p:nvPr>
            <p:ph idx="1"/>
          </p:nvPr>
        </p:nvSpPr>
        <p:spPr/>
        <p:txBody>
          <a:bodyPr>
            <a:normAutofit/>
          </a:bodyPr>
          <a:lstStyle/>
          <a:p>
            <a:r>
              <a:rPr lang="en-US" sz="2400" dirty="0">
                <a:latin typeface="Rockwell" panose="02060603020205020403" pitchFamily="18" charset="0"/>
              </a:rPr>
              <a:t>To prevent illness and maintain calves health farmers take preventative measures – including the use of animal health products</a:t>
            </a:r>
          </a:p>
          <a:p>
            <a:r>
              <a:rPr lang="en-US" sz="2400" dirty="0">
                <a:latin typeface="Rockwell" panose="02060603020205020403" pitchFamily="18" charset="0"/>
              </a:rPr>
              <a:t>These products are used judiciously with the guidance of a veterinarian </a:t>
            </a:r>
          </a:p>
          <a:p>
            <a:r>
              <a:rPr lang="en-US" sz="2400" dirty="0">
                <a:latin typeface="Rockwell" panose="02060603020205020403" pitchFamily="18" charset="0"/>
              </a:rPr>
              <a:t>All animal health products are approved and regulated by the U.S. Food &amp; Drug Administration (FDA) prior to be given to animals and very few antibiotics have been approved for use in veal calves </a:t>
            </a:r>
          </a:p>
        </p:txBody>
      </p:sp>
    </p:spTree>
    <p:extLst>
      <p:ext uri="{BB962C8B-B14F-4D97-AF65-F5344CB8AC3E}">
        <p14:creationId xmlns:p14="http://schemas.microsoft.com/office/powerpoint/2010/main" val="1849873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660" y="1678332"/>
            <a:ext cx="8346848" cy="3880773"/>
          </a:xfrm>
        </p:spPr>
        <p:txBody>
          <a:bodyPr/>
          <a:lstStyle/>
          <a:p>
            <a:r>
              <a:rPr lang="en-US" dirty="0"/>
              <a:t> </a:t>
            </a:r>
            <a:r>
              <a:rPr lang="en-US" sz="2000" dirty="0">
                <a:latin typeface="Rockwell" panose="02060603020205020403" pitchFamily="18" charset="0"/>
              </a:rPr>
              <a:t>Veal calves receive diets designed to provide all of the 40 essential nutrients they need, including important amino acids, carbohydrates, fats, minerals and vitamins</a:t>
            </a:r>
          </a:p>
          <a:p>
            <a:r>
              <a:rPr lang="en-US" sz="2000" dirty="0">
                <a:latin typeface="Rockwell" panose="02060603020205020403" pitchFamily="18" charset="0"/>
              </a:rPr>
              <a:t> In the formula-fed diet, research shows that calves must receive diets with iron to meet the animals' requirements for normal health and behavior</a:t>
            </a:r>
          </a:p>
          <a:p>
            <a:r>
              <a:rPr lang="en-US" sz="2000" dirty="0">
                <a:latin typeface="Rockwell" panose="02060603020205020403" pitchFamily="18" charset="0"/>
              </a:rPr>
              <a:t>With a milk-based diet, formula-fed calves remain pre-ruminant. Once a calf is fed grain, the meat develops the strong flavor commonly associated with beef. Grain-fed calves are commonly known as "red-veal”</a:t>
            </a:r>
          </a:p>
        </p:txBody>
      </p:sp>
      <p:pic>
        <p:nvPicPr>
          <p:cNvPr id="6" name="Picture 5"/>
          <p:cNvPicPr>
            <a:picLocks noChangeAspect="1"/>
          </p:cNvPicPr>
          <p:nvPr/>
        </p:nvPicPr>
        <p:blipFill>
          <a:blip r:embed="rId3"/>
          <a:stretch>
            <a:fillRect/>
          </a:stretch>
        </p:blipFill>
        <p:spPr>
          <a:xfrm>
            <a:off x="9473993" y="4201733"/>
            <a:ext cx="2116347" cy="2116347"/>
          </a:xfrm>
          <a:prstGeom prst="rect">
            <a:avLst/>
          </a:prstGeom>
        </p:spPr>
      </p:pic>
      <p:sp>
        <p:nvSpPr>
          <p:cNvPr id="10" name="Title 1">
            <a:extLst>
              <a:ext uri="{FF2B5EF4-FFF2-40B4-BE49-F238E27FC236}">
                <a16:creationId xmlns:a16="http://schemas.microsoft.com/office/drawing/2014/main" id="{03F4E8AA-30E7-4B12-B77D-941B95B3559F}"/>
              </a:ext>
            </a:extLst>
          </p:cNvPr>
          <p:cNvSpPr txBox="1">
            <a:spLocks/>
          </p:cNvSpPr>
          <p:nvPr/>
        </p:nvSpPr>
        <p:spPr>
          <a:xfrm>
            <a:off x="512618" y="518032"/>
            <a:ext cx="100584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en-US" sz="4400" b="1" dirty="0">
                <a:effectLst>
                  <a:outerShdw blurRad="38100" dist="38100" dir="2700000" algn="tl">
                    <a:srgbClr val="000000">
                      <a:alpha val="43137"/>
                    </a:srgbClr>
                  </a:outerShdw>
                </a:effectLst>
                <a:latin typeface="Rockwell" panose="02060603020205020403" pitchFamily="18" charset="0"/>
              </a:rPr>
              <a:t>Responsible Veal Production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5900" y="419876"/>
            <a:ext cx="3491835" cy="6858000"/>
          </a:xfrm>
          <a:prstGeom prst="rect">
            <a:avLst/>
          </a:prstGeom>
        </p:spPr>
      </p:pic>
    </p:spTree>
    <p:extLst>
      <p:ext uri="{BB962C8B-B14F-4D97-AF65-F5344CB8AC3E}">
        <p14:creationId xmlns:p14="http://schemas.microsoft.com/office/powerpoint/2010/main" val="370630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Rockwell" panose="02060603020205020403" pitchFamily="18" charset="0"/>
              </a:rPr>
              <a:t>Veal – A Lean Meat</a:t>
            </a:r>
            <a:endParaRPr lang="en-US" dirty="0">
              <a:solidFill>
                <a:schemeClr val="tx1"/>
              </a:solidFill>
              <a:effectLst>
                <a:outerShdw blurRad="38100" dist="38100" dir="2700000" algn="tl">
                  <a:srgbClr val="000000">
                    <a:alpha val="43137"/>
                  </a:srgbClr>
                </a:outerShdw>
              </a:effectLst>
              <a:latin typeface="Rockwell" panose="02060603020205020403" pitchFamily="18" charset="0"/>
            </a:endParaRPr>
          </a:p>
        </p:txBody>
      </p:sp>
      <p:sp>
        <p:nvSpPr>
          <p:cNvPr id="3" name="Content Placeholder 2"/>
          <p:cNvSpPr>
            <a:spLocks noGrp="1"/>
          </p:cNvSpPr>
          <p:nvPr>
            <p:ph idx="1"/>
          </p:nvPr>
        </p:nvSpPr>
        <p:spPr>
          <a:xfrm>
            <a:off x="677334" y="2160589"/>
            <a:ext cx="8596668" cy="4383985"/>
          </a:xfrm>
        </p:spPr>
        <p:txBody>
          <a:bodyPr>
            <a:normAutofit/>
          </a:bodyPr>
          <a:lstStyle/>
          <a:p>
            <a:r>
              <a:rPr lang="en-US" sz="2000" dirty="0">
                <a:latin typeface="Rockwell" panose="02060603020205020403" pitchFamily="18" charset="0"/>
              </a:rPr>
              <a:t>Cooked 3 oz. serving is about 166 Calories and 5.6 grams of fat</a:t>
            </a:r>
          </a:p>
          <a:p>
            <a:r>
              <a:rPr lang="en-US" sz="2000" dirty="0">
                <a:latin typeface="Rockwell" panose="02060603020205020403" pitchFamily="18" charset="0"/>
              </a:rPr>
              <a:t> Excellent source of protein</a:t>
            </a:r>
          </a:p>
          <a:p>
            <a:r>
              <a:rPr lang="en-US" sz="2000" dirty="0">
                <a:latin typeface="Rockwell" panose="02060603020205020403" pitchFamily="18" charset="0"/>
              </a:rPr>
              <a:t> Good source of Niacin, zinc, Vitamins B12 and B6</a:t>
            </a:r>
          </a:p>
          <a:p>
            <a:r>
              <a:rPr lang="en-US" sz="2000" dirty="0">
                <a:latin typeface="Rockwell" panose="02060603020205020403" pitchFamily="18" charset="0"/>
              </a:rPr>
              <a:t> Leanest cuts include:</a:t>
            </a:r>
          </a:p>
          <a:p>
            <a:pPr lvl="1"/>
            <a:r>
              <a:rPr lang="en-US" sz="1800" dirty="0">
                <a:latin typeface="Rockwell" panose="02060603020205020403" pitchFamily="18" charset="0"/>
              </a:rPr>
              <a:t> Arm Steak</a:t>
            </a:r>
          </a:p>
          <a:p>
            <a:pPr lvl="1"/>
            <a:r>
              <a:rPr lang="en-US" sz="1800" dirty="0">
                <a:latin typeface="Rockwell" panose="02060603020205020403" pitchFamily="18" charset="0"/>
              </a:rPr>
              <a:t> Leg Cutlet</a:t>
            </a:r>
          </a:p>
          <a:p>
            <a:pPr lvl="1"/>
            <a:r>
              <a:rPr lang="en-US" sz="1800" dirty="0">
                <a:latin typeface="Rockwell" panose="02060603020205020403" pitchFamily="18" charset="0"/>
              </a:rPr>
              <a:t> Sirloin</a:t>
            </a:r>
          </a:p>
          <a:p>
            <a:pPr lvl="1"/>
            <a:r>
              <a:rPr lang="en-US" sz="1800" dirty="0">
                <a:latin typeface="Rockwell" panose="02060603020205020403" pitchFamily="18" charset="0"/>
              </a:rPr>
              <a:t> Rib Chop</a:t>
            </a:r>
          </a:p>
          <a:p>
            <a:pPr lvl="1"/>
            <a:r>
              <a:rPr lang="en-US" sz="1800" dirty="0">
                <a:latin typeface="Rockwell" panose="02060603020205020403" pitchFamily="18" charset="0"/>
              </a:rPr>
              <a:t> Loin Chop</a:t>
            </a:r>
          </a:p>
          <a:p>
            <a:pPr lvl="1"/>
            <a:r>
              <a:rPr lang="en-US" sz="1800" dirty="0">
                <a:latin typeface="Rockwell" panose="02060603020205020403" pitchFamily="18" charset="0"/>
              </a:rPr>
              <a:t> Top Round</a:t>
            </a:r>
          </a:p>
          <a:p>
            <a:endParaRPr lang="en-US" dirty="0"/>
          </a:p>
        </p:txBody>
      </p:sp>
      <p:pic>
        <p:nvPicPr>
          <p:cNvPr id="5" name="Picture 4"/>
          <p:cNvPicPr/>
          <p:nvPr/>
        </p:nvPicPr>
        <p:blipFill rotWithShape="1">
          <a:blip r:embed="rId3">
            <a:extLst>
              <a:ext uri="{28A0092B-C50C-407E-A947-70E740481C1C}">
                <a14:useLocalDpi xmlns:a14="http://schemas.microsoft.com/office/drawing/2010/main" val="0"/>
              </a:ext>
            </a:extLst>
          </a:blip>
          <a:srcRect l="3334" t="27083" r="59486" b="11859"/>
          <a:stretch/>
        </p:blipFill>
        <p:spPr bwMode="auto">
          <a:xfrm>
            <a:off x="3251869" y="0"/>
            <a:ext cx="5105299" cy="68567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933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EC00-C650-49FA-A13B-E842A06C1F2E}"/>
              </a:ext>
            </a:extLst>
          </p:cNvPr>
          <p:cNvSpPr>
            <a:spLocks noGrp="1"/>
          </p:cNvSpPr>
          <p:nvPr>
            <p:ph type="title"/>
          </p:nvPr>
        </p:nvSpPr>
        <p:spPr/>
        <p:txBody>
          <a:bodyPr>
            <a:normAutofit/>
          </a:bodyPr>
          <a:lstStyle/>
          <a:p>
            <a:r>
              <a:rPr lang="en-US" sz="4000" b="1" dirty="0">
                <a:solidFill>
                  <a:schemeClr val="tx1"/>
                </a:solidFill>
                <a:effectLst>
                  <a:outerShdw blurRad="38100" dist="38100" dir="2700000" algn="tl">
                    <a:srgbClr val="000000">
                      <a:alpha val="43137"/>
                    </a:srgbClr>
                  </a:outerShdw>
                </a:effectLst>
                <a:latin typeface="Rockwell" panose="02060603020205020403" pitchFamily="18" charset="0"/>
              </a:rPr>
              <a:t>Veal – A Lean Meat</a:t>
            </a:r>
            <a:endParaRPr lang="en-US" sz="4000" b="1" dirty="0">
              <a:effectLst>
                <a:outerShdw blurRad="38100" dist="38100" dir="2700000" algn="tl">
                  <a:srgbClr val="000000">
                    <a:alpha val="43137"/>
                  </a:srgbClr>
                </a:outerShdw>
              </a:effectLst>
              <a:latin typeface="Rockwell" panose="02060603020205020403" pitchFamily="18" charset="0"/>
            </a:endParaRPr>
          </a:p>
        </p:txBody>
      </p:sp>
      <p:sp>
        <p:nvSpPr>
          <p:cNvPr id="3" name="Content Placeholder 2">
            <a:extLst>
              <a:ext uri="{FF2B5EF4-FFF2-40B4-BE49-F238E27FC236}">
                <a16:creationId xmlns:a16="http://schemas.microsoft.com/office/drawing/2014/main" id="{55059237-8673-4050-8AA6-62EC6811D71D}"/>
              </a:ext>
            </a:extLst>
          </p:cNvPr>
          <p:cNvSpPr>
            <a:spLocks noGrp="1"/>
          </p:cNvSpPr>
          <p:nvPr>
            <p:ph idx="1"/>
          </p:nvPr>
        </p:nvSpPr>
        <p:spPr/>
        <p:txBody>
          <a:bodyPr>
            <a:normAutofit/>
          </a:bodyPr>
          <a:lstStyle/>
          <a:p>
            <a:r>
              <a:rPr lang="en-US" sz="2400" b="1" dirty="0">
                <a:latin typeface="Rockwell" panose="02060603020205020403" pitchFamily="18" charset="0"/>
              </a:rPr>
              <a:t>Why is veal meat light in color?</a:t>
            </a:r>
          </a:p>
          <a:p>
            <a:pPr lvl="1"/>
            <a:r>
              <a:rPr lang="en-US" sz="2200" dirty="0">
                <a:latin typeface="Rockwell" panose="02060603020205020403" pitchFamily="18" charset="0"/>
              </a:rPr>
              <a:t>The light meat results from the age of the calf</a:t>
            </a:r>
          </a:p>
          <a:p>
            <a:pPr lvl="1"/>
            <a:r>
              <a:rPr lang="en-US" sz="2200" dirty="0">
                <a:latin typeface="Rockwell" panose="02060603020205020403" pitchFamily="18" charset="0"/>
              </a:rPr>
              <a:t>The level of myoglobin (iron content) in the muscle</a:t>
            </a:r>
          </a:p>
          <a:p>
            <a:pPr lvl="2"/>
            <a:r>
              <a:rPr lang="en-US" sz="2000" dirty="0">
                <a:latin typeface="Rockwell" panose="02060603020205020403" pitchFamily="18" charset="0"/>
              </a:rPr>
              <a:t>Myoglobin produces a red pigment that affects the color of the meat</a:t>
            </a:r>
          </a:p>
          <a:p>
            <a:pPr lvl="2"/>
            <a:r>
              <a:rPr lang="en-US" sz="2000" dirty="0">
                <a:latin typeface="Rockwell" panose="02060603020205020403" pitchFamily="18" charset="0"/>
              </a:rPr>
              <a:t>The amount of iron the calves receive is controlled through their nutritionally-balanced milk-based diet</a:t>
            </a:r>
          </a:p>
        </p:txBody>
      </p:sp>
      <p:pic>
        <p:nvPicPr>
          <p:cNvPr id="5" name="Picture 4">
            <a:extLst>
              <a:ext uri="{FF2B5EF4-FFF2-40B4-BE49-F238E27FC236}">
                <a16:creationId xmlns:a16="http://schemas.microsoft.com/office/drawing/2014/main" id="{33F85381-9A2A-4D56-9EC8-956B1E798519}"/>
              </a:ext>
            </a:extLst>
          </p:cNvPr>
          <p:cNvPicPr>
            <a:picLocks noChangeAspect="1"/>
          </p:cNvPicPr>
          <p:nvPr/>
        </p:nvPicPr>
        <p:blipFill>
          <a:blip r:embed="rId3"/>
          <a:stretch>
            <a:fillRect/>
          </a:stretch>
        </p:blipFill>
        <p:spPr>
          <a:xfrm>
            <a:off x="4381500" y="4390244"/>
            <a:ext cx="3429000" cy="2286000"/>
          </a:xfrm>
          <a:prstGeom prst="rect">
            <a:avLst/>
          </a:prstGeom>
        </p:spPr>
      </p:pic>
      <p:pic>
        <p:nvPicPr>
          <p:cNvPr id="7" name="Picture 6">
            <a:extLst>
              <a:ext uri="{FF2B5EF4-FFF2-40B4-BE49-F238E27FC236}">
                <a16:creationId xmlns:a16="http://schemas.microsoft.com/office/drawing/2014/main" id="{636A9F88-12FD-41B2-846C-09A8F390927F}"/>
              </a:ext>
            </a:extLst>
          </p:cNvPr>
          <p:cNvPicPr>
            <a:picLocks noChangeAspect="1"/>
          </p:cNvPicPr>
          <p:nvPr/>
        </p:nvPicPr>
        <p:blipFill>
          <a:blip r:embed="rId4"/>
          <a:stretch>
            <a:fillRect/>
          </a:stretch>
        </p:blipFill>
        <p:spPr>
          <a:xfrm>
            <a:off x="952500" y="4390244"/>
            <a:ext cx="3429000" cy="2286000"/>
          </a:xfrm>
          <a:prstGeom prst="rect">
            <a:avLst/>
          </a:prstGeom>
        </p:spPr>
      </p:pic>
      <p:pic>
        <p:nvPicPr>
          <p:cNvPr id="9" name="Picture 8">
            <a:extLst>
              <a:ext uri="{FF2B5EF4-FFF2-40B4-BE49-F238E27FC236}">
                <a16:creationId xmlns:a16="http://schemas.microsoft.com/office/drawing/2014/main" id="{8E63B1CA-5E9D-4625-B9F6-1EB5F9146B55}"/>
              </a:ext>
            </a:extLst>
          </p:cNvPr>
          <p:cNvPicPr>
            <a:picLocks noChangeAspect="1"/>
          </p:cNvPicPr>
          <p:nvPr/>
        </p:nvPicPr>
        <p:blipFill rotWithShape="1">
          <a:blip r:embed="rId5"/>
          <a:srcRect b="16360"/>
          <a:stretch/>
        </p:blipFill>
        <p:spPr>
          <a:xfrm>
            <a:off x="7810500" y="4390244"/>
            <a:ext cx="4099746" cy="2286000"/>
          </a:xfrm>
          <a:prstGeom prst="rect">
            <a:avLst/>
          </a:prstGeom>
        </p:spPr>
      </p:pic>
    </p:spTree>
    <p:extLst>
      <p:ext uri="{BB962C8B-B14F-4D97-AF65-F5344CB8AC3E}">
        <p14:creationId xmlns:p14="http://schemas.microsoft.com/office/powerpoint/2010/main" val="1839826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75BF5-E8C9-4D0B-971F-08248BEA0A5D}"/>
              </a:ext>
            </a:extLst>
          </p:cNvPr>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Rockwell" panose="02060603020205020403" pitchFamily="18" charset="0"/>
              </a:rPr>
              <a:t>Cooking with Veal</a:t>
            </a:r>
          </a:p>
        </p:txBody>
      </p:sp>
      <p:sp>
        <p:nvSpPr>
          <p:cNvPr id="3" name="Content Placeholder 2">
            <a:extLst>
              <a:ext uri="{FF2B5EF4-FFF2-40B4-BE49-F238E27FC236}">
                <a16:creationId xmlns:a16="http://schemas.microsoft.com/office/drawing/2014/main" id="{F2BAB559-95FF-4043-B577-53626AD5491C}"/>
              </a:ext>
            </a:extLst>
          </p:cNvPr>
          <p:cNvSpPr>
            <a:spLocks noGrp="1"/>
          </p:cNvSpPr>
          <p:nvPr>
            <p:ph idx="1"/>
          </p:nvPr>
        </p:nvSpPr>
        <p:spPr>
          <a:xfrm>
            <a:off x="1066800" y="2103120"/>
            <a:ext cx="10058400" cy="4335004"/>
          </a:xfrm>
        </p:spPr>
        <p:txBody>
          <a:bodyPr>
            <a:normAutofit fontScale="92500" lnSpcReduction="20000"/>
          </a:bodyPr>
          <a:lstStyle/>
          <a:p>
            <a:r>
              <a:rPr lang="en-US" sz="2000" dirty="0">
                <a:latin typeface="Rockwell" panose="02060603020205020403" pitchFamily="18" charset="0"/>
              </a:rPr>
              <a:t>Veal’s delicate flavor is compatible with a variety of seasonings </a:t>
            </a:r>
          </a:p>
          <a:p>
            <a:pPr lvl="1"/>
            <a:r>
              <a:rPr lang="en-US" sz="1800" dirty="0">
                <a:latin typeface="Rockwell" panose="02060603020205020403" pitchFamily="18" charset="0"/>
              </a:rPr>
              <a:t>Dry Rub</a:t>
            </a:r>
          </a:p>
          <a:p>
            <a:pPr lvl="1"/>
            <a:r>
              <a:rPr lang="en-US" sz="1800" dirty="0">
                <a:latin typeface="Rockwell" panose="02060603020205020403" pitchFamily="18" charset="0"/>
              </a:rPr>
              <a:t>Marinate</a:t>
            </a:r>
          </a:p>
          <a:p>
            <a:pPr lvl="1"/>
            <a:r>
              <a:rPr lang="en-US" sz="1800" dirty="0">
                <a:latin typeface="Rockwell" panose="02060603020205020403" pitchFamily="18" charset="0"/>
              </a:rPr>
              <a:t>Crust or Bread </a:t>
            </a:r>
          </a:p>
          <a:p>
            <a:pPr lvl="1"/>
            <a:r>
              <a:rPr lang="en-US" sz="1800" dirty="0">
                <a:latin typeface="Rockwell" panose="02060603020205020403" pitchFamily="18" charset="0"/>
              </a:rPr>
              <a:t>Sauce or Glaze</a:t>
            </a:r>
          </a:p>
          <a:p>
            <a:pPr lvl="1"/>
            <a:r>
              <a:rPr lang="en-US" sz="1800" dirty="0">
                <a:latin typeface="Rockwell" panose="02060603020205020403" pitchFamily="18" charset="0"/>
              </a:rPr>
              <a:t>Stuff</a:t>
            </a:r>
          </a:p>
          <a:p>
            <a:r>
              <a:rPr lang="en-US" sz="2000" dirty="0">
                <a:latin typeface="Rockwell" panose="02060603020205020403" pitchFamily="18" charset="0"/>
              </a:rPr>
              <a:t>Variety of Cooking Methods</a:t>
            </a:r>
          </a:p>
          <a:p>
            <a:pPr lvl="1"/>
            <a:r>
              <a:rPr lang="en-US" sz="1800" dirty="0">
                <a:latin typeface="Rockwell" panose="02060603020205020403" pitchFamily="18" charset="0"/>
              </a:rPr>
              <a:t>Sautéing</a:t>
            </a:r>
          </a:p>
          <a:p>
            <a:pPr lvl="1"/>
            <a:r>
              <a:rPr lang="en-US" sz="1800" dirty="0">
                <a:latin typeface="Rockwell" panose="02060603020205020403" pitchFamily="18" charset="0"/>
              </a:rPr>
              <a:t>Stir-Frying</a:t>
            </a:r>
          </a:p>
          <a:p>
            <a:pPr lvl="1"/>
            <a:r>
              <a:rPr lang="en-US" sz="1800" dirty="0">
                <a:latin typeface="Rockwell" panose="02060603020205020403" pitchFamily="18" charset="0"/>
              </a:rPr>
              <a:t>Broiling </a:t>
            </a:r>
          </a:p>
          <a:p>
            <a:pPr lvl="1"/>
            <a:r>
              <a:rPr lang="en-US" sz="1800" dirty="0">
                <a:latin typeface="Rockwell" panose="02060603020205020403" pitchFamily="18" charset="0"/>
              </a:rPr>
              <a:t>Stewing</a:t>
            </a:r>
          </a:p>
          <a:p>
            <a:pPr lvl="1"/>
            <a:r>
              <a:rPr lang="en-US" sz="1800" dirty="0">
                <a:latin typeface="Rockwell" panose="02060603020205020403" pitchFamily="18" charset="0"/>
              </a:rPr>
              <a:t>Grilling</a:t>
            </a:r>
          </a:p>
          <a:p>
            <a:pPr lvl="1"/>
            <a:r>
              <a:rPr lang="en-US" sz="1800" dirty="0">
                <a:latin typeface="Rockwell" panose="02060603020205020403" pitchFamily="18" charset="0"/>
              </a:rPr>
              <a:t>Braising </a:t>
            </a:r>
          </a:p>
          <a:p>
            <a:r>
              <a:rPr lang="en-US" sz="2000" dirty="0">
                <a:latin typeface="Rockwell" panose="02060603020205020403" pitchFamily="18" charset="0"/>
              </a:rPr>
              <a:t>For optimal flavor, juiciness and tenderness cook veal to medium (160 degrees F)</a:t>
            </a:r>
          </a:p>
        </p:txBody>
      </p:sp>
      <p:pic>
        <p:nvPicPr>
          <p:cNvPr id="6" name="Picture 5">
            <a:extLst>
              <a:ext uri="{FF2B5EF4-FFF2-40B4-BE49-F238E27FC236}">
                <a16:creationId xmlns:a16="http://schemas.microsoft.com/office/drawing/2014/main" id="{373AFBE0-C71C-41F2-82C1-406F3BFA5A83}"/>
              </a:ext>
            </a:extLst>
          </p:cNvPr>
          <p:cNvPicPr>
            <a:picLocks noChangeAspect="1"/>
          </p:cNvPicPr>
          <p:nvPr/>
        </p:nvPicPr>
        <p:blipFill>
          <a:blip r:embed="rId3"/>
          <a:stretch>
            <a:fillRect/>
          </a:stretch>
        </p:blipFill>
        <p:spPr>
          <a:xfrm>
            <a:off x="688141" y="1684459"/>
            <a:ext cx="10815717" cy="4562508"/>
          </a:xfrm>
          <a:prstGeom prst="rect">
            <a:avLst/>
          </a:prstGeom>
        </p:spPr>
      </p:pic>
    </p:spTree>
    <p:extLst>
      <p:ext uri="{BB962C8B-B14F-4D97-AF65-F5344CB8AC3E}">
        <p14:creationId xmlns:p14="http://schemas.microsoft.com/office/powerpoint/2010/main" val="209223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799" y="327283"/>
            <a:ext cx="10058400" cy="1371600"/>
          </a:xfrm>
        </p:spPr>
        <p:txBody>
          <a:bodyPr>
            <a:normAutofit/>
          </a:bodyPr>
          <a:lstStyle/>
          <a:p>
            <a:r>
              <a:rPr lang="en-US" sz="4000" b="1" dirty="0">
                <a:solidFill>
                  <a:schemeClr val="tx1"/>
                </a:solidFill>
                <a:effectLst>
                  <a:outerShdw blurRad="38100" dist="38100" dir="2700000" algn="tl">
                    <a:srgbClr val="000000">
                      <a:alpha val="43137"/>
                    </a:srgbClr>
                  </a:outerShdw>
                </a:effectLst>
                <a:latin typeface="Rockwell" panose="02060603020205020403" pitchFamily="18" charset="0"/>
              </a:rPr>
              <a:t>Tour a Wisconsin Veal Farm</a:t>
            </a:r>
            <a:endParaRPr lang="en-US" sz="4000" dirty="0">
              <a:solidFill>
                <a:schemeClr val="tx1"/>
              </a:solidFill>
              <a:effectLst>
                <a:outerShdw blurRad="38100" dist="38100" dir="2700000" algn="tl">
                  <a:srgbClr val="000000">
                    <a:alpha val="43137"/>
                  </a:srgbClr>
                </a:outerShdw>
              </a:effectLst>
              <a:latin typeface="Rockwell" panose="02060603020205020403" pitchFamily="18" charset="0"/>
            </a:endParaRPr>
          </a:p>
        </p:txBody>
      </p:sp>
      <p:pic>
        <p:nvPicPr>
          <p:cNvPr id="6" name="PYMkFNlXa_M">
            <a:hlinkClick r:id="" action="ppaction://media"/>
          </p:cNvPr>
          <p:cNvPicPr>
            <a:picLocks noGrp="1" noRot="1" noChangeAspect="1"/>
          </p:cNvPicPr>
          <p:nvPr>
            <p:ph idx="1"/>
            <a:videoFile r:link="rId1"/>
          </p:nvPr>
        </p:nvPicPr>
        <p:blipFill>
          <a:blip r:embed="rId4"/>
          <a:stretch>
            <a:fillRect/>
          </a:stretch>
        </p:blipFill>
        <p:spPr>
          <a:xfrm>
            <a:off x="3099376" y="1765738"/>
            <a:ext cx="5993247" cy="449493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949231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D9A1-A333-42FE-951C-C2EA46AC5E2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The Beef Checkoff Program</a:t>
            </a:r>
          </a:p>
        </p:txBody>
      </p:sp>
      <p:sp>
        <p:nvSpPr>
          <p:cNvPr id="3" name="Content Placeholder 2">
            <a:extLst>
              <a:ext uri="{FF2B5EF4-FFF2-40B4-BE49-F238E27FC236}">
                <a16:creationId xmlns:a16="http://schemas.microsoft.com/office/drawing/2014/main" id="{D5B14F11-6832-48F1-9304-3749A91D66DC}"/>
              </a:ext>
            </a:extLst>
          </p:cNvPr>
          <p:cNvSpPr>
            <a:spLocks noGrp="1"/>
          </p:cNvSpPr>
          <p:nvPr>
            <p:ph idx="1"/>
          </p:nvPr>
        </p:nvSpPr>
        <p:spPr>
          <a:xfrm>
            <a:off x="1066800" y="1803402"/>
            <a:ext cx="10925908" cy="3931920"/>
          </a:xfrm>
        </p:spPr>
        <p:txBody>
          <a:bodyPr>
            <a:normAutofit/>
          </a:bodyPr>
          <a:lstStyle/>
          <a:p>
            <a:r>
              <a:rPr lang="en-US" sz="2400" dirty="0">
                <a:latin typeface="Rockwell" panose="02060603020205020403" pitchFamily="18" charset="0"/>
              </a:rPr>
              <a:t>Non-profit organization</a:t>
            </a:r>
          </a:p>
          <a:p>
            <a:r>
              <a:rPr lang="en-US" sz="2400" dirty="0">
                <a:latin typeface="Rockwell" panose="02060603020205020403" pitchFamily="18" charset="0"/>
              </a:rPr>
              <a:t>Working on behalf of Wisconsin’s beef and dairy farmers</a:t>
            </a:r>
          </a:p>
          <a:p>
            <a:r>
              <a:rPr lang="en-US" sz="2400" dirty="0">
                <a:latin typeface="Rockwell" panose="02060603020205020403" pitchFamily="18" charset="0"/>
              </a:rPr>
              <a:t>Work in cooperation with the National Beef Checkoff Program </a:t>
            </a:r>
          </a:p>
        </p:txBody>
      </p:sp>
      <p:sp>
        <p:nvSpPr>
          <p:cNvPr id="4" name="TextBox 3">
            <a:extLst>
              <a:ext uri="{FF2B5EF4-FFF2-40B4-BE49-F238E27FC236}">
                <a16:creationId xmlns:a16="http://schemas.microsoft.com/office/drawing/2014/main" id="{D87BEC23-4780-4031-AF94-688DEFCE7E6E}"/>
              </a:ext>
            </a:extLst>
          </p:cNvPr>
          <p:cNvSpPr txBox="1"/>
          <p:nvPr/>
        </p:nvSpPr>
        <p:spPr>
          <a:xfrm>
            <a:off x="790144" y="4786559"/>
            <a:ext cx="10427929" cy="1077218"/>
          </a:xfrm>
          <a:prstGeom prst="rect">
            <a:avLst/>
          </a:prstGeom>
          <a:solidFill>
            <a:schemeClr val="accent6">
              <a:lumMod val="20000"/>
              <a:lumOff val="80000"/>
            </a:schemeClr>
          </a:solidFill>
          <a:ln>
            <a:solidFill>
              <a:schemeClr val="accent6">
                <a:lumMod val="60000"/>
                <a:lumOff val="40000"/>
              </a:schemeClr>
            </a:solidFill>
          </a:ln>
        </p:spPr>
        <p:txBody>
          <a:bodyPr wrap="square" rtlCol="0">
            <a:spAutoFit/>
          </a:bodyPr>
          <a:lstStyle/>
          <a:p>
            <a:pPr algn="ctr"/>
            <a:r>
              <a:rPr lang="en-US" sz="3200" b="1" dirty="0">
                <a:latin typeface="Rockwell" panose="02060603020205020403" pitchFamily="18" charset="0"/>
              </a:rPr>
              <a:t>Mission Statement: </a:t>
            </a:r>
            <a:r>
              <a:rPr lang="en-US" sz="3200" dirty="0">
                <a:latin typeface="Rockwell" panose="02060603020205020403" pitchFamily="18" charset="0"/>
              </a:rPr>
              <a:t>To build beef demand that is sustainable for future generations. </a:t>
            </a:r>
          </a:p>
        </p:txBody>
      </p:sp>
      <p:pic>
        <p:nvPicPr>
          <p:cNvPr id="8" name="Picture 7">
            <a:extLst>
              <a:ext uri="{FF2B5EF4-FFF2-40B4-BE49-F238E27FC236}">
                <a16:creationId xmlns:a16="http://schemas.microsoft.com/office/drawing/2014/main" id="{09665726-C250-44A7-9BB9-6F2AB844BC32}"/>
              </a:ext>
            </a:extLst>
          </p:cNvPr>
          <p:cNvPicPr>
            <a:picLocks noChangeAspect="1"/>
          </p:cNvPicPr>
          <p:nvPr/>
        </p:nvPicPr>
        <p:blipFill>
          <a:blip r:embed="rId3"/>
          <a:stretch>
            <a:fillRect/>
          </a:stretch>
        </p:blipFill>
        <p:spPr>
          <a:xfrm>
            <a:off x="9285381" y="684350"/>
            <a:ext cx="2120308" cy="128808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9408" y="3133246"/>
            <a:ext cx="3933218" cy="1461884"/>
          </a:xfrm>
          <a:prstGeom prst="rect">
            <a:avLst/>
          </a:prstGeom>
        </p:spPr>
      </p:pic>
    </p:spTree>
    <p:extLst>
      <p:ext uri="{BB962C8B-B14F-4D97-AF65-F5344CB8AC3E}">
        <p14:creationId xmlns:p14="http://schemas.microsoft.com/office/powerpoint/2010/main" val="1923423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6208-55F8-4759-9968-37E6070F4CAC}"/>
              </a:ext>
            </a:extLst>
          </p:cNvPr>
          <p:cNvSpPr>
            <a:spLocks noGrp="1"/>
          </p:cNvSpPr>
          <p:nvPr>
            <p:ph type="title"/>
          </p:nvPr>
        </p:nvSpPr>
        <p:spPr>
          <a:xfrm>
            <a:off x="973678" y="550531"/>
            <a:ext cx="10244644" cy="3258418"/>
          </a:xfrm>
        </p:spPr>
        <p:txBody>
          <a:bodyPr>
            <a:normAutofit/>
          </a:bodyPr>
          <a:lstStyle/>
          <a:p>
            <a:r>
              <a:rPr lang="en-US" sz="9600" b="1" dirty="0">
                <a:effectLst>
                  <a:outerShdw blurRad="38100" dist="38100" dir="2700000" algn="tl">
                    <a:srgbClr val="000000">
                      <a:alpha val="43137"/>
                    </a:srgbClr>
                  </a:outerShdw>
                </a:effectLst>
              </a:rPr>
              <a:t>Veal Quality </a:t>
            </a:r>
            <a:br>
              <a:rPr lang="en-US" sz="9600" b="1" dirty="0">
                <a:effectLst>
                  <a:outerShdw blurRad="38100" dist="38100" dir="2700000" algn="tl">
                    <a:srgbClr val="000000">
                      <a:alpha val="43137"/>
                    </a:srgbClr>
                  </a:outerShdw>
                </a:effectLst>
              </a:rPr>
            </a:br>
            <a:r>
              <a:rPr lang="en-US" sz="9600" b="1" dirty="0">
                <a:effectLst>
                  <a:outerShdw blurRad="38100" dist="38100" dir="2700000" algn="tl">
                    <a:srgbClr val="000000">
                      <a:alpha val="43137"/>
                    </a:srgbClr>
                  </a:outerShdw>
                </a:effectLst>
              </a:rPr>
              <a:t>Assurance</a:t>
            </a:r>
          </a:p>
        </p:txBody>
      </p:sp>
      <p:sp>
        <p:nvSpPr>
          <p:cNvPr id="3" name="Text Placeholder 2">
            <a:extLst>
              <a:ext uri="{FF2B5EF4-FFF2-40B4-BE49-F238E27FC236}">
                <a16:creationId xmlns:a16="http://schemas.microsoft.com/office/drawing/2014/main" id="{E0FBBD8E-BF14-4CDB-A81F-9D85451B42FB}"/>
              </a:ext>
            </a:extLst>
          </p:cNvPr>
          <p:cNvSpPr>
            <a:spLocks noGrp="1"/>
          </p:cNvSpPr>
          <p:nvPr>
            <p:ph type="body" idx="1"/>
          </p:nvPr>
        </p:nvSpPr>
        <p:spPr>
          <a:xfrm>
            <a:off x="838200" y="3752194"/>
            <a:ext cx="10515600" cy="2293586"/>
          </a:xfrm>
        </p:spPr>
        <p:txBody>
          <a:bodyPr>
            <a:normAutofit/>
          </a:bodyPr>
          <a:lstStyle/>
          <a:p>
            <a:r>
              <a:rPr lang="en-US" sz="4400" dirty="0">
                <a:effectLst>
                  <a:outerShdw blurRad="38100" dist="38100" dir="2700000" algn="tl">
                    <a:srgbClr val="000000">
                      <a:alpha val="43137"/>
                    </a:srgbClr>
                  </a:outerShdw>
                </a:effectLst>
                <a:latin typeface="Rockwell" panose="02060603020205020403" pitchFamily="18" charset="0"/>
              </a:rPr>
              <a:t>Production Standards and Best Practices for the U.S. Veal Industry </a:t>
            </a:r>
          </a:p>
          <a:p>
            <a:endParaRPr lang="en-US" sz="6000" dirty="0"/>
          </a:p>
        </p:txBody>
      </p:sp>
      <p:pic>
        <p:nvPicPr>
          <p:cNvPr id="8" name="Picture 7">
            <a:extLst>
              <a:ext uri="{FF2B5EF4-FFF2-40B4-BE49-F238E27FC236}">
                <a16:creationId xmlns:a16="http://schemas.microsoft.com/office/drawing/2014/main" id="{2D0240D2-8496-469D-AFCD-0F5D97269CCA}"/>
              </a:ext>
            </a:extLst>
          </p:cNvPr>
          <p:cNvPicPr>
            <a:picLocks noChangeAspect="1"/>
          </p:cNvPicPr>
          <p:nvPr/>
        </p:nvPicPr>
        <p:blipFill>
          <a:blip r:embed="rId3"/>
          <a:stretch>
            <a:fillRect/>
          </a:stretch>
        </p:blipFill>
        <p:spPr>
          <a:xfrm>
            <a:off x="10021104" y="5499013"/>
            <a:ext cx="2052608" cy="1246959"/>
          </a:xfrm>
          <a:prstGeom prst="rect">
            <a:avLst/>
          </a:prstGeom>
        </p:spPr>
      </p:pic>
    </p:spTree>
    <p:extLst>
      <p:ext uri="{BB962C8B-B14F-4D97-AF65-F5344CB8AC3E}">
        <p14:creationId xmlns:p14="http://schemas.microsoft.com/office/powerpoint/2010/main" val="1719247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1"/>
                </a:solidFill>
                <a:effectLst>
                  <a:outerShdw blurRad="38100" dist="38100" dir="2700000" algn="tl">
                    <a:srgbClr val="000000">
                      <a:alpha val="43137"/>
                    </a:srgbClr>
                  </a:outerShdw>
                </a:effectLst>
                <a:latin typeface="Rockwell" panose="02060603020205020403" pitchFamily="18" charset="0"/>
              </a:rPr>
              <a:t>Veal Quality Assurance Program</a:t>
            </a:r>
            <a:endParaRPr lang="en-US" sz="3600" dirty="0">
              <a:solidFill>
                <a:schemeClr val="tx1"/>
              </a:solidFill>
              <a:effectLst>
                <a:outerShdw blurRad="38100" dist="38100" dir="2700000" algn="tl">
                  <a:srgbClr val="000000">
                    <a:alpha val="43137"/>
                  </a:srgbClr>
                </a:outerShdw>
              </a:effectLst>
              <a:latin typeface="Rockwell" panose="02060603020205020403" pitchFamily="18" charset="0"/>
            </a:endParaRPr>
          </a:p>
        </p:txBody>
      </p:sp>
      <p:sp>
        <p:nvSpPr>
          <p:cNvPr id="3" name="Content Placeholder 2"/>
          <p:cNvSpPr>
            <a:spLocks noGrp="1"/>
          </p:cNvSpPr>
          <p:nvPr>
            <p:ph idx="1"/>
          </p:nvPr>
        </p:nvSpPr>
        <p:spPr>
          <a:xfrm>
            <a:off x="1016350" y="2115732"/>
            <a:ext cx="10058400" cy="3931920"/>
          </a:xfrm>
        </p:spPr>
        <p:txBody>
          <a:bodyPr>
            <a:normAutofit/>
          </a:bodyPr>
          <a:lstStyle/>
          <a:p>
            <a:r>
              <a:rPr lang="en-US" sz="2400" dirty="0">
                <a:latin typeface="Rockwell" panose="02060603020205020403" pitchFamily="18" charset="0"/>
              </a:rPr>
              <a:t>Originally developed in 1988, as an education program—one of the first of its kind</a:t>
            </a:r>
          </a:p>
          <a:p>
            <a:r>
              <a:rPr lang="en-US" sz="2400" dirty="0">
                <a:latin typeface="Rockwell" panose="02060603020205020403" pitchFamily="18" charset="0"/>
              </a:rPr>
              <a:t> Includes all segments of veal industry</a:t>
            </a:r>
          </a:p>
          <a:p>
            <a:r>
              <a:rPr lang="en-US" sz="2400" dirty="0">
                <a:latin typeface="Rockwell" panose="02060603020205020403" pitchFamily="18" charset="0"/>
              </a:rPr>
              <a:t> Provides best management practices and animal care standards to ensure a safe, wholesome and consistent quality product</a:t>
            </a:r>
          </a:p>
          <a:p>
            <a:r>
              <a:rPr lang="en-US" sz="2400" dirty="0">
                <a:latin typeface="Rockwell" panose="02060603020205020403" pitchFamily="18" charset="0"/>
              </a:rPr>
              <a:t> Two-year certification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185" y="5151219"/>
            <a:ext cx="2618673" cy="1224113"/>
          </a:xfrm>
          <a:prstGeom prst="rect">
            <a:avLst/>
          </a:prstGeom>
        </p:spPr>
      </p:pic>
    </p:spTree>
    <p:extLst>
      <p:ext uri="{BB962C8B-B14F-4D97-AF65-F5344CB8AC3E}">
        <p14:creationId xmlns:p14="http://schemas.microsoft.com/office/powerpoint/2010/main" val="357534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1"/>
                </a:solidFill>
                <a:effectLst>
                  <a:outerShdw blurRad="38100" dist="38100" dir="2700000" algn="tl">
                    <a:srgbClr val="000000">
                      <a:alpha val="43137"/>
                    </a:srgbClr>
                  </a:outerShdw>
                </a:effectLst>
                <a:latin typeface="Rockwell" panose="02060603020205020403" pitchFamily="18" charset="0"/>
              </a:rPr>
              <a:t>Veal Quality Assurance Program</a:t>
            </a:r>
            <a:endParaRPr lang="en-US" sz="3600" dirty="0">
              <a:solidFill>
                <a:schemeClr val="tx1"/>
              </a:solidFill>
              <a:effectLst>
                <a:outerShdw blurRad="38100" dist="38100" dir="2700000" algn="tl">
                  <a:srgbClr val="000000">
                    <a:alpha val="43137"/>
                  </a:srgbClr>
                </a:outerShdw>
              </a:effectLst>
              <a:latin typeface="Rockwell" panose="02060603020205020403" pitchFamily="18" charset="0"/>
            </a:endParaRPr>
          </a:p>
        </p:txBody>
      </p:sp>
      <p:sp>
        <p:nvSpPr>
          <p:cNvPr id="3" name="Content Placeholder 2"/>
          <p:cNvSpPr>
            <a:spLocks noGrp="1"/>
          </p:cNvSpPr>
          <p:nvPr>
            <p:ph idx="1"/>
          </p:nvPr>
        </p:nvSpPr>
        <p:spPr/>
        <p:txBody>
          <a:bodyPr>
            <a:normAutofit/>
          </a:bodyPr>
          <a:lstStyle/>
          <a:p>
            <a:r>
              <a:rPr lang="en-US" sz="2400" dirty="0">
                <a:latin typeface="Rockwell" panose="02060603020205020403" pitchFamily="18" charset="0"/>
              </a:rPr>
              <a:t>VQA Program Committee includes:  farmers, packers, veterinarians, animal nutritionists and other experts</a:t>
            </a:r>
          </a:p>
          <a:p>
            <a:r>
              <a:rPr lang="en-US" sz="2400" dirty="0">
                <a:latin typeface="Rockwell" panose="02060603020205020403" pitchFamily="18" charset="0"/>
              </a:rPr>
              <a:t> Primary Components</a:t>
            </a:r>
          </a:p>
          <a:p>
            <a:pPr lvl="1"/>
            <a:r>
              <a:rPr lang="en-US" sz="2200" dirty="0">
                <a:latin typeface="Rockwell" panose="02060603020205020403" pitchFamily="18" charset="0"/>
              </a:rPr>
              <a:t>Education</a:t>
            </a:r>
          </a:p>
          <a:p>
            <a:pPr lvl="1"/>
            <a:r>
              <a:rPr lang="en-US" sz="2200" dirty="0">
                <a:latin typeface="Rockwell" panose="02060603020205020403" pitchFamily="18" charset="0"/>
              </a:rPr>
              <a:t>Best Practices</a:t>
            </a:r>
          </a:p>
          <a:p>
            <a:pPr lvl="1"/>
            <a:r>
              <a:rPr lang="en-US" sz="2200" dirty="0">
                <a:latin typeface="Rockwell" panose="02060603020205020403" pitchFamily="18" charset="0"/>
              </a:rPr>
              <a:t>Regulations/Laws </a:t>
            </a:r>
          </a:p>
          <a:p>
            <a:pPr lvl="1"/>
            <a:r>
              <a:rPr lang="en-US" sz="2200" dirty="0">
                <a:latin typeface="Rockwell" panose="02060603020205020403" pitchFamily="18" charset="0"/>
              </a:rPr>
              <a:t>Record-keeping</a:t>
            </a:r>
          </a:p>
          <a:p>
            <a:pPr lvl="1"/>
            <a:r>
              <a:rPr lang="en-US" sz="2200" dirty="0">
                <a:latin typeface="Rockwell" panose="02060603020205020403" pitchFamily="18" charset="0"/>
              </a:rPr>
              <a:t>Training</a:t>
            </a:r>
          </a:p>
          <a:p>
            <a:pPr lvl="1"/>
            <a:r>
              <a:rPr lang="en-US" sz="2200" dirty="0">
                <a:latin typeface="Rockwell" panose="02060603020205020403" pitchFamily="18" charset="0"/>
              </a:rPr>
              <a:t>Checklist/Self-Assessment</a:t>
            </a:r>
          </a:p>
        </p:txBody>
      </p:sp>
    </p:spTree>
    <p:extLst>
      <p:ext uri="{BB962C8B-B14F-4D97-AF65-F5344CB8AC3E}">
        <p14:creationId xmlns:p14="http://schemas.microsoft.com/office/powerpoint/2010/main" val="3814551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0787" y="3881887"/>
            <a:ext cx="5803528" cy="435264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0787" y="0"/>
            <a:ext cx="5771213" cy="432840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408003"/>
            <a:ext cx="6597024" cy="4947768"/>
          </a:xfrm>
          <a:prstGeom prst="rect">
            <a:avLst/>
          </a:prstGeom>
        </p:spPr>
      </p:pic>
    </p:spTree>
    <p:extLst>
      <p:ext uri="{BB962C8B-B14F-4D97-AF65-F5344CB8AC3E}">
        <p14:creationId xmlns:p14="http://schemas.microsoft.com/office/powerpoint/2010/main" val="472158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020" y="435585"/>
            <a:ext cx="5519640" cy="877825"/>
          </a:xfrm>
        </p:spPr>
        <p:txBody>
          <a:bodyPr/>
          <a:lstStyle/>
          <a:p>
            <a:r>
              <a:rPr lang="en-US" b="1" dirty="0">
                <a:solidFill>
                  <a:schemeClr val="tx1"/>
                </a:solidFill>
                <a:effectLst>
                  <a:outerShdw blurRad="38100" dist="38100" dir="2700000" algn="tl">
                    <a:srgbClr val="000000">
                      <a:alpha val="43137"/>
                    </a:srgbClr>
                  </a:outerShdw>
                </a:effectLst>
                <a:latin typeface="Rockwell" panose="02060603020205020403" pitchFamily="18" charset="0"/>
              </a:rPr>
              <a:t>Veal Resources</a:t>
            </a:r>
            <a:endParaRPr lang="en-US" dirty="0">
              <a:solidFill>
                <a:schemeClr val="tx1"/>
              </a:solidFill>
              <a:effectLst>
                <a:outerShdw blurRad="38100" dist="38100" dir="2700000" algn="tl">
                  <a:srgbClr val="000000">
                    <a:alpha val="43137"/>
                  </a:srgbClr>
                </a:outerShdw>
              </a:effectLst>
              <a:latin typeface="Rockwell" panose="02060603020205020403" pitchFamily="18" charset="0"/>
            </a:endParaRPr>
          </a:p>
        </p:txBody>
      </p:sp>
      <p:sp>
        <p:nvSpPr>
          <p:cNvPr id="8" name="Rectangle 4"/>
          <p:cNvSpPr>
            <a:spLocks noChangeArrowheads="1"/>
          </p:cNvSpPr>
          <p:nvPr/>
        </p:nvSpPr>
        <p:spPr bwMode="auto">
          <a:xfrm>
            <a:off x="3029338" y="1280161"/>
            <a:ext cx="7355977" cy="373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8"/>
          <p:cNvSpPr>
            <a:spLocks noChangeArrowheads="1"/>
          </p:cNvSpPr>
          <p:nvPr/>
        </p:nvSpPr>
        <p:spPr bwMode="auto">
          <a:xfrm>
            <a:off x="1582486" y="1326638"/>
            <a:ext cx="101532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 t="6881" r="147" b="6519"/>
          <a:stretch/>
        </p:blipFill>
        <p:spPr>
          <a:xfrm>
            <a:off x="1524001" y="1313410"/>
            <a:ext cx="9130485" cy="445208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6838" r="-117" b="6521"/>
          <a:stretch/>
        </p:blipFill>
        <p:spPr>
          <a:xfrm>
            <a:off x="1650765" y="2918819"/>
            <a:ext cx="6408296" cy="3117954"/>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 t="10235" r="211" b="5624"/>
          <a:stretch/>
        </p:blipFill>
        <p:spPr>
          <a:xfrm>
            <a:off x="2610876" y="2238536"/>
            <a:ext cx="6387286" cy="3028013"/>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t="14792" r="31639" b="5315"/>
          <a:stretch/>
        </p:blipFill>
        <p:spPr>
          <a:xfrm>
            <a:off x="1446258" y="1526003"/>
            <a:ext cx="7794351" cy="5121470"/>
          </a:xfrm>
          <a:prstGeom prst="rect">
            <a:avLst/>
          </a:prstGeom>
        </p:spPr>
      </p:pic>
    </p:spTree>
    <p:extLst>
      <p:ext uri="{BB962C8B-B14F-4D97-AF65-F5344CB8AC3E}">
        <p14:creationId xmlns:p14="http://schemas.microsoft.com/office/powerpoint/2010/main" val="35715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6208-55F8-4759-9968-37E6070F4CAC}"/>
              </a:ext>
            </a:extLst>
          </p:cNvPr>
          <p:cNvSpPr>
            <a:spLocks noGrp="1"/>
          </p:cNvSpPr>
          <p:nvPr>
            <p:ph type="title"/>
          </p:nvPr>
        </p:nvSpPr>
        <p:spPr>
          <a:xfrm>
            <a:off x="831851" y="411794"/>
            <a:ext cx="10244644" cy="1266177"/>
          </a:xfrm>
        </p:spPr>
        <p:txBody>
          <a:bodyPr>
            <a:normAutofit fontScale="90000"/>
          </a:bodyPr>
          <a:lstStyle/>
          <a:p>
            <a:r>
              <a:rPr lang="en-US" sz="4800" b="1" dirty="0">
                <a:effectLst>
                  <a:outerShdw blurRad="38100" dist="38100" dir="2700000" algn="tl">
                    <a:srgbClr val="000000">
                      <a:alpha val="43137"/>
                    </a:srgbClr>
                  </a:outerShdw>
                </a:effectLst>
              </a:rPr>
              <a:t>Veal-Specific Beef Checkoff Resources:</a:t>
            </a:r>
          </a:p>
        </p:txBody>
      </p:sp>
      <p:sp>
        <p:nvSpPr>
          <p:cNvPr id="3" name="Text Placeholder 2">
            <a:extLst>
              <a:ext uri="{FF2B5EF4-FFF2-40B4-BE49-F238E27FC236}">
                <a16:creationId xmlns:a16="http://schemas.microsoft.com/office/drawing/2014/main" id="{E0FBBD8E-BF14-4CDB-A81F-9D85451B42FB}"/>
              </a:ext>
            </a:extLst>
          </p:cNvPr>
          <p:cNvSpPr>
            <a:spLocks noGrp="1"/>
          </p:cNvSpPr>
          <p:nvPr>
            <p:ph type="body" idx="1"/>
          </p:nvPr>
        </p:nvSpPr>
        <p:spPr>
          <a:xfrm>
            <a:off x="831851" y="2743201"/>
            <a:ext cx="10515600" cy="2293586"/>
          </a:xfrm>
        </p:spPr>
        <p:txBody>
          <a:bodyPr>
            <a:normAutofit/>
          </a:bodyPr>
          <a:lstStyle/>
          <a:p>
            <a:r>
              <a:rPr lang="en-US" sz="6000" dirty="0">
                <a:hlinkClick r:id="rId3"/>
              </a:rPr>
              <a:t>www.vealmadeeasy.com</a:t>
            </a:r>
            <a:endParaRPr lang="en-US" sz="6000" dirty="0"/>
          </a:p>
          <a:p>
            <a:r>
              <a:rPr lang="en-US" sz="6000" dirty="0">
                <a:hlinkClick r:id="rId4"/>
              </a:rPr>
              <a:t>www.vealfarm.com</a:t>
            </a:r>
            <a:r>
              <a:rPr lang="en-US" sz="6000" dirty="0"/>
              <a:t> </a:t>
            </a:r>
          </a:p>
          <a:p>
            <a:endParaRPr lang="en-US" sz="6000" dirty="0"/>
          </a:p>
          <a:p>
            <a:endParaRPr lang="en-US" sz="6000" dirty="0"/>
          </a:p>
        </p:txBody>
      </p:sp>
      <p:pic>
        <p:nvPicPr>
          <p:cNvPr id="8" name="Picture 7">
            <a:extLst>
              <a:ext uri="{FF2B5EF4-FFF2-40B4-BE49-F238E27FC236}">
                <a16:creationId xmlns:a16="http://schemas.microsoft.com/office/drawing/2014/main" id="{2D0240D2-8496-469D-AFCD-0F5D97269CCA}"/>
              </a:ext>
            </a:extLst>
          </p:cNvPr>
          <p:cNvPicPr>
            <a:picLocks noChangeAspect="1"/>
          </p:cNvPicPr>
          <p:nvPr/>
        </p:nvPicPr>
        <p:blipFill>
          <a:blip r:embed="rId5"/>
          <a:stretch>
            <a:fillRect/>
          </a:stretch>
        </p:blipFill>
        <p:spPr>
          <a:xfrm>
            <a:off x="9191582" y="4952764"/>
            <a:ext cx="2806455" cy="1704921"/>
          </a:xfrm>
          <a:prstGeom prst="rect">
            <a:avLst/>
          </a:prstGeom>
        </p:spPr>
      </p:pic>
    </p:spTree>
    <p:extLst>
      <p:ext uri="{BB962C8B-B14F-4D97-AF65-F5344CB8AC3E}">
        <p14:creationId xmlns:p14="http://schemas.microsoft.com/office/powerpoint/2010/main" val="3917040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16208-55F8-4759-9968-37E6070F4CAC}"/>
              </a:ext>
            </a:extLst>
          </p:cNvPr>
          <p:cNvSpPr>
            <a:spLocks noGrp="1"/>
          </p:cNvSpPr>
          <p:nvPr>
            <p:ph type="title"/>
          </p:nvPr>
        </p:nvSpPr>
        <p:spPr>
          <a:xfrm>
            <a:off x="1102807" y="450167"/>
            <a:ext cx="10244644" cy="1561514"/>
          </a:xfrm>
        </p:spPr>
        <p:txBody>
          <a:bodyPr>
            <a:noAutofit/>
          </a:bodyPr>
          <a:lstStyle/>
          <a:p>
            <a:r>
              <a:rPr lang="en-US" sz="9600" b="1" dirty="0">
                <a:effectLst>
                  <a:outerShdw blurRad="38100" dist="38100" dir="2700000" algn="tl">
                    <a:srgbClr val="000000">
                      <a:alpha val="43137"/>
                    </a:srgbClr>
                  </a:outerShdw>
                </a:effectLst>
              </a:rPr>
              <a:t>Questions?</a:t>
            </a:r>
          </a:p>
        </p:txBody>
      </p:sp>
      <p:pic>
        <p:nvPicPr>
          <p:cNvPr id="8" name="Picture 7">
            <a:extLst>
              <a:ext uri="{FF2B5EF4-FFF2-40B4-BE49-F238E27FC236}">
                <a16:creationId xmlns:a16="http://schemas.microsoft.com/office/drawing/2014/main" id="{2D0240D2-8496-469D-AFCD-0F5D97269CCA}"/>
              </a:ext>
            </a:extLst>
          </p:cNvPr>
          <p:cNvPicPr>
            <a:picLocks noChangeAspect="1"/>
          </p:cNvPicPr>
          <p:nvPr/>
        </p:nvPicPr>
        <p:blipFill>
          <a:blip r:embed="rId3"/>
          <a:stretch>
            <a:fillRect/>
          </a:stretch>
        </p:blipFill>
        <p:spPr>
          <a:xfrm>
            <a:off x="9444802" y="5157498"/>
            <a:ext cx="2604178" cy="1582038"/>
          </a:xfrm>
          <a:prstGeom prst="rect">
            <a:avLst/>
          </a:prstGeom>
        </p:spPr>
      </p:pic>
      <p:sp>
        <p:nvSpPr>
          <p:cNvPr id="5" name="Text Placeholder 4">
            <a:extLst>
              <a:ext uri="{FF2B5EF4-FFF2-40B4-BE49-F238E27FC236}">
                <a16:creationId xmlns:a16="http://schemas.microsoft.com/office/drawing/2014/main" id="{961F13C0-9978-4FAF-9685-6989606772A8}"/>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29705A00-C2E2-448A-8D05-C61871B64B3F}"/>
              </a:ext>
            </a:extLst>
          </p:cNvPr>
          <p:cNvPicPr>
            <a:picLocks noChangeAspect="1"/>
          </p:cNvPicPr>
          <p:nvPr/>
        </p:nvPicPr>
        <p:blipFill>
          <a:blip r:embed="rId4"/>
          <a:stretch>
            <a:fillRect/>
          </a:stretch>
        </p:blipFill>
        <p:spPr>
          <a:xfrm>
            <a:off x="3362072" y="2451700"/>
            <a:ext cx="5467855" cy="3642958"/>
          </a:xfrm>
          <a:prstGeom prst="rect">
            <a:avLst/>
          </a:prstGeom>
        </p:spPr>
      </p:pic>
      <p:sp>
        <p:nvSpPr>
          <p:cNvPr id="9" name="Thought Bubble: Cloud 8">
            <a:extLst>
              <a:ext uri="{FF2B5EF4-FFF2-40B4-BE49-F238E27FC236}">
                <a16:creationId xmlns:a16="http://schemas.microsoft.com/office/drawing/2014/main" id="{4D27581C-82BD-4008-B6E9-F896ADF8EB8F}"/>
              </a:ext>
            </a:extLst>
          </p:cNvPr>
          <p:cNvSpPr/>
          <p:nvPr/>
        </p:nvSpPr>
        <p:spPr>
          <a:xfrm>
            <a:off x="6997102" y="1917269"/>
            <a:ext cx="1929617" cy="1790219"/>
          </a:xfrm>
          <a:prstGeom prst="cloudCallou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01D22940-008E-4F22-846A-72ADEE4A2249}"/>
              </a:ext>
            </a:extLst>
          </p:cNvPr>
          <p:cNvSpPr txBox="1">
            <a:spLocks/>
          </p:cNvSpPr>
          <p:nvPr/>
        </p:nvSpPr>
        <p:spPr>
          <a:xfrm>
            <a:off x="6743129" y="2237640"/>
            <a:ext cx="2437562" cy="114947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300" b="0" i="0" kern="1200">
                <a:solidFill>
                  <a:schemeClr val="bg1"/>
                </a:solidFill>
                <a:latin typeface="+mn-lt"/>
                <a:ea typeface="Rockwell Light" charset="0"/>
                <a:cs typeface="Rockwell Light" charset="0"/>
              </a:defRPr>
            </a:lvl1pPr>
          </a:lstStyle>
          <a:p>
            <a:r>
              <a:rPr lang="en-US" sz="7200" b="1"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750489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8AC21-9102-4ED0-B860-B2DC83008CBE}"/>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Today’s Lesson Goals</a:t>
            </a:r>
          </a:p>
        </p:txBody>
      </p:sp>
      <p:sp>
        <p:nvSpPr>
          <p:cNvPr id="3" name="Content Placeholder 2">
            <a:extLst>
              <a:ext uri="{FF2B5EF4-FFF2-40B4-BE49-F238E27FC236}">
                <a16:creationId xmlns:a16="http://schemas.microsoft.com/office/drawing/2014/main" id="{08561DE4-CB27-4BA4-9023-11A46496D72C}"/>
              </a:ext>
            </a:extLst>
          </p:cNvPr>
          <p:cNvSpPr>
            <a:spLocks noGrp="1"/>
          </p:cNvSpPr>
          <p:nvPr>
            <p:ph idx="1"/>
          </p:nvPr>
        </p:nvSpPr>
        <p:spPr>
          <a:xfrm>
            <a:off x="1066800" y="2103120"/>
            <a:ext cx="10058400" cy="4112286"/>
          </a:xfrm>
        </p:spPr>
        <p:txBody>
          <a:bodyPr>
            <a:normAutofit/>
          </a:bodyPr>
          <a:lstStyle/>
          <a:p>
            <a:r>
              <a:rPr lang="en-US" sz="3200" dirty="0">
                <a:latin typeface="Rockwell" panose="02060603020205020403" pitchFamily="18" charset="0"/>
              </a:rPr>
              <a:t>Brief Overview of the Veal Industry</a:t>
            </a:r>
          </a:p>
          <a:p>
            <a:pPr lvl="1"/>
            <a:r>
              <a:rPr lang="en-US" sz="2800" dirty="0">
                <a:latin typeface="Rockwell" panose="02060603020205020403" pitchFamily="18" charset="0"/>
              </a:rPr>
              <a:t>Today’s Veal Video</a:t>
            </a:r>
          </a:p>
          <a:p>
            <a:pPr lvl="1"/>
            <a:r>
              <a:rPr lang="en-US" sz="2800" dirty="0">
                <a:latin typeface="Rockwell" panose="02060603020205020403" pitchFamily="18" charset="0"/>
              </a:rPr>
              <a:t>Veal Production </a:t>
            </a:r>
          </a:p>
          <a:p>
            <a:pPr lvl="1"/>
            <a:r>
              <a:rPr lang="en-US" sz="2800" dirty="0">
                <a:latin typeface="Rockwell" panose="02060603020205020403" pitchFamily="18" charset="0"/>
              </a:rPr>
              <a:t>Group Housing</a:t>
            </a:r>
          </a:p>
          <a:p>
            <a:pPr lvl="1"/>
            <a:r>
              <a:rPr lang="en-US" sz="2800" dirty="0">
                <a:latin typeface="Rockwell" panose="02060603020205020403" pitchFamily="18" charset="0"/>
              </a:rPr>
              <a:t>Veal Nutrition </a:t>
            </a:r>
          </a:p>
          <a:p>
            <a:pPr lvl="1"/>
            <a:r>
              <a:rPr lang="en-US" sz="2800" dirty="0">
                <a:latin typeface="Rockwell" panose="02060603020205020403" pitchFamily="18" charset="0"/>
              </a:rPr>
              <a:t>Veal Quality Assurance</a:t>
            </a:r>
          </a:p>
          <a:p>
            <a:pPr lvl="1"/>
            <a:r>
              <a:rPr lang="en-US" sz="2800" dirty="0">
                <a:latin typeface="Rockwell" panose="02060603020205020403" pitchFamily="18" charset="0"/>
              </a:rPr>
              <a:t>Veal Resources </a:t>
            </a:r>
          </a:p>
          <a:p>
            <a:pPr lvl="1"/>
            <a:r>
              <a:rPr lang="en-US" sz="2800" dirty="0">
                <a:latin typeface="Rockwell" panose="02060603020205020403" pitchFamily="18" charset="0"/>
              </a:rPr>
              <a:t>Questions?</a:t>
            </a:r>
          </a:p>
        </p:txBody>
      </p:sp>
    </p:spTree>
    <p:extLst>
      <p:ext uri="{BB962C8B-B14F-4D97-AF65-F5344CB8AC3E}">
        <p14:creationId xmlns:p14="http://schemas.microsoft.com/office/powerpoint/2010/main" val="586437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p:txBody>
          <a:bodyPr>
            <a:normAutofit/>
          </a:bodyPr>
          <a:lstStyle/>
          <a:p>
            <a:r>
              <a:rPr lang="en-US" sz="3600" b="1" dirty="0">
                <a:effectLst>
                  <a:outerShdw blurRad="38100" dist="38100" dir="2700000" algn="tl">
                    <a:srgbClr val="000000">
                      <a:alpha val="43137"/>
                    </a:srgbClr>
                  </a:outerShdw>
                </a:effectLst>
                <a:latin typeface="Rockwell" panose="02060603020205020403" pitchFamily="18" charset="0"/>
              </a:rPr>
              <a:t>Importance of Animal Agriculture</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a:xfrm>
            <a:off x="1066800" y="2103120"/>
            <a:ext cx="6799393" cy="3931920"/>
          </a:xfrm>
        </p:spPr>
        <p:txBody>
          <a:bodyPr>
            <a:normAutofit/>
          </a:bodyPr>
          <a:lstStyle/>
          <a:p>
            <a:pPr>
              <a:lnSpc>
                <a:spcPct val="150000"/>
              </a:lnSpc>
            </a:pPr>
            <a:r>
              <a:rPr lang="en-US" sz="2400" dirty="0">
                <a:latin typeface="Rockwell" panose="02060603020205020403" pitchFamily="18" charset="0"/>
              </a:rPr>
              <a:t>Affordable food</a:t>
            </a:r>
          </a:p>
          <a:p>
            <a:pPr>
              <a:lnSpc>
                <a:spcPct val="150000"/>
              </a:lnSpc>
            </a:pPr>
            <a:r>
              <a:rPr lang="en-US" sz="2400" dirty="0">
                <a:latin typeface="Rockwell" panose="02060603020205020403" pitchFamily="18" charset="0"/>
              </a:rPr>
              <a:t>One farmer feeds 155 people</a:t>
            </a:r>
          </a:p>
          <a:p>
            <a:pPr>
              <a:lnSpc>
                <a:spcPct val="150000"/>
              </a:lnSpc>
            </a:pPr>
            <a:r>
              <a:rPr lang="en-US" sz="2400" dirty="0">
                <a:latin typeface="Rockwell" panose="02060603020205020403" pitchFamily="18" charset="0"/>
              </a:rPr>
              <a:t>97% of United States farms are family-owned and operated</a:t>
            </a:r>
          </a:p>
          <a:p>
            <a:pPr>
              <a:lnSpc>
                <a:spcPct val="150000"/>
              </a:lnSpc>
            </a:pPr>
            <a:r>
              <a:rPr lang="en-US" sz="2400" dirty="0">
                <a:latin typeface="Rockwell" panose="02060603020205020403" pitchFamily="18" charset="0"/>
              </a:rPr>
              <a:t>2.5 million jobs </a:t>
            </a:r>
          </a:p>
        </p:txBody>
      </p:sp>
      <p:pic>
        <p:nvPicPr>
          <p:cNvPr id="5" name="Picture 4">
            <a:extLst>
              <a:ext uri="{FF2B5EF4-FFF2-40B4-BE49-F238E27FC236}">
                <a16:creationId xmlns:a16="http://schemas.microsoft.com/office/drawing/2014/main" id="{18015E81-12C4-4AE4-80A6-D3AE8E6BD6BD}"/>
              </a:ext>
            </a:extLst>
          </p:cNvPr>
          <p:cNvPicPr>
            <a:picLocks noChangeAspect="1"/>
          </p:cNvPicPr>
          <p:nvPr/>
        </p:nvPicPr>
        <p:blipFill>
          <a:blip r:embed="rId3"/>
          <a:stretch>
            <a:fillRect/>
          </a:stretch>
        </p:blipFill>
        <p:spPr>
          <a:xfrm>
            <a:off x="7866193" y="1456573"/>
            <a:ext cx="4055656" cy="5303962"/>
          </a:xfrm>
          <a:prstGeom prst="rect">
            <a:avLst/>
          </a:prstGeom>
        </p:spPr>
      </p:pic>
    </p:spTree>
    <p:extLst>
      <p:ext uri="{BB962C8B-B14F-4D97-AF65-F5344CB8AC3E}">
        <p14:creationId xmlns:p14="http://schemas.microsoft.com/office/powerpoint/2010/main" val="319720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56C0-EB29-4CFF-9D8F-A283958A139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Today’s Veal</a:t>
            </a:r>
          </a:p>
        </p:txBody>
      </p:sp>
      <p:pic>
        <p:nvPicPr>
          <p:cNvPr id="6" name="Online Media 5">
            <a:hlinkClick r:id="" action="ppaction://media"/>
            <a:extLst>
              <a:ext uri="{FF2B5EF4-FFF2-40B4-BE49-F238E27FC236}">
                <a16:creationId xmlns:a16="http://schemas.microsoft.com/office/drawing/2014/main" id="{0B7208A4-B3AE-477A-B510-E179C033A3C8}"/>
              </a:ext>
            </a:extLst>
          </p:cNvPr>
          <p:cNvPicPr>
            <a:picLocks noGrp="1" noRot="1" noChangeAspect="1"/>
          </p:cNvPicPr>
          <p:nvPr>
            <p:ph idx="1"/>
            <a:videoFile r:link="rId1"/>
          </p:nvPr>
        </p:nvPicPr>
        <p:blipFill>
          <a:blip r:embed="rId4"/>
          <a:stretch>
            <a:fillRect/>
          </a:stretch>
        </p:blipFill>
        <p:spPr>
          <a:xfrm>
            <a:off x="3146713" y="2014194"/>
            <a:ext cx="5898573" cy="442393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1685704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56C0-EB29-4CFF-9D8F-A283958A139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The Basics</a:t>
            </a:r>
          </a:p>
        </p:txBody>
      </p:sp>
      <p:sp>
        <p:nvSpPr>
          <p:cNvPr id="4" name="Content Placeholder 3">
            <a:extLst>
              <a:ext uri="{FF2B5EF4-FFF2-40B4-BE49-F238E27FC236}">
                <a16:creationId xmlns:a16="http://schemas.microsoft.com/office/drawing/2014/main" id="{46B2DDAD-32F7-43ED-A904-2289D26885B6}"/>
              </a:ext>
            </a:extLst>
          </p:cNvPr>
          <p:cNvSpPr>
            <a:spLocks noGrp="1"/>
          </p:cNvSpPr>
          <p:nvPr>
            <p:ph idx="1"/>
          </p:nvPr>
        </p:nvSpPr>
        <p:spPr>
          <a:xfrm>
            <a:off x="1066800" y="1749020"/>
            <a:ext cx="10058400" cy="5108980"/>
          </a:xfrm>
        </p:spPr>
        <p:txBody>
          <a:bodyPr>
            <a:normAutofit fontScale="92500" lnSpcReduction="10000"/>
          </a:bodyPr>
          <a:lstStyle/>
          <a:p>
            <a:r>
              <a:rPr lang="en-US" sz="2400" b="1" dirty="0">
                <a:latin typeface="Rockwell" panose="02060603020205020403" pitchFamily="18" charset="0"/>
              </a:rPr>
              <a:t>Veal: </a:t>
            </a:r>
            <a:r>
              <a:rPr lang="en-US" sz="2400" dirty="0">
                <a:latin typeface="Rockwell" panose="02060603020205020403" pitchFamily="18" charset="0"/>
              </a:rPr>
              <a:t>Nutrient-rich meat that is produced from the male offspring of dairy cows</a:t>
            </a:r>
            <a:endParaRPr lang="en-US" sz="2200" dirty="0">
              <a:latin typeface="Rockwell" panose="02060603020205020403" pitchFamily="18" charset="0"/>
            </a:endParaRPr>
          </a:p>
          <a:p>
            <a:r>
              <a:rPr lang="en-US" sz="2400" b="1" dirty="0">
                <a:latin typeface="Rockwell" panose="02060603020205020403" pitchFamily="18" charset="0"/>
              </a:rPr>
              <a:t>Calf: </a:t>
            </a:r>
            <a:r>
              <a:rPr lang="en-US" sz="2400" dirty="0">
                <a:latin typeface="Rockwell" panose="02060603020205020403" pitchFamily="18" charset="0"/>
              </a:rPr>
              <a:t>Young bovine, either male or female </a:t>
            </a:r>
            <a:endParaRPr lang="en-US" sz="2400" b="1" dirty="0">
              <a:latin typeface="Rockwell" panose="02060603020205020403" pitchFamily="18" charset="0"/>
            </a:endParaRPr>
          </a:p>
          <a:p>
            <a:r>
              <a:rPr lang="en-US" sz="2400" b="1" dirty="0">
                <a:latin typeface="Rockwell" panose="02060603020205020403" pitchFamily="18" charset="0"/>
              </a:rPr>
              <a:t>“Milk-fed” Veal: </a:t>
            </a:r>
            <a:r>
              <a:rPr lang="en-US" sz="2400" dirty="0">
                <a:latin typeface="Rockwell" panose="02060603020205020403" pitchFamily="18" charset="0"/>
              </a:rPr>
              <a:t>veal calves that are fed nutritionally-balanced milk-based diets</a:t>
            </a:r>
          </a:p>
          <a:p>
            <a:pPr lvl="1"/>
            <a:r>
              <a:rPr lang="en-US" sz="2200" dirty="0">
                <a:latin typeface="Rockwell" panose="02060603020205020403" pitchFamily="18" charset="0"/>
              </a:rPr>
              <a:t>This is how the majority of veal calves are raised </a:t>
            </a:r>
          </a:p>
          <a:p>
            <a:r>
              <a:rPr lang="en-US" sz="2400" b="1" dirty="0">
                <a:latin typeface="Rockwell" panose="02060603020205020403" pitchFamily="18" charset="0"/>
              </a:rPr>
              <a:t>Where are most veal calves raised?</a:t>
            </a:r>
          </a:p>
          <a:p>
            <a:pPr lvl="1"/>
            <a:r>
              <a:rPr lang="en-US" sz="2200" dirty="0">
                <a:latin typeface="Rockwell" panose="02060603020205020403" pitchFamily="18" charset="0"/>
              </a:rPr>
              <a:t>In states with large concentrations of dairy farms, like Wisconsin</a:t>
            </a:r>
          </a:p>
          <a:p>
            <a:r>
              <a:rPr lang="en-US" sz="2400" b="1" dirty="0">
                <a:latin typeface="Rockwell" panose="02060603020205020403" pitchFamily="18" charset="0"/>
              </a:rPr>
              <a:t>How big is a veal calf?</a:t>
            </a:r>
          </a:p>
          <a:p>
            <a:pPr lvl="1"/>
            <a:r>
              <a:rPr lang="en-US" sz="2200" dirty="0">
                <a:latin typeface="Rockwell" panose="02060603020205020403" pitchFamily="18" charset="0"/>
              </a:rPr>
              <a:t>Farmers purchase their calves when they are approximately 100 pounds and raise them for 20-22 weeks, until they weigh 475-500 pounds</a:t>
            </a:r>
          </a:p>
          <a:p>
            <a:r>
              <a:rPr lang="en-US" sz="2400" b="1" dirty="0">
                <a:latin typeface="Rockwell" panose="02060603020205020403" pitchFamily="18" charset="0"/>
              </a:rPr>
              <a:t>How many calves does the average farm have?</a:t>
            </a:r>
          </a:p>
          <a:p>
            <a:pPr lvl="1"/>
            <a:r>
              <a:rPr lang="en-US" sz="2200" dirty="0">
                <a:latin typeface="Rockwell" panose="02060603020205020403" pitchFamily="18" charset="0"/>
              </a:rPr>
              <a:t>200 calves – all veal farms are small family farms  </a:t>
            </a:r>
          </a:p>
        </p:txBody>
      </p:sp>
    </p:spTree>
    <p:extLst>
      <p:ext uri="{BB962C8B-B14F-4D97-AF65-F5344CB8AC3E}">
        <p14:creationId xmlns:p14="http://schemas.microsoft.com/office/powerpoint/2010/main" val="1258099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Veal Production</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p:txBody>
          <a:bodyPr>
            <a:normAutofit/>
          </a:bodyPr>
          <a:lstStyle/>
          <a:p>
            <a:pPr>
              <a:lnSpc>
                <a:spcPct val="150000"/>
              </a:lnSpc>
            </a:pPr>
            <a:r>
              <a:rPr lang="en-US" sz="2000" dirty="0">
                <a:latin typeface="Rockwell" panose="02060603020205020403" pitchFamily="18" charset="0"/>
              </a:rPr>
              <a:t>Indiana, New York, Ohio, Pennsylvania and Wisconsin are the primary veal-producing states </a:t>
            </a:r>
          </a:p>
          <a:p>
            <a:pPr>
              <a:lnSpc>
                <a:spcPct val="150000"/>
              </a:lnSpc>
            </a:pPr>
            <a:r>
              <a:rPr lang="en-US" sz="2000" dirty="0">
                <a:latin typeface="Rockwell" panose="02060603020205020403" pitchFamily="18" charset="0"/>
              </a:rPr>
              <a:t>Veal farmers purchase male Holstein calves, at about </a:t>
            </a:r>
            <a:r>
              <a:rPr lang="en-US" sz="2000" b="1" dirty="0">
                <a:latin typeface="Rockwell" panose="02060603020205020403" pitchFamily="18" charset="0"/>
              </a:rPr>
              <a:t>100 pounds </a:t>
            </a:r>
            <a:r>
              <a:rPr lang="en-US" sz="2000" dirty="0">
                <a:latin typeface="Rockwell" panose="02060603020205020403" pitchFamily="18" charset="0"/>
              </a:rPr>
              <a:t>live weight and raise them for approximately </a:t>
            </a:r>
            <a:r>
              <a:rPr lang="en-US" sz="2000" b="1" dirty="0">
                <a:latin typeface="Rockwell" panose="02060603020205020403" pitchFamily="18" charset="0"/>
              </a:rPr>
              <a:t>18-20 weeks </a:t>
            </a:r>
            <a:r>
              <a:rPr lang="en-US" sz="2000" dirty="0">
                <a:latin typeface="Rockwell" panose="02060603020205020403" pitchFamily="18" charset="0"/>
              </a:rPr>
              <a:t>or </a:t>
            </a:r>
            <a:r>
              <a:rPr lang="en-US" sz="2000" b="1" dirty="0">
                <a:latin typeface="Rockwell" panose="02060603020205020403" pitchFamily="18" charset="0"/>
              </a:rPr>
              <a:t>475-500 pounds</a:t>
            </a:r>
          </a:p>
          <a:p>
            <a:pPr>
              <a:lnSpc>
                <a:spcPct val="150000"/>
              </a:lnSpc>
            </a:pPr>
            <a:r>
              <a:rPr lang="en-US" sz="2000" dirty="0">
                <a:latin typeface="Rockwell" panose="02060603020205020403" pitchFamily="18" charset="0"/>
              </a:rPr>
              <a:t>The typical farm has </a:t>
            </a:r>
            <a:r>
              <a:rPr lang="en-US" sz="2000" b="1" dirty="0">
                <a:latin typeface="Rockwell" panose="02060603020205020403" pitchFamily="18" charset="0"/>
              </a:rPr>
              <a:t>200</a:t>
            </a:r>
            <a:r>
              <a:rPr lang="en-US" sz="2000" dirty="0">
                <a:latin typeface="Rockwell" panose="02060603020205020403" pitchFamily="18" charset="0"/>
              </a:rPr>
              <a:t> calves </a:t>
            </a:r>
          </a:p>
          <a:p>
            <a:pPr>
              <a:lnSpc>
                <a:spcPct val="150000"/>
              </a:lnSpc>
            </a:pPr>
            <a:r>
              <a:rPr lang="en-US" sz="2000" dirty="0">
                <a:latin typeface="Rockwell" panose="02060603020205020403" pitchFamily="18" charset="0"/>
              </a:rPr>
              <a:t>Veal farmers contribute $350 million to the dairy industry through purchase of dairy by-products (used for feeding the calves) and male calves </a:t>
            </a:r>
          </a:p>
        </p:txBody>
      </p:sp>
    </p:spTree>
    <p:extLst>
      <p:ext uri="{BB962C8B-B14F-4D97-AF65-F5344CB8AC3E}">
        <p14:creationId xmlns:p14="http://schemas.microsoft.com/office/powerpoint/2010/main" val="1968451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Veal Production</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a:xfrm>
            <a:off x="1066800" y="1798115"/>
            <a:ext cx="10058400" cy="4236925"/>
          </a:xfrm>
        </p:spPr>
        <p:txBody>
          <a:bodyPr>
            <a:normAutofit/>
          </a:bodyPr>
          <a:lstStyle/>
          <a:p>
            <a:pPr>
              <a:lnSpc>
                <a:spcPct val="150000"/>
              </a:lnSpc>
            </a:pPr>
            <a:r>
              <a:rPr lang="en-US" sz="2400" b="1" dirty="0">
                <a:latin typeface="Rockwell" panose="02060603020205020403" pitchFamily="18" charset="0"/>
              </a:rPr>
              <a:t>How long does a veal calf stay with the dairy cow? When and why are they separated?</a:t>
            </a:r>
            <a:endParaRPr lang="en-US" sz="2200" b="1" dirty="0">
              <a:latin typeface="Rockwell" panose="02060603020205020403" pitchFamily="18" charset="0"/>
            </a:endParaRPr>
          </a:p>
          <a:p>
            <a:pPr lvl="1">
              <a:lnSpc>
                <a:spcPct val="150000"/>
              </a:lnSpc>
            </a:pPr>
            <a:r>
              <a:rPr lang="en-US" sz="2200" dirty="0">
                <a:latin typeface="Rockwell" panose="02060603020205020403" pitchFamily="18" charset="0"/>
              </a:rPr>
              <a:t>Both male and female calves are separated from the cows within three days of giving birth</a:t>
            </a:r>
          </a:p>
          <a:p>
            <a:pPr lvl="1">
              <a:lnSpc>
                <a:spcPct val="150000"/>
              </a:lnSpc>
            </a:pPr>
            <a:r>
              <a:rPr lang="en-US" sz="2200" dirty="0">
                <a:latin typeface="Rockwell" panose="02060603020205020403" pitchFamily="18" charset="0"/>
              </a:rPr>
              <a:t>Allows the dairy cow to return to the herd and produce milk for human consumption</a:t>
            </a:r>
          </a:p>
          <a:p>
            <a:pPr lvl="1">
              <a:lnSpc>
                <a:spcPct val="150000"/>
              </a:lnSpc>
            </a:pPr>
            <a:r>
              <a:rPr lang="en-US" sz="2200" dirty="0">
                <a:latin typeface="Rockwell" panose="02060603020205020403" pitchFamily="18" charset="0"/>
              </a:rPr>
              <a:t>Calves receive colostrum, or first milk, from their mother’s </a:t>
            </a:r>
          </a:p>
        </p:txBody>
      </p:sp>
    </p:spTree>
    <p:extLst>
      <p:ext uri="{BB962C8B-B14F-4D97-AF65-F5344CB8AC3E}">
        <p14:creationId xmlns:p14="http://schemas.microsoft.com/office/powerpoint/2010/main" val="589757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B1F1-8D43-4E78-B642-44404B3D68A6}"/>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latin typeface="Rockwell" panose="02060603020205020403" pitchFamily="18" charset="0"/>
              </a:rPr>
              <a:t>Veal Production</a:t>
            </a:r>
          </a:p>
        </p:txBody>
      </p:sp>
      <p:sp>
        <p:nvSpPr>
          <p:cNvPr id="3" name="Content Placeholder 2">
            <a:extLst>
              <a:ext uri="{FF2B5EF4-FFF2-40B4-BE49-F238E27FC236}">
                <a16:creationId xmlns:a16="http://schemas.microsoft.com/office/drawing/2014/main" id="{787DDC7B-583C-4A06-9418-5B70B32331F0}"/>
              </a:ext>
            </a:extLst>
          </p:cNvPr>
          <p:cNvSpPr>
            <a:spLocks noGrp="1"/>
          </p:cNvSpPr>
          <p:nvPr>
            <p:ph idx="1"/>
          </p:nvPr>
        </p:nvSpPr>
        <p:spPr>
          <a:xfrm>
            <a:off x="1066800" y="1798115"/>
            <a:ext cx="5029200" cy="4236925"/>
          </a:xfrm>
        </p:spPr>
        <p:txBody>
          <a:bodyPr>
            <a:normAutofit/>
          </a:bodyPr>
          <a:lstStyle/>
          <a:p>
            <a:pPr>
              <a:lnSpc>
                <a:spcPct val="150000"/>
              </a:lnSpc>
            </a:pPr>
            <a:r>
              <a:rPr lang="en-US" sz="2400" b="1" dirty="0">
                <a:latin typeface="Rockwell" panose="02060603020205020403" pitchFamily="18" charset="0"/>
              </a:rPr>
              <a:t>How big is a veal calf? </a:t>
            </a:r>
          </a:p>
          <a:p>
            <a:pPr lvl="1">
              <a:lnSpc>
                <a:spcPct val="150000"/>
              </a:lnSpc>
            </a:pPr>
            <a:r>
              <a:rPr lang="en-US" sz="2200" dirty="0">
                <a:latin typeface="Rockwell" panose="02060603020205020403" pitchFamily="18" charset="0"/>
              </a:rPr>
              <a:t>Veal farmers buy their dairy bull calves when they weigh approximately 100 pounds</a:t>
            </a:r>
          </a:p>
          <a:p>
            <a:pPr lvl="1">
              <a:lnSpc>
                <a:spcPct val="150000"/>
              </a:lnSpc>
            </a:pPr>
            <a:r>
              <a:rPr lang="en-US" sz="2200" dirty="0">
                <a:latin typeface="Rockwell" panose="02060603020205020403" pitchFamily="18" charset="0"/>
              </a:rPr>
              <a:t>Raise the calves for 20-22 weeks, until they weigh 475-500 pounds</a:t>
            </a:r>
          </a:p>
        </p:txBody>
      </p:sp>
      <p:pic>
        <p:nvPicPr>
          <p:cNvPr id="5" name="Picture 4">
            <a:extLst>
              <a:ext uri="{FF2B5EF4-FFF2-40B4-BE49-F238E27FC236}">
                <a16:creationId xmlns:a16="http://schemas.microsoft.com/office/drawing/2014/main" id="{56A5680B-5A8B-4012-8327-FA4E67A46521}"/>
              </a:ext>
            </a:extLst>
          </p:cNvPr>
          <p:cNvPicPr>
            <a:picLocks noChangeAspect="1"/>
          </p:cNvPicPr>
          <p:nvPr/>
        </p:nvPicPr>
        <p:blipFill>
          <a:blip r:embed="rId3"/>
          <a:stretch>
            <a:fillRect/>
          </a:stretch>
        </p:blipFill>
        <p:spPr>
          <a:xfrm>
            <a:off x="5953760" y="1492237"/>
            <a:ext cx="6027271" cy="3873526"/>
          </a:xfrm>
          <a:prstGeom prst="rect">
            <a:avLst/>
          </a:prstGeom>
        </p:spPr>
      </p:pic>
    </p:spTree>
    <p:extLst>
      <p:ext uri="{BB962C8B-B14F-4D97-AF65-F5344CB8AC3E}">
        <p14:creationId xmlns:p14="http://schemas.microsoft.com/office/powerpoint/2010/main" val="184797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Office Theme">
  <a:themeElements>
    <a:clrScheme name="NCBA Colors">
      <a:dk1>
        <a:srgbClr val="000000"/>
      </a:dk1>
      <a:lt1>
        <a:srgbClr val="FFFFFF"/>
      </a:lt1>
      <a:dk2>
        <a:srgbClr val="D5001C"/>
      </a:dk2>
      <a:lt2>
        <a:srgbClr val="EBEBEB"/>
      </a:lt2>
      <a:accent1>
        <a:srgbClr val="FFA800"/>
      </a:accent1>
      <a:accent2>
        <a:srgbClr val="2CA1AC"/>
      </a:accent2>
      <a:accent3>
        <a:srgbClr val="502D81"/>
      </a:accent3>
      <a:accent4>
        <a:srgbClr val="DB6E45"/>
      </a:accent4>
      <a:accent5>
        <a:srgbClr val="A92A91"/>
      </a:accent5>
      <a:accent6>
        <a:srgbClr val="B53C29"/>
      </a:accent6>
      <a:hlink>
        <a:srgbClr val="58C1C4"/>
      </a:hlink>
      <a:folHlink>
        <a:srgbClr val="9DFFCB"/>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4916</TotalTime>
  <Words>3624</Words>
  <Application>Microsoft Office PowerPoint</Application>
  <PresentationFormat>Widescreen</PresentationFormat>
  <Paragraphs>302</Paragraphs>
  <Slides>26</Slides>
  <Notes>25</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Arial</vt:lpstr>
      <vt:lpstr>Calibri</vt:lpstr>
      <vt:lpstr>Franklin Gothic Book</vt:lpstr>
      <vt:lpstr>Garamond</vt:lpstr>
      <vt:lpstr>Proxima Nova</vt:lpstr>
      <vt:lpstr>Rockwell</vt:lpstr>
      <vt:lpstr>Rockwell Light</vt:lpstr>
      <vt:lpstr>Savon</vt:lpstr>
      <vt:lpstr>Office Theme</vt:lpstr>
      <vt:lpstr>Beef in the classroom</vt:lpstr>
      <vt:lpstr>The Beef Checkoff Program</vt:lpstr>
      <vt:lpstr>Today’s Lesson Goals</vt:lpstr>
      <vt:lpstr>Importance of Animal Agriculture</vt:lpstr>
      <vt:lpstr>Today’s Veal</vt:lpstr>
      <vt:lpstr>The Basics</vt:lpstr>
      <vt:lpstr>Veal Production</vt:lpstr>
      <vt:lpstr>Veal Production</vt:lpstr>
      <vt:lpstr>Veal Production</vt:lpstr>
      <vt:lpstr>Responsible Veal Production – Housing </vt:lpstr>
      <vt:lpstr>How veal calves are raised</vt:lpstr>
      <vt:lpstr>Group Housing Initiative </vt:lpstr>
      <vt:lpstr>Group Housing Initiative </vt:lpstr>
      <vt:lpstr>Responsible Veal Production</vt:lpstr>
      <vt:lpstr>PowerPoint Presentation</vt:lpstr>
      <vt:lpstr>Veal – A Lean Meat</vt:lpstr>
      <vt:lpstr>Veal – A Lean Meat</vt:lpstr>
      <vt:lpstr>Cooking with Veal</vt:lpstr>
      <vt:lpstr>Tour a Wisconsin Veal Farm</vt:lpstr>
      <vt:lpstr>Veal Quality  Assurance</vt:lpstr>
      <vt:lpstr>Veal Quality Assurance Program</vt:lpstr>
      <vt:lpstr>Veal Quality Assurance Program</vt:lpstr>
      <vt:lpstr>PowerPoint Presentation</vt:lpstr>
      <vt:lpstr>Veal Resources</vt:lpstr>
      <vt:lpstr>Veal-Specific Beef Checkoff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Beef in the classroom</dc:title>
  <dc:creator>Kaitlyn Carey</dc:creator>
  <cp:lastModifiedBy>Brooke Roberts</cp:lastModifiedBy>
  <cp:revision>14</cp:revision>
  <cp:lastPrinted>2018-10-19T19:09:49Z</cp:lastPrinted>
  <dcterms:created xsi:type="dcterms:W3CDTF">2017-11-10T14:16:18Z</dcterms:created>
  <dcterms:modified xsi:type="dcterms:W3CDTF">2019-11-05T16:05:03Z</dcterms:modified>
</cp:coreProperties>
</file>