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6"/>
  </p:notesMasterIdLst>
  <p:sldIdLst>
    <p:sldId id="257" r:id="rId5"/>
    <p:sldId id="258" r:id="rId6"/>
    <p:sldId id="259" r:id="rId7"/>
    <p:sldId id="260" r:id="rId8"/>
    <p:sldId id="300" r:id="rId9"/>
    <p:sldId id="301" r:id="rId10"/>
    <p:sldId id="302" r:id="rId11"/>
    <p:sldId id="303" r:id="rId12"/>
    <p:sldId id="261" r:id="rId13"/>
    <p:sldId id="262" r:id="rId14"/>
    <p:sldId id="263" r:id="rId15"/>
    <p:sldId id="304" r:id="rId16"/>
    <p:sldId id="264" r:id="rId17"/>
    <p:sldId id="265" r:id="rId18"/>
    <p:sldId id="266" r:id="rId19"/>
    <p:sldId id="267" r:id="rId20"/>
    <p:sldId id="268" r:id="rId21"/>
    <p:sldId id="305" r:id="rId22"/>
    <p:sldId id="306" r:id="rId23"/>
    <p:sldId id="307" r:id="rId24"/>
    <p:sldId id="269" r:id="rId25"/>
    <p:sldId id="308" r:id="rId26"/>
    <p:sldId id="309" r:id="rId27"/>
    <p:sldId id="270" r:id="rId28"/>
    <p:sldId id="310" r:id="rId29"/>
    <p:sldId id="271" r:id="rId30"/>
    <p:sldId id="311" r:id="rId31"/>
    <p:sldId id="312" r:id="rId32"/>
    <p:sldId id="272" r:id="rId33"/>
    <p:sldId id="313" r:id="rId34"/>
    <p:sldId id="273" r:id="rId35"/>
    <p:sldId id="274" r:id="rId36"/>
    <p:sldId id="275" r:id="rId37"/>
    <p:sldId id="276" r:id="rId38"/>
    <p:sldId id="277" r:id="rId39"/>
    <p:sldId id="278" r:id="rId40"/>
    <p:sldId id="279" r:id="rId41"/>
    <p:sldId id="280" r:id="rId42"/>
    <p:sldId id="281" r:id="rId43"/>
    <p:sldId id="283" r:id="rId44"/>
    <p:sldId id="299"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A1AC"/>
    <a:srgbClr val="D5001C"/>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7772" autoAdjust="0"/>
  </p:normalViewPr>
  <p:slideViewPr>
    <p:cSldViewPr snapToGrid="0">
      <p:cViewPr varScale="1">
        <p:scale>
          <a:sx n="97" d="100"/>
          <a:sy n="97" d="100"/>
        </p:scale>
        <p:origin x="312" y="60"/>
      </p:cViewPr>
      <p:guideLst/>
    </p:cSldViewPr>
  </p:slideViewPr>
  <p:notesTextViewPr>
    <p:cViewPr>
      <p:scale>
        <a:sx n="1" d="1"/>
        <a:sy n="1" d="1"/>
      </p:scale>
      <p:origin x="0" y="0"/>
    </p:cViewPr>
  </p:notesTextViewPr>
  <p:notesViewPr>
    <p:cSldViewPr snapToGrid="0">
      <p:cViewPr>
        <p:scale>
          <a:sx n="70" d="100"/>
          <a:sy n="70" d="100"/>
        </p:scale>
        <p:origin x="2280" y="31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lley Bradway" userId="6be2704a-c704-488e-8c40-558fdb9fc892" providerId="ADAL" clId="{5F6371FD-3DA7-4443-805A-1822E6F2C8BB}"/>
    <pc:docChg chg="undo custSel delSld modSld">
      <pc:chgData name="Shelley Bradway" userId="6be2704a-c704-488e-8c40-558fdb9fc892" providerId="ADAL" clId="{5F6371FD-3DA7-4443-805A-1822E6F2C8BB}" dt="2023-12-21T23:43:27.060" v="212" actId="2696"/>
      <pc:docMkLst>
        <pc:docMk/>
      </pc:docMkLst>
      <pc:sldChg chg="modNotes">
        <pc:chgData name="Shelley Bradway" userId="6be2704a-c704-488e-8c40-558fdb9fc892" providerId="ADAL" clId="{5F6371FD-3DA7-4443-805A-1822E6F2C8BB}" dt="2023-12-21T23:23:18.158" v="55" actId="6549"/>
        <pc:sldMkLst>
          <pc:docMk/>
          <pc:sldMk cId="2350361441" sldId="258"/>
        </pc:sldMkLst>
      </pc:sldChg>
      <pc:sldChg chg="modNotes">
        <pc:chgData name="Shelley Bradway" userId="6be2704a-c704-488e-8c40-558fdb9fc892" providerId="ADAL" clId="{5F6371FD-3DA7-4443-805A-1822E6F2C8BB}" dt="2023-12-21T23:24:40.958" v="59" actId="20577"/>
        <pc:sldMkLst>
          <pc:docMk/>
          <pc:sldMk cId="1212601456" sldId="262"/>
        </pc:sldMkLst>
      </pc:sldChg>
      <pc:sldChg chg="modNotes">
        <pc:chgData name="Shelley Bradway" userId="6be2704a-c704-488e-8c40-558fdb9fc892" providerId="ADAL" clId="{5F6371FD-3DA7-4443-805A-1822E6F2C8BB}" dt="2023-12-21T23:26:23.538" v="77" actId="20577"/>
        <pc:sldMkLst>
          <pc:docMk/>
          <pc:sldMk cId="240859721" sldId="264"/>
        </pc:sldMkLst>
      </pc:sldChg>
      <pc:sldChg chg="modNotes">
        <pc:chgData name="Shelley Bradway" userId="6be2704a-c704-488e-8c40-558fdb9fc892" providerId="ADAL" clId="{5F6371FD-3DA7-4443-805A-1822E6F2C8BB}" dt="2023-12-21T23:27:02.017" v="81" actId="404"/>
        <pc:sldMkLst>
          <pc:docMk/>
          <pc:sldMk cId="3460768211" sldId="265"/>
        </pc:sldMkLst>
      </pc:sldChg>
      <pc:sldChg chg="modNotes">
        <pc:chgData name="Shelley Bradway" userId="6be2704a-c704-488e-8c40-558fdb9fc892" providerId="ADAL" clId="{5F6371FD-3DA7-4443-805A-1822E6F2C8BB}" dt="2023-12-21T23:31:33.281" v="102" actId="255"/>
        <pc:sldMkLst>
          <pc:docMk/>
          <pc:sldMk cId="1593395883" sldId="266"/>
        </pc:sldMkLst>
      </pc:sldChg>
      <pc:sldChg chg="modNotes">
        <pc:chgData name="Shelley Bradway" userId="6be2704a-c704-488e-8c40-558fdb9fc892" providerId="ADAL" clId="{5F6371FD-3DA7-4443-805A-1822E6F2C8BB}" dt="2023-12-21T23:28:35.913" v="92" actId="403"/>
        <pc:sldMkLst>
          <pc:docMk/>
          <pc:sldMk cId="891886076" sldId="267"/>
        </pc:sldMkLst>
      </pc:sldChg>
      <pc:sldChg chg="modNotes">
        <pc:chgData name="Shelley Bradway" userId="6be2704a-c704-488e-8c40-558fdb9fc892" providerId="ADAL" clId="{5F6371FD-3DA7-4443-805A-1822E6F2C8BB}" dt="2023-12-21T23:31:49.145" v="104" actId="255"/>
        <pc:sldMkLst>
          <pc:docMk/>
          <pc:sldMk cId="1442578290" sldId="270"/>
        </pc:sldMkLst>
      </pc:sldChg>
      <pc:sldChg chg="modNotes">
        <pc:chgData name="Shelley Bradway" userId="6be2704a-c704-488e-8c40-558fdb9fc892" providerId="ADAL" clId="{5F6371FD-3DA7-4443-805A-1822E6F2C8BB}" dt="2023-12-21T23:32:45.231" v="109" actId="255"/>
        <pc:sldMkLst>
          <pc:docMk/>
          <pc:sldMk cId="2531300233" sldId="271"/>
        </pc:sldMkLst>
      </pc:sldChg>
      <pc:sldChg chg="modNotes">
        <pc:chgData name="Shelley Bradway" userId="6be2704a-c704-488e-8c40-558fdb9fc892" providerId="ADAL" clId="{5F6371FD-3DA7-4443-805A-1822E6F2C8BB}" dt="2023-12-21T23:33:52.845" v="129" actId="20577"/>
        <pc:sldMkLst>
          <pc:docMk/>
          <pc:sldMk cId="2905000012" sldId="272"/>
        </pc:sldMkLst>
      </pc:sldChg>
      <pc:sldChg chg="modNotes">
        <pc:chgData name="Shelley Bradway" userId="6be2704a-c704-488e-8c40-558fdb9fc892" providerId="ADAL" clId="{5F6371FD-3DA7-4443-805A-1822E6F2C8BB}" dt="2023-12-21T23:35:01.032" v="131" actId="255"/>
        <pc:sldMkLst>
          <pc:docMk/>
          <pc:sldMk cId="2631383467" sldId="273"/>
        </pc:sldMkLst>
      </pc:sldChg>
      <pc:sldChg chg="modNotes">
        <pc:chgData name="Shelley Bradway" userId="6be2704a-c704-488e-8c40-558fdb9fc892" providerId="ADAL" clId="{5F6371FD-3DA7-4443-805A-1822E6F2C8BB}" dt="2023-12-21T23:35:16.175" v="132" actId="2711"/>
        <pc:sldMkLst>
          <pc:docMk/>
          <pc:sldMk cId="2346630220" sldId="274"/>
        </pc:sldMkLst>
      </pc:sldChg>
      <pc:sldChg chg="modNotes">
        <pc:chgData name="Shelley Bradway" userId="6be2704a-c704-488e-8c40-558fdb9fc892" providerId="ADAL" clId="{5F6371FD-3DA7-4443-805A-1822E6F2C8BB}" dt="2023-12-21T23:35:53.948" v="133" actId="20577"/>
        <pc:sldMkLst>
          <pc:docMk/>
          <pc:sldMk cId="2124989359" sldId="276"/>
        </pc:sldMkLst>
      </pc:sldChg>
      <pc:sldChg chg="modNotes">
        <pc:chgData name="Shelley Bradway" userId="6be2704a-c704-488e-8c40-558fdb9fc892" providerId="ADAL" clId="{5F6371FD-3DA7-4443-805A-1822E6F2C8BB}" dt="2023-12-21T23:37:18.666" v="192" actId="20577"/>
        <pc:sldMkLst>
          <pc:docMk/>
          <pc:sldMk cId="2237882105" sldId="279"/>
        </pc:sldMkLst>
      </pc:sldChg>
      <pc:sldChg chg="modNotes">
        <pc:chgData name="Shelley Bradway" userId="6be2704a-c704-488e-8c40-558fdb9fc892" providerId="ADAL" clId="{5F6371FD-3DA7-4443-805A-1822E6F2C8BB}" dt="2023-12-21T23:39:09.205" v="210" actId="20577"/>
        <pc:sldMkLst>
          <pc:docMk/>
          <pc:sldMk cId="1099208767" sldId="281"/>
        </pc:sldMkLst>
      </pc:sldChg>
      <pc:sldChg chg="del">
        <pc:chgData name="Shelley Bradway" userId="6be2704a-c704-488e-8c40-558fdb9fc892" providerId="ADAL" clId="{5F6371FD-3DA7-4443-805A-1822E6F2C8BB}" dt="2023-12-21T23:42:46.192" v="211" actId="2696"/>
        <pc:sldMkLst>
          <pc:docMk/>
          <pc:sldMk cId="1218031335" sldId="282"/>
        </pc:sldMkLst>
      </pc:sldChg>
      <pc:sldChg chg="modNotes">
        <pc:chgData name="Shelley Bradway" userId="6be2704a-c704-488e-8c40-558fdb9fc892" providerId="ADAL" clId="{5F6371FD-3DA7-4443-805A-1822E6F2C8BB}" dt="2023-12-21T23:29:40.676" v="96" actId="404"/>
        <pc:sldMkLst>
          <pc:docMk/>
          <pc:sldMk cId="3847647681" sldId="307"/>
        </pc:sldMkLst>
      </pc:sldChg>
      <pc:sldChg chg="modNotes">
        <pc:chgData name="Shelley Bradway" userId="6be2704a-c704-488e-8c40-558fdb9fc892" providerId="ADAL" clId="{5F6371FD-3DA7-4443-805A-1822E6F2C8BB}" dt="2023-12-21T23:32:01.612" v="106" actId="255"/>
        <pc:sldMkLst>
          <pc:docMk/>
          <pc:sldMk cId="4011485970" sldId="310"/>
        </pc:sldMkLst>
      </pc:sldChg>
      <pc:sldChg chg="modNotes">
        <pc:chgData name="Shelley Bradway" userId="6be2704a-c704-488e-8c40-558fdb9fc892" providerId="ADAL" clId="{5F6371FD-3DA7-4443-805A-1822E6F2C8BB}" dt="2023-12-21T23:33:02.898" v="110" actId="255"/>
        <pc:sldMkLst>
          <pc:docMk/>
          <pc:sldMk cId="1327687500" sldId="311"/>
        </pc:sldMkLst>
      </pc:sldChg>
      <pc:sldChg chg="del">
        <pc:chgData name="Shelley Bradway" userId="6be2704a-c704-488e-8c40-558fdb9fc892" providerId="ADAL" clId="{5F6371FD-3DA7-4443-805A-1822E6F2C8BB}" dt="2023-12-21T23:43:27.060" v="212" actId="2696"/>
        <pc:sldMkLst>
          <pc:docMk/>
          <pc:sldMk cId="3046346228" sldId="314"/>
        </pc:sldMkLst>
      </pc:sldChg>
    </pc:docChg>
  </pc:docChgLst>
  <pc:docChgLst>
    <pc:chgData name="Trey Mosier" userId="S::tmosier@beef.org::25b7508c-9042-44e3-a61b-56676ff0c042" providerId="AD" clId="Web-{F6728251-A4C2-7AA3-02F4-81EDF1D46232}"/>
    <pc:docChg chg="modSld">
      <pc:chgData name="Trey Mosier" userId="S::tmosier@beef.org::25b7508c-9042-44e3-a61b-56676ff0c042" providerId="AD" clId="Web-{F6728251-A4C2-7AA3-02F4-81EDF1D46232}" dt="2023-11-21T23:35:16.168" v="3" actId="1076"/>
      <pc:docMkLst>
        <pc:docMk/>
      </pc:docMkLst>
      <pc:sldChg chg="modSp">
        <pc:chgData name="Trey Mosier" userId="S::tmosier@beef.org::25b7508c-9042-44e3-a61b-56676ff0c042" providerId="AD" clId="Web-{F6728251-A4C2-7AA3-02F4-81EDF1D46232}" dt="2023-11-21T23:35:16.168" v="3" actId="1076"/>
        <pc:sldMkLst>
          <pc:docMk/>
          <pc:sldMk cId="1099208767" sldId="281"/>
        </pc:sldMkLst>
        <pc:graphicFrameChg chg="mod">
          <ac:chgData name="Trey Mosier" userId="S::tmosier@beef.org::25b7508c-9042-44e3-a61b-56676ff0c042" providerId="AD" clId="Web-{F6728251-A4C2-7AA3-02F4-81EDF1D46232}" dt="2023-11-21T23:35:16.168" v="3" actId="1076"/>
          <ac:graphicFrameMkLst>
            <pc:docMk/>
            <pc:sldMk cId="1099208767" sldId="281"/>
            <ac:graphicFrameMk id="12" creationId="{D16A8CE1-7427-7A4B-CA1F-A7D2D04FFAAA}"/>
          </ac:graphicFrameMkLst>
        </pc:graphicFrameChg>
      </pc:sldChg>
      <pc:sldChg chg="modSp">
        <pc:chgData name="Trey Mosier" userId="S::tmosier@beef.org::25b7508c-9042-44e3-a61b-56676ff0c042" providerId="AD" clId="Web-{F6728251-A4C2-7AA3-02F4-81EDF1D46232}" dt="2023-11-21T23:34:15.682" v="1" actId="14100"/>
        <pc:sldMkLst>
          <pc:docMk/>
          <pc:sldMk cId="2709040248" sldId="305"/>
        </pc:sldMkLst>
        <pc:spChg chg="mod">
          <ac:chgData name="Trey Mosier" userId="S::tmosier@beef.org::25b7508c-9042-44e3-a61b-56676ff0c042" providerId="AD" clId="Web-{F6728251-A4C2-7AA3-02F4-81EDF1D46232}" dt="2023-11-21T23:34:15.682" v="1" actId="14100"/>
          <ac:spMkLst>
            <pc:docMk/>
            <pc:sldMk cId="2709040248" sldId="305"/>
            <ac:spMk id="11" creationId="{8B66C19A-B8BE-DA34-05C1-3B40514CB6BD}"/>
          </ac:spMkLst>
        </pc:spChg>
        <pc:picChg chg="mod">
          <ac:chgData name="Trey Mosier" userId="S::tmosier@beef.org::25b7508c-9042-44e3-a61b-56676ff0c042" providerId="AD" clId="Web-{F6728251-A4C2-7AA3-02F4-81EDF1D46232}" dt="2023-11-21T23:34:11.214" v="0" actId="1076"/>
          <ac:picMkLst>
            <pc:docMk/>
            <pc:sldMk cId="2709040248" sldId="305"/>
            <ac:picMk id="13" creationId="{F5BEE19D-C5DE-45C8-8817-4F135D6D7C65}"/>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110349313984845"/>
          <c:y val="0.21588271781326007"/>
          <c:w val="0.41553824546641344"/>
          <c:h val="0.80746119720595833"/>
        </c:manualLayout>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5D8-4584-81A5-F11A3B659A8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5D8-4584-81A5-F11A3B659A80}"/>
              </c:ext>
            </c:extLst>
          </c:dPt>
          <c:cat>
            <c:strRef>
              <c:f>Sheet1!$A$2:$A$3</c:f>
              <c:strCache>
                <c:ptCount val="2"/>
                <c:pt idx="0">
                  <c:v>Weekly+ Beef Eater</c:v>
                </c:pt>
                <c:pt idx="1">
                  <c:v>Not eating beef once a week or more</c:v>
                </c:pt>
              </c:strCache>
            </c:strRef>
          </c:cat>
          <c:val>
            <c:numRef>
              <c:f>Sheet1!$B$2:$B$3</c:f>
              <c:numCache>
                <c:formatCode>General</c:formatCode>
                <c:ptCount val="2"/>
                <c:pt idx="0">
                  <c:v>67</c:v>
                </c:pt>
                <c:pt idx="1">
                  <c:v>33</c:v>
                </c:pt>
              </c:numCache>
            </c:numRef>
          </c:val>
          <c:extLst>
            <c:ext xmlns:c16="http://schemas.microsoft.com/office/drawing/2014/chart" uri="{C3380CC4-5D6E-409C-BE32-E72D297353CC}">
              <c16:uniqueId val="{00000004-45D8-4584-81A5-F11A3B659A80}"/>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110349313984845"/>
          <c:y val="0.21588271781326007"/>
          <c:w val="0.41553824546641344"/>
          <c:h val="0.80746119720595833"/>
        </c:manualLayout>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A3F-4690-BFE2-BC8D10A4B44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A3F-4690-BFE2-BC8D10A4B442}"/>
              </c:ext>
            </c:extLst>
          </c:dPt>
          <c:cat>
            <c:strRef>
              <c:f>Sheet1!$A$2:$A$3</c:f>
              <c:strCache>
                <c:ptCount val="2"/>
                <c:pt idx="0">
                  <c:v>Weekly+ Beef Eater</c:v>
                </c:pt>
                <c:pt idx="1">
                  <c:v>Not eating beef once a week or more</c:v>
                </c:pt>
              </c:strCache>
            </c:strRef>
          </c:cat>
          <c:val>
            <c:numRef>
              <c:f>Sheet1!$B$2:$B$3</c:f>
              <c:numCache>
                <c:formatCode>General</c:formatCode>
                <c:ptCount val="2"/>
                <c:pt idx="0">
                  <c:v>75</c:v>
                </c:pt>
                <c:pt idx="1">
                  <c:v>25</c:v>
                </c:pt>
              </c:numCache>
            </c:numRef>
          </c:val>
          <c:extLst>
            <c:ext xmlns:c16="http://schemas.microsoft.com/office/drawing/2014/chart" uri="{C3380CC4-5D6E-409C-BE32-E72D297353CC}">
              <c16:uniqueId val="{00000004-5A3F-4690-BFE2-BC8D10A4B442}"/>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0.41451</cdr:x>
      <cdr:y>0.5</cdr:y>
    </cdr:from>
    <cdr:to>
      <cdr:x>0.83324</cdr:x>
      <cdr:y>0.79848</cdr:y>
    </cdr:to>
    <cdr:sp macro="" textlink="">
      <cdr:nvSpPr>
        <cdr:cNvPr id="2" name="TextBox 1">
          <a:extLst xmlns:a="http://schemas.openxmlformats.org/drawingml/2006/main">
            <a:ext uri="{FF2B5EF4-FFF2-40B4-BE49-F238E27FC236}">
              <a16:creationId xmlns:a16="http://schemas.microsoft.com/office/drawing/2014/main" id="{38039F4E-9415-4C8C-B1B8-AE551204D0B4}"/>
            </a:ext>
          </a:extLst>
        </cdr:cNvPr>
        <cdr:cNvSpPr txBox="1"/>
      </cdr:nvSpPr>
      <cdr:spPr>
        <a:xfrm xmlns:a="http://schemas.openxmlformats.org/drawingml/2006/main">
          <a:off x="1891579" y="1657501"/>
          <a:ext cx="1910834" cy="98946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3200" dirty="0">
              <a:solidFill>
                <a:schemeClr val="tx1"/>
              </a:solidFill>
            </a:rPr>
            <a:t>67%</a:t>
          </a:r>
        </a:p>
      </cdr:txBody>
    </cdr:sp>
  </cdr:relSizeAnchor>
</c:userShapes>
</file>

<file path=ppt/drawings/drawing2.xml><?xml version="1.0" encoding="utf-8"?>
<c:userShapes xmlns:c="http://schemas.openxmlformats.org/drawingml/2006/chart">
  <cdr:relSizeAnchor xmlns:cdr="http://schemas.openxmlformats.org/drawingml/2006/chartDrawing">
    <cdr:from>
      <cdr:x>0.29063</cdr:x>
      <cdr:y>0.47676</cdr:y>
    </cdr:from>
    <cdr:to>
      <cdr:x>0.70936</cdr:x>
      <cdr:y>0.77524</cdr:y>
    </cdr:to>
    <cdr:sp macro="" textlink="">
      <cdr:nvSpPr>
        <cdr:cNvPr id="2" name="TextBox 1">
          <a:extLst xmlns:a="http://schemas.openxmlformats.org/drawingml/2006/main">
            <a:ext uri="{FF2B5EF4-FFF2-40B4-BE49-F238E27FC236}">
              <a16:creationId xmlns:a16="http://schemas.microsoft.com/office/drawing/2014/main" id="{38039F4E-9415-4C8C-B1B8-AE551204D0B4}"/>
            </a:ext>
          </a:extLst>
        </cdr:cNvPr>
        <cdr:cNvSpPr txBox="1"/>
      </cdr:nvSpPr>
      <cdr:spPr>
        <a:xfrm xmlns:a="http://schemas.openxmlformats.org/drawingml/2006/main">
          <a:off x="994713" y="1185338"/>
          <a:ext cx="1433126" cy="74209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3200" dirty="0">
              <a:solidFill>
                <a:schemeClr val="tx1"/>
              </a:solidFill>
            </a:rPr>
            <a:t>75%</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A5C8EC-5FFA-4490-8B91-95B802F87659}" type="datetimeFigureOut">
              <a:rPr lang="en-US" smtClean="0"/>
              <a:t>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7B61C2-9EBE-476E-A48E-69A1D6DDEA64}" type="slidenum">
              <a:rPr lang="en-US" smtClean="0"/>
              <a:t>‹#›</a:t>
            </a:fld>
            <a:endParaRPr lang="en-US"/>
          </a:p>
        </p:txBody>
      </p:sp>
    </p:spTree>
    <p:extLst>
      <p:ext uri="{BB962C8B-B14F-4D97-AF65-F5344CB8AC3E}">
        <p14:creationId xmlns:p14="http://schemas.microsoft.com/office/powerpoint/2010/main" val="1712374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oi.org/10.17226/19014"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extension.msstate.edu/sites/default/files/publications/publications/p2767.pdf"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extension.msstate.edu/sites/default/files/publications/publications/p2767.pdf"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7B61C2-9EBE-476E-A48E-69A1D6DDEA64}" type="slidenum">
              <a:rPr lang="en-US" smtClean="0"/>
              <a:t>1</a:t>
            </a:fld>
            <a:endParaRPr lang="en-US"/>
          </a:p>
        </p:txBody>
      </p:sp>
    </p:spTree>
    <p:extLst>
      <p:ext uri="{BB962C8B-B14F-4D97-AF65-F5344CB8AC3E}">
        <p14:creationId xmlns:p14="http://schemas.microsoft.com/office/powerpoint/2010/main" val="2096591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Let’s take a closer look at the beef “lifecycle” – the journey beef takes from farm to fork – which demonstrates the breadth and depth of the beef community. Understanding the beef lifecycle also will help you answer one of the most basic questions we hear, which is “where does beef come from?” </a:t>
            </a:r>
          </a:p>
          <a:p>
            <a:pPr marL="457200" marR="0" lvl="0" indent="-228600"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beef lifecycle is perhaps one of the most unique and complex lifecycles of any food. It takes anywhere from 2 to 3 years to bring beef from pasture to plate.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10</a:t>
            </a:fld>
            <a:endParaRPr lang="en-US"/>
          </a:p>
        </p:txBody>
      </p:sp>
    </p:spTree>
    <p:extLst>
      <p:ext uri="{BB962C8B-B14F-4D97-AF65-F5344CB8AC3E}">
        <p14:creationId xmlns:p14="http://schemas.microsoft.com/office/powerpoint/2010/main" val="2678369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The beef lifecycle begins on cow-calf farms and ranches where cows, or female cattle, are bred and give birth to generally one calf each year. These are family farms and ranches like those you may see along highways and country roads.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 Gestation is 9 months. When a calf is born, it typically weighs between sixty and one hundred pounds depending on the breed. Calves at this stage – whether traditionally raised, grass-fed or organic – live off their mother’s milk and graze on grass pastures.</a:t>
            </a:r>
          </a:p>
          <a:p>
            <a:r>
              <a:rPr lang="en-US" sz="1200" b="0" i="0" u="none" strike="noStrike" cap="none" dirty="0">
                <a:solidFill>
                  <a:schemeClr val="dk1"/>
                </a:solidFill>
                <a:effectLst/>
                <a:latin typeface="Calibri"/>
                <a:ea typeface="Calibri"/>
                <a:cs typeface="Calibri"/>
                <a:sym typeface="Calibri"/>
              </a:rPr>
              <a:t> </a:t>
            </a:r>
          </a:p>
        </p:txBody>
      </p:sp>
      <p:sp>
        <p:nvSpPr>
          <p:cNvPr id="4" name="Slide Number Placeholder 3"/>
          <p:cNvSpPr>
            <a:spLocks noGrp="1"/>
          </p:cNvSpPr>
          <p:nvPr>
            <p:ph type="sldNum" sz="quarter" idx="5"/>
          </p:nvPr>
        </p:nvSpPr>
        <p:spPr/>
        <p:txBody>
          <a:bodyPr/>
          <a:lstStyle/>
          <a:p>
            <a:fld id="{C7A1295E-AAA9-4BAF-A2DE-8A3116C6B353}" type="slidenum">
              <a:rPr lang="en-US" smtClean="0"/>
              <a:t>11</a:t>
            </a:fld>
            <a:endParaRPr lang="en-US"/>
          </a:p>
        </p:txBody>
      </p:sp>
    </p:spTree>
    <p:extLst>
      <p:ext uri="{BB962C8B-B14F-4D97-AF65-F5344CB8AC3E}">
        <p14:creationId xmlns:p14="http://schemas.microsoft.com/office/powerpoint/2010/main" val="2544286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Calves are weaned from their mother’s milk at 6 to 10 months of age when they weigh between 450 and 700 pounds. These calves may continue to graze on grass pasture.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In fact, nearly all beef cattle spend the majority of their lives grazing on grass. It is only during the finishing stage – which we will discuss later – that some beef cattle are given roughage and grain. Those that continue to be fed grass exclusively can be marketed as grass-finished or grass-fed beef. </a:t>
            </a:r>
          </a:p>
        </p:txBody>
      </p:sp>
      <p:sp>
        <p:nvSpPr>
          <p:cNvPr id="4" name="Slide Number Placeholder 3"/>
          <p:cNvSpPr>
            <a:spLocks noGrp="1"/>
          </p:cNvSpPr>
          <p:nvPr>
            <p:ph type="sldNum" sz="quarter" idx="5"/>
          </p:nvPr>
        </p:nvSpPr>
        <p:spPr/>
        <p:txBody>
          <a:bodyPr/>
          <a:lstStyle/>
          <a:p>
            <a:fld id="{C7A1295E-AAA9-4BAF-A2DE-8A3116C6B353}" type="slidenum">
              <a:rPr lang="en-US" smtClean="0"/>
              <a:t>12</a:t>
            </a:fld>
            <a:endParaRPr lang="en-US"/>
          </a:p>
        </p:txBody>
      </p:sp>
    </p:spTree>
    <p:extLst>
      <p:ext uri="{BB962C8B-B14F-4D97-AF65-F5344CB8AC3E}">
        <p14:creationId xmlns:p14="http://schemas.microsoft.com/office/powerpoint/2010/main" val="3108655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29100"/>
            <a:ext cx="5486400" cy="3600450"/>
          </a:xfrm>
        </p:spPr>
        <p:txBody>
          <a:bodyPr/>
          <a:lstStyle/>
          <a:p>
            <a:r>
              <a:rPr lang="en-US" sz="1200" b="0" i="0" u="none" strike="noStrike" cap="none" dirty="0">
                <a:solidFill>
                  <a:schemeClr val="dk1"/>
                </a:solidFill>
                <a:effectLst/>
                <a:latin typeface="Calibri"/>
                <a:ea typeface="Calibri"/>
                <a:cs typeface="Calibri"/>
                <a:sym typeface="Calibri"/>
              </a:rPr>
              <a:t>After weaning, calves may move to stocker or backgrounder farms and ranches for between four and six months, where supplemental feed is provided, including vitamins and minerals, to meet their changing nutritional needs as they grow.</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Approximately 35 percent of the land in the contiguous U.S. is pasture and rangeland that is too rocky, steep, and/or arid to support cultivated agriculture – yet this land can support cattle, sheep and goats. Cattle graze in these areas, such as the sandhills of Nebraska or the arid land of Nevada. Cattle play a unique role in our food system by upcycling human-inedible grasses and plants to high-quality protein. And in shrub grassland areas, cattle even mitigate the risk of wildfire. </a:t>
            </a:r>
            <a:br>
              <a:rPr lang="en-US" sz="1200" b="0" i="0" u="none" strike="noStrike" cap="none" dirty="0">
                <a:solidFill>
                  <a:schemeClr val="dk1"/>
                </a:solidFill>
                <a:effectLst/>
                <a:latin typeface="Calibri"/>
                <a:ea typeface="Calibri"/>
                <a:cs typeface="Calibri"/>
                <a:sym typeface="Calibri"/>
              </a:rPr>
            </a:br>
            <a:endParaRPr lang="en-US" sz="1200" b="0" i="0" u="none" strike="noStrike" cap="none" dirty="0">
              <a:solidFill>
                <a:schemeClr val="dk1"/>
              </a:solidFill>
              <a:effectLst/>
              <a:latin typeface="Calibri"/>
              <a:ea typeface="Calibri"/>
              <a:cs typeface="Calibri"/>
              <a:sym typeface="Calibri"/>
            </a:endParaRPr>
          </a:p>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Before we move onto the feedyard, let’s reiterate that almost all beef is grass-fed, since cattle spend the majority of their lives on pasture. Grass-fed is a voluntary marketing claim that cattle farmers and ranchers may request the U.S. Department of Agriculture to verify in order to distinguish their beef products at a grocery store or restaurant. </a:t>
            </a:r>
          </a:p>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It’s important to note that this is a marketing claim that pertains to the animal’s diet – it is not a nutrition nor animal welfare claim.</a:t>
            </a: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a:t>
            </a:r>
            <a:r>
              <a:rPr lang="en-US" sz="800" b="0" i="0" u="none" strike="noStrike" cap="none" dirty="0">
                <a:solidFill>
                  <a:schemeClr val="dk1"/>
                </a:solidFill>
                <a:effectLst/>
                <a:latin typeface="Calibri"/>
                <a:ea typeface="Calibri"/>
                <a:cs typeface="Calibri"/>
                <a:sym typeface="Calibri"/>
              </a:rPr>
              <a:t>USDA, Economic Research Service using data from the Major Land Use data series. Available at: https://www.ers.usda.gov/data-products/major-land-uses.aspx</a:t>
            </a:r>
          </a:p>
          <a:p>
            <a:r>
              <a:rPr lang="en-US" sz="800" b="0" i="0" u="none" strike="noStrike" cap="none" dirty="0">
                <a:solidFill>
                  <a:schemeClr val="dk1"/>
                </a:solidFill>
                <a:effectLst/>
                <a:latin typeface="Calibri"/>
                <a:ea typeface="Calibri"/>
                <a:cs typeface="Calibri"/>
                <a:sym typeface="Calibri"/>
              </a:rPr>
              <a:t>National Academies of Sciences, Engineering, and Medicine. 2016. Nutrient Requirements of Beef Cattle: Eighth Revised Edition. Washington, DC: The National Academies Press. </a:t>
            </a:r>
            <a:r>
              <a:rPr lang="en-US" sz="800" b="0" i="0" u="none" strike="noStrike" cap="none" dirty="0">
                <a:solidFill>
                  <a:schemeClr val="dk1"/>
                </a:solidFill>
                <a:effectLst/>
                <a:latin typeface="Calibri"/>
                <a:ea typeface="Calibri"/>
                <a:cs typeface="Calibri"/>
                <a:sym typeface="Calibri"/>
                <a:hlinkClick r:id="rId3"/>
              </a:rPr>
              <a:t>https://doi.org/10.17226/19014</a:t>
            </a:r>
            <a:endParaRPr lang="en-US" sz="800" b="0" i="0" u="none" strike="noStrike" cap="none" dirty="0">
              <a:solidFill>
                <a:schemeClr val="dk1"/>
              </a:solidFill>
              <a:effectLst/>
              <a:latin typeface="Calibri"/>
              <a:ea typeface="Calibri"/>
              <a:cs typeface="Calibri"/>
              <a:sym typeface="Calibri"/>
            </a:endParaRPr>
          </a:p>
          <a:p>
            <a:r>
              <a:rPr lang="en-US" sz="800" b="0" i="0" u="none" strike="noStrike" cap="none" dirty="0">
                <a:solidFill>
                  <a:schemeClr val="dk1"/>
                </a:solidFill>
                <a:effectLst/>
                <a:latin typeface="Calibri"/>
                <a:ea typeface="Calibri"/>
                <a:cs typeface="Calibri"/>
                <a:sym typeface="Calibri"/>
              </a:rPr>
              <a:t>Council for Agricultural Science and Technology (CAST). 1999. Animal Agriculture and Global Food Supply. Task force report N. 135 July 1999, Department of Animal Science, University of California, Davis, CA, USA. Available at: http://agrienvarchive.ca/bioenergy/download/anag.pdf</a:t>
            </a:r>
          </a:p>
          <a:p>
            <a:r>
              <a:rPr lang="en-US" sz="800" b="0" i="0" u="none" strike="noStrike" cap="none" dirty="0">
                <a:solidFill>
                  <a:schemeClr val="dk1"/>
                </a:solidFill>
                <a:effectLst/>
                <a:latin typeface="Calibri"/>
                <a:ea typeface="Calibri"/>
                <a:cs typeface="Calibri"/>
                <a:sym typeface="Calibri"/>
              </a:rPr>
              <a:t>Davies, KW, et al. Winter grazing can reduce wildfire size, intensity and </a:t>
            </a:r>
            <a:r>
              <a:rPr lang="en-US" sz="800" b="0" i="0" u="none" strike="noStrike" cap="none" dirty="0" err="1">
                <a:solidFill>
                  <a:schemeClr val="dk1"/>
                </a:solidFill>
                <a:effectLst/>
                <a:latin typeface="Calibri"/>
                <a:ea typeface="Calibri"/>
                <a:cs typeface="Calibri"/>
                <a:sym typeface="Calibri"/>
              </a:rPr>
              <a:t>behaviour</a:t>
            </a:r>
            <a:r>
              <a:rPr lang="en-US" sz="800" b="0" i="0" u="none" strike="noStrike" cap="none" dirty="0">
                <a:solidFill>
                  <a:schemeClr val="dk1"/>
                </a:solidFill>
                <a:effectLst/>
                <a:latin typeface="Calibri"/>
                <a:ea typeface="Calibri"/>
                <a:cs typeface="Calibri"/>
                <a:sym typeface="Calibri"/>
              </a:rPr>
              <a:t> in a shrub-grassland. International Journal of Wildland Fire 25(2) 191-199 https://doi.org/10.1071/WF15055]</a:t>
            </a:r>
          </a:p>
          <a:p>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13</a:t>
            </a:fld>
            <a:endParaRPr lang="en-US"/>
          </a:p>
        </p:txBody>
      </p:sp>
    </p:spTree>
    <p:extLst>
      <p:ext uri="{BB962C8B-B14F-4D97-AF65-F5344CB8AC3E}">
        <p14:creationId xmlns:p14="http://schemas.microsoft.com/office/powerpoint/2010/main" val="31026057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The majority of cattle in the United States are then sold or moved to a feedyard between ten and sixteen months of age, where they stay for an average of four to six months prior to harvest. Feedyards look different than cow-calf and backgrounding operations because cattle do not graze on pasture. Rather, they typically are separated into groups of 50 - 100 animals and live in pens with ample room to walk, run, play and lie down.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While at the feedyard, cattle have constant access to water and have free access to the feed bunks containing a carefully balanced diet of roughage (such as grass and hay), grain (such as corn and wheat) and other local renewable feed sources made from the byproducts of crops and food and beverage products made for humans, such as the tops of sugar beet plants, potato peelings, even citrus pulp or distillers grains generated by the beer and whiskey production process.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Ninety percent of what cattle eat is forage and plant leftovers that people can’t eat. Cattle play a role in a holistic and sustainable food system by eating these “plant waste” products and upcycling them into high quality protein, contributing to beef’s sustainability.</a:t>
            </a:r>
          </a:p>
          <a:p>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14</a:t>
            </a:fld>
            <a:endParaRPr lang="en-US"/>
          </a:p>
        </p:txBody>
      </p:sp>
    </p:spTree>
    <p:extLst>
      <p:ext uri="{BB962C8B-B14F-4D97-AF65-F5344CB8AC3E}">
        <p14:creationId xmlns:p14="http://schemas.microsoft.com/office/powerpoint/2010/main" val="2610897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Veterinarians, nutritionists and pen riders responsible for caring for the animals work together to look after each animal. Genetics, carefully designed diets and high-quality feed rations lead to efficient growth, which results in more meat per animal as well as a more uniform eating experience. Efficient growth minimizes the amount of land, water, feed and other resources needed to sustainably provide affordable beef for a rapidly growing population.</a:t>
            </a:r>
          </a:p>
          <a:p>
            <a:r>
              <a:rPr lang="en-US" sz="1200" b="0" i="0" u="none" strike="noStrike" cap="none" dirty="0">
                <a:solidFill>
                  <a:schemeClr val="dk1"/>
                </a:solidFill>
                <a:effectLst/>
                <a:latin typeface="Calibri"/>
                <a:ea typeface="Calibri"/>
                <a:cs typeface="Calibri"/>
                <a:sym typeface="Calibri"/>
              </a:rPr>
              <a:t> </a:t>
            </a:r>
          </a:p>
          <a:p>
            <a:r>
              <a:rPr lang="en-US" sz="1100" dirty="0">
                <a:latin typeface="Segoe UI" panose="020B0502040204020203" pitchFamily="34" charset="0"/>
              </a:rPr>
              <a:t>Beef cattle are a net source of protein to the human food supply, generating 19% more protein than they consume</a:t>
            </a:r>
            <a:r>
              <a:rPr lang="en-US" dirty="0">
                <a:latin typeface="Segoe UI" panose="020B0502040204020203" pitchFamily="34" charset="0"/>
              </a:rPr>
              <a:t>. </a:t>
            </a:r>
            <a:r>
              <a:rPr lang="en-US" sz="1200" b="0" i="0" u="none" strike="noStrike" cap="none" dirty="0">
                <a:solidFill>
                  <a:schemeClr val="dk1"/>
                </a:solidFill>
                <a:effectLst/>
                <a:latin typeface="Calibri"/>
                <a:ea typeface="Calibri"/>
                <a:cs typeface="Calibri"/>
                <a:sym typeface="Calibri"/>
              </a:rPr>
              <a:t>Corn used to feed beef cattle represents only 10% of harvested corn grain in the U.S. By comparison, 37.5 percent of corn acreage in the U.S. is used for producing fuel ethanol. </a:t>
            </a:r>
          </a:p>
          <a:p>
            <a:endParaRPr lang="en-US" sz="1200" b="0" i="0" u="none" strike="noStrike" cap="none" dirty="0">
              <a:solidFill>
                <a:schemeClr val="dk1"/>
              </a:solidFill>
              <a:effectLst/>
              <a:latin typeface="Calibri"/>
              <a:ea typeface="Calibri"/>
              <a:cs typeface="Calibri"/>
              <a:sym typeface="Calibri"/>
            </a:endParaRPr>
          </a:p>
          <a:p>
            <a:endParaRPr lang="en-US" sz="1200" b="0" i="0" u="none" strike="noStrike" cap="none" dirty="0">
              <a:solidFill>
                <a:schemeClr val="dk1"/>
              </a:solidFill>
              <a:effectLst/>
              <a:latin typeface="Calibri"/>
              <a:ea typeface="Calibri"/>
              <a:cs typeface="Calibri"/>
              <a:sym typeface="Calibri"/>
            </a:endParaRPr>
          </a:p>
          <a:p>
            <a:r>
              <a:rPr lang="en-US" sz="800" b="0" i="0" u="none" strike="noStrike" cap="none" dirty="0">
                <a:solidFill>
                  <a:schemeClr val="dk1"/>
                </a:solidFill>
                <a:effectLst/>
                <a:latin typeface="Calibri"/>
                <a:ea typeface="Calibri"/>
                <a:cs typeface="Calibri"/>
                <a:sym typeface="Calibri"/>
              </a:rPr>
              <a:t>[Council for Agricultural Science and Technology (CAST). 1999. Animal Agriculture and Global Food Supply. Task force report N. 135 July 1999, Department of Animal Science, University of California, Davis, CA, USA. Available at: http://agrienvarchive.ca/bioenergy/download/anag.pdf</a:t>
            </a:r>
          </a:p>
          <a:p>
            <a:r>
              <a:rPr lang="en-US" sz="800" b="0" i="0" u="none" strike="noStrike" cap="none" dirty="0">
                <a:solidFill>
                  <a:schemeClr val="dk1"/>
                </a:solidFill>
                <a:effectLst/>
                <a:latin typeface="Calibri"/>
                <a:ea typeface="Calibri"/>
                <a:cs typeface="Calibri"/>
                <a:sym typeface="Calibri"/>
              </a:rPr>
              <a:t>CA </a:t>
            </a:r>
            <a:r>
              <a:rPr lang="en-US" sz="800" b="0" i="0" u="none" strike="noStrike" cap="none" dirty="0" err="1">
                <a:solidFill>
                  <a:schemeClr val="dk1"/>
                </a:solidFill>
                <a:effectLst/>
                <a:latin typeface="Calibri"/>
                <a:ea typeface="Calibri"/>
                <a:cs typeface="Calibri"/>
                <a:sym typeface="Calibri"/>
              </a:rPr>
              <a:t>Rotz</a:t>
            </a:r>
            <a:r>
              <a:rPr lang="en-US" sz="800" b="0" i="0" u="none" strike="noStrike" cap="none" dirty="0">
                <a:solidFill>
                  <a:schemeClr val="dk1"/>
                </a:solidFill>
                <a:effectLst/>
                <a:latin typeface="Calibri"/>
                <a:ea typeface="Calibri"/>
                <a:cs typeface="Calibri"/>
                <a:sym typeface="Calibri"/>
              </a:rPr>
              <a:t>, S </a:t>
            </a:r>
            <a:r>
              <a:rPr lang="en-US" sz="800" b="0" i="0" u="none" strike="noStrike" cap="none" dirty="0" err="1">
                <a:solidFill>
                  <a:schemeClr val="dk1"/>
                </a:solidFill>
                <a:effectLst/>
                <a:latin typeface="Calibri"/>
                <a:ea typeface="Calibri"/>
                <a:cs typeface="Calibri"/>
                <a:sym typeface="Calibri"/>
              </a:rPr>
              <a:t>Asem-Hiablie</a:t>
            </a:r>
            <a:r>
              <a:rPr lang="en-US" sz="800" b="0" i="0" u="none" strike="noStrike" cap="none" dirty="0">
                <a:solidFill>
                  <a:schemeClr val="dk1"/>
                </a:solidFill>
                <a:effectLst/>
                <a:latin typeface="Calibri"/>
                <a:ea typeface="Calibri"/>
                <a:cs typeface="Calibri"/>
                <a:sym typeface="Calibri"/>
              </a:rPr>
              <a:t>, S Place, G </a:t>
            </a:r>
            <a:r>
              <a:rPr lang="en-US" sz="800" b="0" i="0" u="none" strike="noStrike" cap="none" dirty="0" err="1">
                <a:solidFill>
                  <a:schemeClr val="dk1"/>
                </a:solidFill>
                <a:effectLst/>
                <a:latin typeface="Calibri"/>
                <a:ea typeface="Calibri"/>
                <a:cs typeface="Calibri"/>
                <a:sym typeface="Calibri"/>
              </a:rPr>
              <a:t>Thoma</a:t>
            </a:r>
            <a:r>
              <a:rPr lang="en-US" sz="800" b="0" i="0" u="none" strike="noStrike" cap="none" dirty="0">
                <a:solidFill>
                  <a:schemeClr val="dk1"/>
                </a:solidFill>
                <a:effectLst/>
                <a:latin typeface="Calibri"/>
                <a:ea typeface="Calibri"/>
                <a:cs typeface="Calibri"/>
                <a:sym typeface="Calibri"/>
              </a:rPr>
              <a:t>., 2018. Environmental footprints of beef cattle production in the United States. Agricultural Systems. Advance online publication. doi.org/10.1016/j.agsy.2018.11.005]</a:t>
            </a:r>
          </a:p>
          <a:p>
            <a:endParaRPr lang="en-US" sz="1200" b="0" i="0" u="none" strike="noStrike" cap="none" dirty="0">
              <a:solidFill>
                <a:schemeClr val="dk1"/>
              </a:solidFill>
              <a:effectLst/>
              <a:latin typeface="Calibri"/>
              <a:ea typeface="Calibri"/>
              <a:cs typeface="Calibri"/>
              <a:sym typeface="Calibri"/>
            </a:endParaRPr>
          </a:p>
          <a:p>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15</a:t>
            </a:fld>
            <a:endParaRPr lang="en-US"/>
          </a:p>
        </p:txBody>
      </p:sp>
    </p:spTree>
    <p:extLst>
      <p:ext uri="{BB962C8B-B14F-4D97-AF65-F5344CB8AC3E}">
        <p14:creationId xmlns:p14="http://schemas.microsoft.com/office/powerpoint/2010/main" val="377567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Another important segment of the beef supply chain is cattle originating from dairy farms. While the primary purpose of dairy cows is to produce milk, dairy cattle eventually become beef. Each year, between 20 and 25% of the beef supply originates in the dairy industry.</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Dairies provide a consistent supply of calves into feedyards annually because dairy cow numbers in the U.S. fluctuate very little, with about 9 million cows being milked annually.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Dairy calves grow into adulthood in feedyards and provide high quality beef, making up about one third of the USDA Prime beef supply. </a:t>
            </a:r>
          </a:p>
        </p:txBody>
      </p:sp>
      <p:sp>
        <p:nvSpPr>
          <p:cNvPr id="4" name="Slide Number Placeholder 3"/>
          <p:cNvSpPr>
            <a:spLocks noGrp="1"/>
          </p:cNvSpPr>
          <p:nvPr>
            <p:ph type="sldNum" sz="quarter" idx="5"/>
          </p:nvPr>
        </p:nvSpPr>
        <p:spPr/>
        <p:txBody>
          <a:bodyPr/>
          <a:lstStyle/>
          <a:p>
            <a:fld id="{C7A1295E-AAA9-4BAF-A2DE-8A3116C6B353}" type="slidenum">
              <a:rPr lang="en-US" smtClean="0"/>
              <a:t>16</a:t>
            </a:fld>
            <a:endParaRPr lang="en-US"/>
          </a:p>
        </p:txBody>
      </p:sp>
    </p:spTree>
    <p:extLst>
      <p:ext uri="{BB962C8B-B14F-4D97-AF65-F5344CB8AC3E}">
        <p14:creationId xmlns:p14="http://schemas.microsoft.com/office/powerpoint/2010/main" val="21006745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Once cattle reach market weight – typically at 1,200 to 1,400 pounds, which is when cattle </a:t>
            </a:r>
            <a:r>
              <a:rPr lang="en-US" dirty="0"/>
              <a:t>are between</a:t>
            </a:r>
            <a:r>
              <a:rPr lang="en-US" sz="1200" b="0" i="0" u="none" strike="noStrike" cap="none" dirty="0">
                <a:solidFill>
                  <a:schemeClr val="dk1"/>
                </a:solidFill>
                <a:effectLst/>
                <a:latin typeface="Calibri"/>
                <a:ea typeface="Calibri"/>
                <a:cs typeface="Calibri"/>
                <a:sym typeface="Calibri"/>
              </a:rPr>
              <a:t> 18 and 22 months of age – they are sent to a packing plant.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Both grass-finished and grain-finished beef cattle are harvested in modern processing facilities or packing plants where skilled workers break down beef carcasses into the popular beef cuts that you sell.</a:t>
            </a:r>
          </a:p>
        </p:txBody>
      </p:sp>
      <p:sp>
        <p:nvSpPr>
          <p:cNvPr id="4" name="Slide Number Placeholder 3"/>
          <p:cNvSpPr>
            <a:spLocks noGrp="1"/>
          </p:cNvSpPr>
          <p:nvPr>
            <p:ph type="sldNum" sz="quarter" idx="5"/>
          </p:nvPr>
        </p:nvSpPr>
        <p:spPr/>
        <p:txBody>
          <a:bodyPr/>
          <a:lstStyle/>
          <a:p>
            <a:fld id="{C7A1295E-AAA9-4BAF-A2DE-8A3116C6B353}" type="slidenum">
              <a:rPr lang="en-US" smtClean="0"/>
              <a:t>17</a:t>
            </a:fld>
            <a:endParaRPr lang="en-US"/>
          </a:p>
        </p:txBody>
      </p:sp>
    </p:spTree>
    <p:extLst>
      <p:ext uri="{BB962C8B-B14F-4D97-AF65-F5344CB8AC3E}">
        <p14:creationId xmlns:p14="http://schemas.microsoft.com/office/powerpoint/2010/main" val="92130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The harvest process is based on scientific research to ensure the humane treatment of every animal, the production of a safe food product and the safety of employees in the plant. When cattle arrive at packing plants, they are moved inside the plant in a quiet and orderly manner. There is little excess movement or unnecessary noise, so the cattle remain calm and move smoothly. Packing plant technicians then use a mechanical stunning device to quickly and effectively render each animal unconscious to begin the harvest process.   </a:t>
            </a:r>
          </a:p>
        </p:txBody>
      </p:sp>
      <p:sp>
        <p:nvSpPr>
          <p:cNvPr id="4" name="Slide Number Placeholder 3"/>
          <p:cNvSpPr>
            <a:spLocks noGrp="1"/>
          </p:cNvSpPr>
          <p:nvPr>
            <p:ph type="sldNum" sz="quarter" idx="5"/>
          </p:nvPr>
        </p:nvSpPr>
        <p:spPr/>
        <p:txBody>
          <a:bodyPr/>
          <a:lstStyle/>
          <a:p>
            <a:fld id="{C7A1295E-AAA9-4BAF-A2DE-8A3116C6B353}" type="slidenum">
              <a:rPr lang="en-US" smtClean="0"/>
              <a:t>18</a:t>
            </a:fld>
            <a:endParaRPr lang="en-US"/>
          </a:p>
        </p:txBody>
      </p:sp>
    </p:spTree>
    <p:extLst>
      <p:ext uri="{BB962C8B-B14F-4D97-AF65-F5344CB8AC3E}">
        <p14:creationId xmlns:p14="http://schemas.microsoft.com/office/powerpoint/2010/main" val="33827983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As we mentioned during the Beef Basics, Cuts and Preparation lesson, without a USDA inspector present, federally-inspected facilities cannot operate.  State-inspected plants also receive inspection by state-employed inspectors.  However, for Beef University we will focuses on beef from federally inspected processing facilities.</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The Federal Meat Inspection Act requires USDA inspectors to provide inspection of all live animals before they enter the meat processing facility. The inspector evaluates animals to ensure they are healthy and fit for harvest. If animals appear sick or have an injury, the USDA inspector will deem the animal unfit for human consumption and the animal will not enter the food supply.</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After animals are harvested, a USDA inspector will perform additional inspections to ensure the wholesomeness of the beef carcass. Once approved, the carcass is stamped with a non-toxic ink stamp to show that the animal has passed USDA inspection. If a carcass does not pass the USDA inspection it is condemned, stamped as such and does not enter the food supply.</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All meat products are inspected by USDA inspectors before leaving the federally regulated facility. This process is mandatory and is paid for with tax dollars.  </a:t>
            </a:r>
          </a:p>
        </p:txBody>
      </p:sp>
      <p:sp>
        <p:nvSpPr>
          <p:cNvPr id="4" name="Slide Number Placeholder 3"/>
          <p:cNvSpPr>
            <a:spLocks noGrp="1"/>
          </p:cNvSpPr>
          <p:nvPr>
            <p:ph type="sldNum" sz="quarter" idx="5"/>
          </p:nvPr>
        </p:nvSpPr>
        <p:spPr/>
        <p:txBody>
          <a:bodyPr/>
          <a:lstStyle/>
          <a:p>
            <a:fld id="{C7A1295E-AAA9-4BAF-A2DE-8A3116C6B353}" type="slidenum">
              <a:rPr lang="en-US" smtClean="0"/>
              <a:t>19</a:t>
            </a:fld>
            <a:endParaRPr lang="en-US"/>
          </a:p>
        </p:txBody>
      </p:sp>
    </p:spTree>
    <p:extLst>
      <p:ext uri="{BB962C8B-B14F-4D97-AF65-F5344CB8AC3E}">
        <p14:creationId xmlns:p14="http://schemas.microsoft.com/office/powerpoint/2010/main" val="839374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Welcome to this Beef University lesson on Raising Beef where you’ll learn about how beef is raised in a responsible and sustainable way. We will share information on the beef lifecycle from farm to fork and our commitment to quality beef and animal welfare.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We will also share information on how the beef community conserves naturals resources while continuing to improve sustainable management practices. We will discuss our partnership with veterinarians and how, by working together, we keep cattle healthy to provide safe, wholesome and nutritious beef.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Finally, we will share strategies you can use to talk about beef productions.</a:t>
            </a:r>
          </a:p>
        </p:txBody>
      </p:sp>
      <p:sp>
        <p:nvSpPr>
          <p:cNvPr id="4" name="Slide Number Placeholder 3"/>
          <p:cNvSpPr>
            <a:spLocks noGrp="1"/>
          </p:cNvSpPr>
          <p:nvPr>
            <p:ph type="sldNum" sz="quarter" idx="5"/>
          </p:nvPr>
        </p:nvSpPr>
        <p:spPr/>
        <p:txBody>
          <a:bodyPr/>
          <a:lstStyle/>
          <a:p>
            <a:fld id="{C7A1295E-AAA9-4BAF-A2DE-8A3116C6B353}" type="slidenum">
              <a:rPr lang="en-US" smtClean="0"/>
              <a:t>2</a:t>
            </a:fld>
            <a:endParaRPr lang="en-US"/>
          </a:p>
        </p:txBody>
      </p:sp>
    </p:spTree>
    <p:extLst>
      <p:ext uri="{BB962C8B-B14F-4D97-AF65-F5344CB8AC3E}">
        <p14:creationId xmlns:p14="http://schemas.microsoft.com/office/powerpoint/2010/main" val="351277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When beef leaves the packing plant, it is in the form of large sections – either </a:t>
            </a:r>
            <a:r>
              <a:rPr lang="en-US" dirty="0" err="1">
                <a:effectLst/>
                <a:latin typeface="Calibri" panose="020F0502020204030204" pitchFamily="34" charset="0"/>
                <a:ea typeface="Calibri" panose="020F0502020204030204" pitchFamily="34" charset="0"/>
                <a:cs typeface="Times New Roman" panose="02020603050405020304" pitchFamily="18" charset="0"/>
              </a:rPr>
              <a:t>primals</a:t>
            </a:r>
            <a:r>
              <a:rPr lang="en-US" dirty="0">
                <a:effectLst/>
                <a:latin typeface="Calibri" panose="020F0502020204030204" pitchFamily="34" charset="0"/>
                <a:ea typeface="Calibri" panose="020F0502020204030204" pitchFamily="34" charset="0"/>
                <a:cs typeface="Times New Roman" panose="02020603050405020304" pitchFamily="18" charset="0"/>
              </a:rPr>
              <a:t>, like the chuck, rib and loin, or </a:t>
            </a:r>
            <a:r>
              <a:rPr lang="en-US" dirty="0" err="1">
                <a:effectLst/>
                <a:latin typeface="Calibri" panose="020F0502020204030204" pitchFamily="34" charset="0"/>
                <a:ea typeface="Calibri" panose="020F0502020204030204" pitchFamily="34" charset="0"/>
                <a:cs typeface="Times New Roman" panose="02020603050405020304" pitchFamily="18" charset="0"/>
              </a:rPr>
              <a:t>subprimals</a:t>
            </a:r>
            <a:r>
              <a:rPr lang="en-US" dirty="0">
                <a:effectLst/>
                <a:latin typeface="Calibri" panose="020F0502020204030204" pitchFamily="34" charset="0"/>
                <a:ea typeface="Calibri" panose="020F0502020204030204" pitchFamily="34" charset="0"/>
                <a:cs typeface="Times New Roman" panose="02020603050405020304" pitchFamily="18" charset="0"/>
              </a:rPr>
              <a:t>, which are still relatively large cuts of meat such as the bottom round, top round, eye of round and round tip.  Some plants sell </a:t>
            </a:r>
            <a:r>
              <a:rPr lang="en-US" dirty="0" err="1">
                <a:effectLst/>
                <a:latin typeface="Calibri" panose="020F0502020204030204" pitchFamily="34" charset="0"/>
                <a:ea typeface="Calibri" panose="020F0502020204030204" pitchFamily="34" charset="0"/>
                <a:cs typeface="Times New Roman" panose="02020603050405020304" pitchFamily="18" charset="0"/>
              </a:rPr>
              <a:t>subprimals</a:t>
            </a:r>
            <a:r>
              <a:rPr lang="en-US" dirty="0">
                <a:effectLst/>
                <a:latin typeface="Calibri" panose="020F0502020204030204" pitchFamily="34" charset="0"/>
                <a:ea typeface="Calibri" panose="020F0502020204030204" pitchFamily="34" charset="0"/>
                <a:cs typeface="Times New Roman" panose="02020603050405020304" pitchFamily="18" charset="0"/>
              </a:rPr>
              <a:t> to meat processing facilities where workers skillfully fabricate them into individual steaks and roasts that are sent to supermarkets and restaurants worldwide.  </a:t>
            </a:r>
          </a:p>
          <a:p>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20</a:t>
            </a:fld>
            <a:endParaRPr lang="en-US"/>
          </a:p>
        </p:txBody>
      </p:sp>
    </p:spTree>
    <p:extLst>
      <p:ext uri="{BB962C8B-B14F-4D97-AF65-F5344CB8AC3E}">
        <p14:creationId xmlns:p14="http://schemas.microsoft.com/office/powerpoint/2010/main" val="40706188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It’s important to note that all those involved in the beef community from the beginning to the end of the lifecycle are dedicated to raising and supplying safe, wholesome and nutritious beef. Just as important is the concern for the welfare of the animal and environmental stewardship.</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This dedication is evident in the continuous effort to improve, exemplified by the beef checkoff funded Beef Quality Assurance, or BQA, program.</a:t>
            </a:r>
            <a:r>
              <a:rPr lang="en-US" dirty="0"/>
              <a:t> </a:t>
            </a:r>
            <a:r>
              <a:rPr lang="en-US" sz="1200" b="0" i="0" u="none" strike="noStrike" cap="none" dirty="0">
                <a:solidFill>
                  <a:schemeClr val="dk1"/>
                </a:solidFill>
                <a:effectLst/>
                <a:latin typeface="Calibri"/>
                <a:ea typeface="Calibri"/>
                <a:cs typeface="Calibri"/>
                <a:sym typeface="Calibri"/>
              </a:rPr>
              <a:t> For more than 30 years, the beef community has participated in the voluntary</a:t>
            </a:r>
            <a:r>
              <a:rPr lang="en-US" dirty="0"/>
              <a:t> </a:t>
            </a:r>
            <a:r>
              <a:rPr lang="en-US" sz="1200" b="0" i="0" u="none" strike="noStrike" cap="none" dirty="0">
                <a:solidFill>
                  <a:schemeClr val="dk1"/>
                </a:solidFill>
                <a:effectLst/>
                <a:latin typeface="Calibri"/>
                <a:ea typeface="Calibri"/>
                <a:cs typeface="Calibri"/>
                <a:sym typeface="Calibri"/>
              </a:rPr>
              <a:t>BQA program to ensure U.S. beef is produced under stringent animal care standards, resulting in high-quality</a:t>
            </a:r>
            <a:r>
              <a:rPr lang="en-US" dirty="0"/>
              <a:t>"</a:t>
            </a:r>
            <a:r>
              <a:rPr lang="en-US" sz="1200" b="0" i="0" u="none" strike="noStrike" cap="none" dirty="0">
                <a:solidFill>
                  <a:schemeClr val="dk1"/>
                </a:solidFill>
                <a:effectLst/>
                <a:latin typeface="Calibri"/>
                <a:ea typeface="Calibri"/>
                <a:cs typeface="Calibri"/>
                <a:sym typeface="Calibri"/>
              </a:rPr>
              <a:t> beef. The BQA program trains farmers and ranchers on best practices and cattle management techniques to ensure their animals and the environment are cared for within a standard set of guidelines across the U.S. beef industry</a:t>
            </a:r>
            <a:r>
              <a:rPr lang="en-US" sz="1200" b="1" i="0" u="none" strike="noStrike" cap="none" dirty="0">
                <a:solidFill>
                  <a:schemeClr val="dk1"/>
                </a:solidFill>
                <a:effectLst/>
                <a:latin typeface="Calibri"/>
                <a:ea typeface="Calibri"/>
                <a:cs typeface="Calibri"/>
                <a:sym typeface="Calibri"/>
              </a:rPr>
              <a:t>.</a:t>
            </a:r>
            <a:r>
              <a:rPr lang="en-US" b="1" dirty="0"/>
              <a:t> </a:t>
            </a:r>
            <a:endParaRPr lang="en-US" sz="1200" b="1" i="0" u="none" strike="noStrike" cap="none" dirty="0">
              <a:solidFill>
                <a:schemeClr val="dk1"/>
              </a:solidFill>
              <a:effectLst/>
              <a:latin typeface="Calibri"/>
              <a:ea typeface="Calibri"/>
              <a:cs typeface="Calibri"/>
            </a:endParaRPr>
          </a:p>
          <a:p>
            <a:r>
              <a:rPr lang="en-US" sz="1200" b="1"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Major beef suppliers source their cattle from BQA certified farmers and ranchers. Today, more than 85% of the beef in the United States comes from these farms and ranches.</a:t>
            </a:r>
          </a:p>
          <a:p>
            <a:endParaRPr lang="en-US" sz="1200" b="0" i="0" u="none" strike="noStrike" cap="none" dirty="0">
              <a:solidFill>
                <a:schemeClr val="dk1"/>
              </a:solidFill>
              <a:effectLst/>
              <a:latin typeface="Calibri"/>
              <a:ea typeface="Calibri"/>
              <a:cs typeface="Calibri"/>
              <a:sym typeface="Calibri"/>
            </a:endParaRPr>
          </a:p>
          <a:p>
            <a:r>
              <a:rPr lang="en-US" sz="1200" b="1"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endParaRPr lang="en-US" sz="1200" b="0" i="0" u="none" strike="noStrike" cap="none" dirty="0">
              <a:solidFill>
                <a:schemeClr val="dk1"/>
              </a:solidFill>
              <a:effectLst/>
              <a:latin typeface="Calibri"/>
              <a:ea typeface="Calibri"/>
              <a:cs typeface="Calibri"/>
              <a:sym typeface="Calibri"/>
            </a:endParaRPr>
          </a:p>
          <a:p>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21</a:t>
            </a:fld>
            <a:endParaRPr lang="en-US"/>
          </a:p>
        </p:txBody>
      </p:sp>
    </p:spTree>
    <p:extLst>
      <p:ext uri="{BB962C8B-B14F-4D97-AF65-F5344CB8AC3E}">
        <p14:creationId xmlns:p14="http://schemas.microsoft.com/office/powerpoint/2010/main" val="20688367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The foundation of BQA is a set of educational resources promoting animal care practices that are based in science and align with government regulations. They cover the areas of cattle health, handling, nutrition, transportation, worker safety, and much more. As an example, the program includes a 14-point antibiotic stewardship guideline, ensuring farmers and ranchers judiciously use animal health products. An advisory group consisting of farmers and ranchers, veterinarians, and animal scientists advise the ongoing development of educational materials to help beef producers stay abreast of the latest information.</a:t>
            </a:r>
          </a:p>
          <a:p>
            <a:br>
              <a:rPr lang="en-US" sz="1200" b="0" i="0" u="none" strike="noStrike" cap="none" dirty="0">
                <a:solidFill>
                  <a:schemeClr val="dk1"/>
                </a:solidFill>
                <a:effectLst/>
                <a:latin typeface="Calibri"/>
                <a:ea typeface="Calibri"/>
                <a:cs typeface="Calibri"/>
                <a:sym typeface="Calibri"/>
              </a:rPr>
            </a:br>
            <a:r>
              <a:rPr lang="en-US" sz="1200" b="0" i="0" u="none" strike="noStrike" cap="none" dirty="0">
                <a:solidFill>
                  <a:schemeClr val="dk1"/>
                </a:solidFill>
                <a:effectLst/>
                <a:latin typeface="Calibri"/>
                <a:ea typeface="Calibri"/>
                <a:cs typeface="Calibri"/>
                <a:sym typeface="Calibri"/>
              </a:rPr>
              <a:t> </a:t>
            </a:r>
          </a:p>
        </p:txBody>
      </p:sp>
      <p:sp>
        <p:nvSpPr>
          <p:cNvPr id="4" name="Slide Number Placeholder 3"/>
          <p:cNvSpPr>
            <a:spLocks noGrp="1"/>
          </p:cNvSpPr>
          <p:nvPr>
            <p:ph type="sldNum" sz="quarter" idx="5"/>
          </p:nvPr>
        </p:nvSpPr>
        <p:spPr/>
        <p:txBody>
          <a:bodyPr/>
          <a:lstStyle/>
          <a:p>
            <a:fld id="{C7A1295E-AAA9-4BAF-A2DE-8A3116C6B353}" type="slidenum">
              <a:rPr lang="en-US" smtClean="0"/>
              <a:t>22</a:t>
            </a:fld>
            <a:endParaRPr lang="en-US"/>
          </a:p>
        </p:txBody>
      </p:sp>
    </p:spTree>
    <p:extLst>
      <p:ext uri="{BB962C8B-B14F-4D97-AF65-F5344CB8AC3E}">
        <p14:creationId xmlns:p14="http://schemas.microsoft.com/office/powerpoint/2010/main" val="34634006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Each segment of the beef community, including transportation, undergoes cattle industry specific training. Many semi-truck drivers who pick-up and deliver cattle to and from feedyards and packing plants have completed Beef Quality Assurance Transportation, or BQAT, which is a program designed to provide training in the areas of biosecurity, animal handling, unloading and loading cattle, weather and truck and trailer maintenance. BQA and BQAT are prime examples of the beef community’s commitment to proper animal care at all stages of the beef lifecycle.</a:t>
            </a:r>
          </a:p>
        </p:txBody>
      </p:sp>
      <p:sp>
        <p:nvSpPr>
          <p:cNvPr id="4" name="Slide Number Placeholder 3"/>
          <p:cNvSpPr>
            <a:spLocks noGrp="1"/>
          </p:cNvSpPr>
          <p:nvPr>
            <p:ph type="sldNum" sz="quarter" idx="5"/>
          </p:nvPr>
        </p:nvSpPr>
        <p:spPr/>
        <p:txBody>
          <a:bodyPr/>
          <a:lstStyle/>
          <a:p>
            <a:fld id="{C7A1295E-AAA9-4BAF-A2DE-8A3116C6B353}" type="slidenum">
              <a:rPr lang="en-US" smtClean="0"/>
              <a:t>23</a:t>
            </a:fld>
            <a:endParaRPr lang="en-US"/>
          </a:p>
        </p:txBody>
      </p:sp>
    </p:spTree>
    <p:extLst>
      <p:ext uri="{BB962C8B-B14F-4D97-AF65-F5344CB8AC3E}">
        <p14:creationId xmlns:p14="http://schemas.microsoft.com/office/powerpoint/2010/main" val="4923016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US" sz="1200" b="0" i="0" u="none" strike="noStrike" cap="none" dirty="0">
                <a:solidFill>
                  <a:schemeClr val="dk1"/>
                </a:solidFill>
                <a:effectLst/>
                <a:latin typeface="Calibri"/>
                <a:ea typeface="Calibri"/>
                <a:cs typeface="Calibri"/>
                <a:sym typeface="Calibri"/>
              </a:rPr>
              <a:t>As you have learned, the beef community is full of conscientious farmers, ranchers and others raising cattle in a sustainable manner. First, it’s important to explain that </a:t>
            </a:r>
            <a:r>
              <a:rPr lang="en-US" sz="1400" b="0" i="0" u="none" strike="noStrike" cap="none" dirty="0">
                <a:solidFill>
                  <a:schemeClr val="dk1"/>
                </a:solidFill>
                <a:effectLst/>
                <a:latin typeface="Calibri"/>
                <a:ea typeface="Calibri"/>
                <a:cs typeface="Calibri"/>
                <a:sym typeface="Calibri"/>
              </a:rPr>
              <a:t>s</a:t>
            </a:r>
            <a:r>
              <a:rPr lang="en-US" dirty="0">
                <a:effectLst/>
                <a:latin typeface="Calibri" panose="020F0502020204030204" pitchFamily="34" charset="0"/>
                <a:ea typeface="Times New Roman" panose="02020603050405020304" pitchFamily="18" charset="0"/>
              </a:rPr>
              <a:t>ustainability means a lot of things. While it’s traditionally thought of from an environmental perspective, sustainability also incorporates economic and social pillars as well. For example, beef production must remain financially viable, safe for workers, safe for public health, and safe for animals for the industry to continue.</a:t>
            </a:r>
            <a:endParaRPr lang="en-US" sz="1400" b="0" i="0" u="none" strike="noStrike" cap="none" dirty="0">
              <a:solidFill>
                <a:schemeClr val="dk1"/>
              </a:solidFill>
              <a:effectLst/>
              <a:latin typeface="Calibri"/>
              <a:ea typeface="Calibri"/>
              <a:cs typeface="Calibri"/>
              <a:sym typeface="Calibri"/>
            </a:endParaRPr>
          </a:p>
          <a:p>
            <a:br>
              <a:rPr lang="en-US" sz="1200" b="0" i="0" u="none" strike="noStrike" cap="none" dirty="0">
                <a:solidFill>
                  <a:schemeClr val="dk1"/>
                </a:solidFill>
                <a:effectLst/>
                <a:latin typeface="Calibri"/>
                <a:ea typeface="Calibri"/>
                <a:cs typeface="Calibri"/>
                <a:sym typeface="Calibri"/>
              </a:rPr>
            </a:br>
            <a:r>
              <a:rPr lang="en-US" sz="1200" b="0" i="0" u="none" strike="noStrike" cap="none" dirty="0">
                <a:solidFill>
                  <a:schemeClr val="dk1"/>
                </a:solidFill>
                <a:effectLst/>
                <a:latin typeface="Calibri"/>
                <a:ea typeface="Calibri"/>
                <a:cs typeface="Calibri"/>
                <a:sym typeface="Calibri"/>
              </a:rPr>
              <a:t>Every food has a carbon footprint, so it’s imperative to consider diets holistically, looking at all costs and benefits of a food source. Cattle utilize land that is unsuitable for crop production, expanding the area for human food production and do so while coexisting with and maintaining natural wildlife habitats.  1/3 of land use in the U.S. is pasture and rangelands that are unsuitable for growing crops, but perfect for cattle production.   Cattle upcycle human-inedible plants into high-quality protein. Simply put, cattle generate more protein for the human food supply than would exist without them, and the U.S. has shown that cattle can be raised sustainability. U.S. cattle farmers and ranchers are committed to continuous improvement, including producing high-quality beef even more sustainably for generations to come.  </a:t>
            </a:r>
          </a:p>
          <a:p>
            <a:endParaRPr lang="en-US" sz="800" b="0" i="0" u="none" strike="noStrike" cap="none" dirty="0">
              <a:solidFill>
                <a:schemeClr val="dk1"/>
              </a:solidFill>
              <a:effectLst/>
              <a:ea typeface="Calibri"/>
              <a:cs typeface="Calibri"/>
              <a:sym typeface="Calibri"/>
            </a:endParaRPr>
          </a:p>
          <a:p>
            <a:r>
              <a:rPr lang="en-US" sz="800" b="0" dirty="0">
                <a:effectLst/>
              </a:rPr>
              <a:t>USDA-ERS.2021. Economic Research Service using data from the Major Land Use data series. Available at https://www.ers.usda.gov/data-products/major-land-uses.aspx</a:t>
            </a:r>
            <a:br>
              <a:rPr lang="en-US" sz="800" b="0" dirty="0">
                <a:effectLst/>
              </a:rPr>
            </a:br>
            <a:br>
              <a:rPr lang="en-US" sz="800" b="0" dirty="0">
                <a:effectLst/>
              </a:rPr>
            </a:br>
            <a:r>
              <a:rPr lang="en-US" sz="800" b="0" dirty="0">
                <a:effectLst/>
              </a:rPr>
              <a:t>Brooks, Ashley et al. 2017a. Carbon Footprint Comparison between Grass and Grain finished beef OSU Extension, AFS-3292</a:t>
            </a:r>
          </a:p>
          <a:p>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24</a:t>
            </a:fld>
            <a:endParaRPr lang="en-US"/>
          </a:p>
        </p:txBody>
      </p:sp>
    </p:spTree>
    <p:extLst>
      <p:ext uri="{BB962C8B-B14F-4D97-AF65-F5344CB8AC3E}">
        <p14:creationId xmlns:p14="http://schemas.microsoft.com/office/powerpoint/2010/main" val="8281305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There are a lot of misconceptions about beef’s environmental impact. For example, you’ve probably heard people talk about cow farts and methane emissions. While it makes for an entertaining story, 85-90% of the methane gas emitted by cattle actually comes from eructation, or belching. </a:t>
            </a:r>
            <a:r>
              <a:rPr lang="en-US" b="0" i="0" u="none" strike="noStrike" cap="none" dirty="0">
                <a:solidFill>
                  <a:schemeClr val="dk1"/>
                </a:solidFill>
                <a:effectLst/>
                <a:latin typeface="Calibri" panose="020F0502020204030204" pitchFamily="34" charset="0"/>
                <a:ea typeface="Calibri" panose="020F0502020204030204" pitchFamily="34" charset="0"/>
                <a:cs typeface="Calibri" panose="020F0502020204030204" pitchFamily="34" charset="0"/>
                <a:sym typeface="Calibri"/>
              </a:rPr>
              <a:t>C</a:t>
            </a:r>
            <a:r>
              <a:rPr lang="en-US" dirty="0">
                <a:effectLst/>
                <a:latin typeface="Calibri" panose="020F0502020204030204" pitchFamily="34" charset="0"/>
                <a:ea typeface="Calibri" panose="020F0502020204030204" pitchFamily="34" charset="0"/>
                <a:cs typeface="Calibri" panose="020F0502020204030204" pitchFamily="34" charset="0"/>
              </a:rPr>
              <a:t>attle are characterized as ruminant animals which refers to their complex digestive systems that require a symbiotic relationship with microbes to help break down highly structured plant material as a result of this natural microbial process methane is created and released through burps. </a:t>
            </a:r>
            <a:r>
              <a:rPr lang="en-US" sz="1200" b="0" i="0" u="none" strike="noStrike" cap="none" dirty="0">
                <a:solidFill>
                  <a:schemeClr val="dk1"/>
                </a:solidFill>
                <a:effectLst/>
                <a:latin typeface="Calibri"/>
                <a:ea typeface="Calibri"/>
                <a:cs typeface="Calibri"/>
                <a:sym typeface="Calibri"/>
              </a:rPr>
              <a:t>This biogenic methane plays an integral role in the carbon cycle. Plants, such as grasses, take in CO2, helping the plants grow &amp; creating more food for cattle. The cattle then eat the grass, and convert some of the carbon into methane, which they then emit into the atmosphere by burping. In the atmosphere, methane has a short lifetime and it is broken down into CO2 &amp; H2O. The CO2 is then reabsorbed by plants, completing the cycle. It is important to note that all greenhouse gas emissions from beef production makes up 2.4% of U.S. greenhouse gas emissions.  To put that in context, all agriculture direct emissions (crops + livestock) make up 10.3% of U.S. greenhouse gas emissions, while transportation makes up 28% and the generation of electricity makes up 25%.</a:t>
            </a:r>
          </a:p>
          <a:p>
            <a:endParaRPr lang="en-US" sz="1200" b="0" i="0" u="none" strike="noStrike" cap="none" dirty="0">
              <a:solidFill>
                <a:schemeClr val="dk1"/>
              </a:solidFill>
              <a:effectLst/>
              <a:latin typeface="Calibri"/>
              <a:ea typeface="Calibri"/>
              <a:cs typeface="Calibri"/>
              <a:sym typeface="Calibri"/>
            </a:endParaRPr>
          </a:p>
          <a:p>
            <a:r>
              <a:rPr kumimoji="0" lang="en-US" sz="800" b="0" i="1" u="none" strike="noStrike" kern="0" cap="none" spc="0" normalizeH="0" baseline="0" noProof="0" dirty="0">
                <a:ln>
                  <a:noFill/>
                </a:ln>
                <a:solidFill>
                  <a:srgbClr val="000000"/>
                </a:solidFill>
                <a:effectLst/>
                <a:uLnTx/>
                <a:uFillTx/>
                <a:ea typeface="Calibri"/>
                <a:cs typeface="Calibri"/>
                <a:sym typeface="Calibri"/>
              </a:rPr>
              <a:t>https://www.epa.gov/system/files/documents/2023-04/US-GHG-Inventory-2023-Main-Text.pdf;  https://www.epa.gov/system/files/documents/2023-04/US-GHG-Inventory-2023-Main-Text.pdf</a:t>
            </a:r>
            <a:endParaRPr lang="en-US" sz="800" b="0" i="0" u="none" strike="noStrike" cap="none" dirty="0">
              <a:solidFill>
                <a:schemeClr val="dk1"/>
              </a:solidFill>
              <a:effectLst/>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25</a:t>
            </a:fld>
            <a:endParaRPr lang="en-US"/>
          </a:p>
        </p:txBody>
      </p:sp>
    </p:spTree>
    <p:extLst>
      <p:ext uri="{BB962C8B-B14F-4D97-AF65-F5344CB8AC3E}">
        <p14:creationId xmlns:p14="http://schemas.microsoft.com/office/powerpoint/2010/main" val="14458022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You’ve also probably heard that it takes thousands of gallons of water to produce a pound of boneless beef, making beef a major drain on water resources. However, it only takes 275 gallons of water to produce a pound of boneless beef, which includes all water used to produce feed, grass and hay for cattle.  Water usage has decreased 38% in the last 28 years from 1991 to 2019.  It is important to note that water isn’t “lost,” but rather "used" as part of a cycle. Just like humans, water is used to produce the things cattle eat, such as grass and grain. When consumed, most of this water cycles out of the cattle, returning nutrients and water back to the earth. Water used by beef is around 5% of U.S. water withdrawals. </a:t>
            </a:r>
          </a:p>
          <a:p>
            <a:pPr marL="457200" marR="0" lvl="1" indent="0">
              <a:spcBef>
                <a:spcPts val="0"/>
              </a:spcBef>
              <a:spcAft>
                <a:spcPts val="0"/>
              </a:spcAft>
              <a:buFont typeface="Courier New" panose="02070309020205020404" pitchFamily="49" charset="0"/>
              <a:buNone/>
            </a:pPr>
            <a:endParaRPr lang="en-US"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p>
            <a:pPr marL="457200" marR="0" lvl="1" indent="0">
              <a:spcBef>
                <a:spcPts val="0"/>
              </a:spcBef>
              <a:spcAft>
                <a:spcPts val="0"/>
              </a:spcAft>
              <a:buFont typeface="Courier New" panose="02070309020205020404" pitchFamily="49" charset="0"/>
              <a:buNone/>
            </a:pPr>
            <a:endParaRPr lang="en-US" sz="1100" dirty="0">
              <a:effectLst/>
              <a:latin typeface="Calibri" panose="020F0502020204030204" pitchFamily="34" charset="0"/>
              <a:ea typeface="Calibri" panose="020F0502020204030204" pitchFamily="34" charset="0"/>
            </a:endParaRPr>
          </a:p>
          <a:p>
            <a:pPr algn="l"/>
            <a:r>
              <a:rPr lang="en-US" sz="800" dirty="0">
                <a:effectLst/>
                <a:latin typeface="Calibri" panose="020F0502020204030204" pitchFamily="34" charset="0"/>
                <a:ea typeface="Calibri" panose="020F0502020204030204" pitchFamily="34" charset="0"/>
                <a:cs typeface="Calibri" panose="020F0502020204030204" pitchFamily="34" charset="0"/>
              </a:rPr>
              <a:t>https://pubmed.ncbi.nlm.nih.gov/36063042/</a:t>
            </a:r>
            <a:br>
              <a:rPr lang="en-US" sz="800" dirty="0">
                <a:effectLst/>
                <a:latin typeface="Calibri" panose="020F0502020204030204" pitchFamily="34" charset="0"/>
                <a:ea typeface="Calibri" panose="020F0502020204030204" pitchFamily="34" charset="0"/>
                <a:cs typeface="Calibri" panose="020F0502020204030204" pitchFamily="34" charset="0"/>
              </a:rPr>
            </a:br>
            <a:br>
              <a:rPr lang="en-US" sz="800" dirty="0">
                <a:effectLst/>
                <a:latin typeface="Calibri" panose="020F0502020204030204" pitchFamily="34" charset="0"/>
                <a:ea typeface="Calibri" panose="020F0502020204030204" pitchFamily="34" charset="0"/>
                <a:cs typeface="Calibri" panose="020F0502020204030204" pitchFamily="34" charset="0"/>
              </a:rPr>
            </a:br>
            <a:r>
              <a:rPr lang="en-US" sz="800" dirty="0" err="1">
                <a:effectLst/>
                <a:latin typeface="Calibri" panose="020F0502020204030204" pitchFamily="34" charset="0"/>
                <a:ea typeface="Calibri" panose="020F0502020204030204" pitchFamily="34" charset="0"/>
                <a:cs typeface="Calibri" panose="020F0502020204030204" pitchFamily="34" charset="0"/>
              </a:rPr>
              <a:t>Klopatek</a:t>
            </a:r>
            <a:r>
              <a:rPr lang="en-US" sz="800" dirty="0">
                <a:effectLst/>
                <a:latin typeface="Calibri" panose="020F0502020204030204" pitchFamily="34" charset="0"/>
                <a:ea typeface="Calibri" panose="020F0502020204030204" pitchFamily="34" charset="0"/>
                <a:cs typeface="Calibri" panose="020F0502020204030204" pitchFamily="34" charset="0"/>
              </a:rPr>
              <a:t>, S.C., </a:t>
            </a:r>
            <a:r>
              <a:rPr lang="en-US" sz="800" dirty="0" err="1">
                <a:effectLst/>
                <a:latin typeface="Calibri" panose="020F0502020204030204" pitchFamily="34" charset="0"/>
                <a:ea typeface="Calibri" panose="020F0502020204030204" pitchFamily="34" charset="0"/>
                <a:cs typeface="Calibri" panose="020F0502020204030204" pitchFamily="34" charset="0"/>
              </a:rPr>
              <a:t>Oltjen</a:t>
            </a:r>
            <a:r>
              <a:rPr lang="en-US" sz="800" dirty="0">
                <a:effectLst/>
                <a:latin typeface="Calibri" panose="020F0502020204030204" pitchFamily="34" charset="0"/>
                <a:ea typeface="Calibri" panose="020F0502020204030204" pitchFamily="34" charset="0"/>
                <a:cs typeface="Calibri" panose="020F0502020204030204" pitchFamily="34" charset="0"/>
              </a:rPr>
              <a:t>, J.W., 2022. How advances in animal efficiency and management have affected beef cattle’s water intensity in the United States: 1991 compared to 2019. Journal of Animal Science. doi.org/10.1093/</a:t>
            </a:r>
            <a:r>
              <a:rPr lang="en-US" sz="800" dirty="0" err="1">
                <a:effectLst/>
                <a:latin typeface="Calibri" panose="020F0502020204030204" pitchFamily="34" charset="0"/>
                <a:ea typeface="Calibri" panose="020F0502020204030204" pitchFamily="34" charset="0"/>
                <a:cs typeface="Calibri" panose="020F0502020204030204" pitchFamily="34" charset="0"/>
              </a:rPr>
              <a:t>jas</a:t>
            </a:r>
            <a:r>
              <a:rPr lang="en-US" sz="800" dirty="0">
                <a:effectLst/>
                <a:latin typeface="Calibri" panose="020F0502020204030204" pitchFamily="34" charset="0"/>
                <a:ea typeface="Calibri" panose="020F0502020204030204" pitchFamily="34" charset="0"/>
                <a:cs typeface="Calibri" panose="020F0502020204030204" pitchFamily="34" charset="0"/>
              </a:rPr>
              <a:t>/skac297</a:t>
            </a:r>
            <a:br>
              <a:rPr lang="en-US" sz="1050" dirty="0">
                <a:effectLst/>
                <a:latin typeface="Calibri" panose="020F0502020204030204" pitchFamily="34" charset="0"/>
                <a:ea typeface="Calibri" panose="020F0502020204030204" pitchFamily="34" charset="0"/>
                <a:cs typeface="Calibri" panose="020F0502020204030204" pitchFamily="34" charset="0"/>
              </a:rPr>
            </a:br>
            <a:endParaRPr lang="en-US" sz="105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26</a:t>
            </a:fld>
            <a:endParaRPr lang="en-US"/>
          </a:p>
        </p:txBody>
      </p:sp>
    </p:spTree>
    <p:extLst>
      <p:ext uri="{BB962C8B-B14F-4D97-AF65-F5344CB8AC3E}">
        <p14:creationId xmlns:p14="http://schemas.microsoft.com/office/powerpoint/2010/main" val="22567512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Calibri" panose="020F0502020204030204" pitchFamily="34" charset="0"/>
                <a:ea typeface="Calibri" panose="020F0502020204030204" pitchFamily="34" charset="0"/>
                <a:cs typeface="Calibri" panose="020F0502020204030204" pitchFamily="34" charset="0"/>
              </a:rPr>
              <a:t>A recently conducted lifecycle assessment by the USDA’s Agriculture Research Service and The Beef Checkoff conducted a comprehensive environmental assessment of beef production in the U.S. This study constructed a baseline environmental profile examining 160 different cattle production systems spread across all 50 states along all lines of the supply chain (pasture to plate). This information helps us better understand the environmental impact of beef production. </a:t>
            </a:r>
            <a:r>
              <a:rPr lang="en-US" b="0" i="0" u="none" strike="noStrike" cap="none" dirty="0">
                <a:solidFill>
                  <a:schemeClr val="dk1"/>
                </a:solidFill>
                <a:effectLst/>
                <a:latin typeface="Calibri" panose="020F0502020204030204" pitchFamily="34" charset="0"/>
                <a:ea typeface="Calibri" panose="020F0502020204030204" pitchFamily="34" charset="0"/>
                <a:cs typeface="Calibri" panose="020F0502020204030204" pitchFamily="34" charset="0"/>
                <a:sym typeface="Calibri"/>
              </a:rPr>
              <a:t>The study found that beef production, inclusive of the production of animal feed, is responsible for only 3.38 of greenhouse gas</a:t>
            </a:r>
            <a:r>
              <a:rPr lang="en-US" b="0" i="0" u="sng" strike="noStrike" cap="none" dirty="0">
                <a:solidFill>
                  <a:schemeClr val="dk1"/>
                </a:solidFill>
                <a:effectLst/>
                <a:latin typeface="Calibri" panose="020F0502020204030204" pitchFamily="34" charset="0"/>
                <a:ea typeface="Calibri" panose="020F0502020204030204" pitchFamily="34" charset="0"/>
                <a:cs typeface="Calibri" panose="020F0502020204030204" pitchFamily="34" charset="0"/>
                <a:sym typeface="Calibri"/>
              </a:rPr>
              <a:t> </a:t>
            </a:r>
            <a:r>
              <a:rPr lang="en-US" b="0" i="0" u="none" strike="noStrike" cap="none" dirty="0">
                <a:solidFill>
                  <a:schemeClr val="dk1"/>
                </a:solidFill>
                <a:effectLst/>
                <a:latin typeface="Calibri" panose="020F0502020204030204" pitchFamily="34" charset="0"/>
                <a:ea typeface="Calibri" panose="020F0502020204030204" pitchFamily="34" charset="0"/>
                <a:cs typeface="Calibri" panose="020F0502020204030204" pitchFamily="34" charset="0"/>
                <a:sym typeface="Calibri"/>
              </a:rPr>
              <a:t>emissions in the US, which is dramatically lower than the often-misapplied global livestock figure of 11.2%.</a:t>
            </a:r>
            <a:r>
              <a:rPr lang="en-US" b="0" dirty="0">
                <a:effectLst/>
                <a:latin typeface="Calibri" panose="020F0502020204030204" pitchFamily="34" charset="0"/>
                <a:ea typeface="Calibri" panose="020F0502020204030204" pitchFamily="34" charset="0"/>
                <a:cs typeface="Calibri" panose="020F0502020204030204" pitchFamily="34" charset="0"/>
              </a:rPr>
              <a:t>  </a:t>
            </a:r>
          </a:p>
          <a:p>
            <a:endParaRPr lang="en-US" b="0" dirty="0">
              <a:effectLst/>
              <a:latin typeface="Calibri" panose="020F0502020204030204" pitchFamily="34" charset="0"/>
              <a:ea typeface="Calibri" panose="020F0502020204030204" pitchFamily="34" charset="0"/>
              <a:cs typeface="Calibri" panose="020F0502020204030204" pitchFamily="34" charset="0"/>
            </a:endParaRPr>
          </a:p>
          <a:p>
            <a:r>
              <a:rPr lang="en-US" sz="1600" dirty="0">
                <a:effectLst/>
                <a:latin typeface="Segoe UI" panose="020B0502040204020203" pitchFamily="34" charset="0"/>
              </a:rPr>
              <a:t> </a:t>
            </a:r>
            <a:r>
              <a:rPr lang="en-US" sz="800" dirty="0">
                <a:effectLst/>
                <a:latin typeface="Calibri" panose="020F0502020204030204" pitchFamily="34" charset="0"/>
                <a:ea typeface="Calibri" panose="020F0502020204030204" pitchFamily="34" charset="0"/>
                <a:cs typeface="Calibri" panose="020F0502020204030204" pitchFamily="34" charset="0"/>
              </a:rPr>
              <a:t>Putman, B., </a:t>
            </a:r>
            <a:r>
              <a:rPr lang="en-US" sz="800" dirty="0" err="1">
                <a:effectLst/>
                <a:latin typeface="Calibri" panose="020F0502020204030204" pitchFamily="34" charset="0"/>
                <a:ea typeface="Calibri" panose="020F0502020204030204" pitchFamily="34" charset="0"/>
                <a:cs typeface="Calibri" panose="020F0502020204030204" pitchFamily="34" charset="0"/>
              </a:rPr>
              <a:t>Rotz</a:t>
            </a:r>
            <a:r>
              <a:rPr lang="en-US" sz="800" dirty="0">
                <a:effectLst/>
                <a:latin typeface="Calibri" panose="020F0502020204030204" pitchFamily="34" charset="0"/>
                <a:ea typeface="Calibri" panose="020F0502020204030204" pitchFamily="34" charset="0"/>
                <a:cs typeface="Calibri" panose="020F0502020204030204" pitchFamily="34" charset="0"/>
              </a:rPr>
              <a:t>, C.A., </a:t>
            </a:r>
            <a:r>
              <a:rPr lang="en-US" sz="800" dirty="0" err="1">
                <a:effectLst/>
                <a:latin typeface="Calibri" panose="020F0502020204030204" pitchFamily="34" charset="0"/>
                <a:ea typeface="Calibri" panose="020F0502020204030204" pitchFamily="34" charset="0"/>
                <a:cs typeface="Calibri" panose="020F0502020204030204" pitchFamily="34" charset="0"/>
              </a:rPr>
              <a:t>Thoma</a:t>
            </a:r>
            <a:r>
              <a:rPr lang="en-US" sz="800" dirty="0">
                <a:effectLst/>
                <a:latin typeface="Calibri" panose="020F0502020204030204" pitchFamily="34" charset="0"/>
                <a:ea typeface="Calibri" panose="020F0502020204030204" pitchFamily="34" charset="0"/>
                <a:cs typeface="Calibri" panose="020F0502020204030204" pitchFamily="34" charset="0"/>
              </a:rPr>
              <a:t>, G., 2023. A comprehensive environmental assessment of beef production and consumption in the United States. Journal of Cleaner Production. doi.org/10.1016/j.jclepro.2023.136766</a:t>
            </a:r>
            <a:endParaRPr lang="en-US" sz="800" b="0" dirty="0">
              <a:effectLst/>
              <a:latin typeface="Calibri" panose="020F0502020204030204" pitchFamily="34" charset="0"/>
              <a:ea typeface="Calibri" panose="020F0502020204030204" pitchFamily="34" charset="0"/>
              <a:cs typeface="Calibri" panose="020F0502020204030204" pitchFamily="34" charset="0"/>
            </a:endParaRPr>
          </a:p>
          <a:p>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27</a:t>
            </a:fld>
            <a:endParaRPr lang="en-US"/>
          </a:p>
        </p:txBody>
      </p:sp>
    </p:spTree>
    <p:extLst>
      <p:ext uri="{BB962C8B-B14F-4D97-AF65-F5344CB8AC3E}">
        <p14:creationId xmlns:p14="http://schemas.microsoft.com/office/powerpoint/2010/main" val="35286683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In fact, as acknowledged by the Food and Agriculture Organization of the United Nations’ report on climate change and livestock, U.S. systems are used as a model for worldwide beef production – the U.S. beef industry has one of the lowest carbon footprints in the world, 10 to 50 times lower than some nations. The U.S. produces 17% of the world’s beef with just 6% of the world’s cattle. Our low carbon footprint can be attributed to cattle genetics, the quality of cattle feeds, excellent care by committed farmers and ranchers, and the way we use technology.  Using management techniques and technologies developed through scientific research, such as genetics and diet, is key to achieving improvements in beef production efficiency and further reducing beef's carbon footprint. The beef community is committed to continuing to improve, which is why partners from across the entire beef value chain – from cow/calf operators to grocery retailers and foodservice operators – have joined with academic institutions, non-governmental organizations and other stakeholders to create the U.S. Roundtable for Sustainable Beef, or the USRSB. The USRSB’s mission is to advance, support and communicate continuous improvement of sustainability across the U.S. beef value chain.</a:t>
            </a:r>
          </a:p>
          <a:p>
            <a:endParaRPr lang="en-US" sz="1200" b="0" i="0" u="none" strike="noStrike" cap="none" dirty="0">
              <a:solidFill>
                <a:schemeClr val="dk1"/>
              </a:solidFill>
              <a:effectLst/>
              <a:latin typeface="Calibri"/>
              <a:ea typeface="Calibri"/>
              <a:cs typeface="Calibri"/>
              <a:sym typeface="Calibri"/>
            </a:endParaRPr>
          </a:p>
          <a:p>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28</a:t>
            </a:fld>
            <a:endParaRPr lang="en-US"/>
          </a:p>
        </p:txBody>
      </p:sp>
    </p:spTree>
    <p:extLst>
      <p:ext uri="{BB962C8B-B14F-4D97-AF65-F5344CB8AC3E}">
        <p14:creationId xmlns:p14="http://schemas.microsoft.com/office/powerpoint/2010/main" val="26298203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Before we move on to share specific tips on how you can share the story of beef production, we’d like to briefly touch on the use of antibiotics in raising healthy cattle. Consumers often have questions about this practice and want to know more. Like all living beings, cattle can get sick. Cattlemen and women work to prevent disease through vaccination, proper nutrition, bio-security measures and low stress handling, but despite these efforts, cattle sometimes become sick and require treatment with antibiotics. Cattlemen and women work closely with veterinarians when their animals or herd becomes ill or at times when cattle are susceptible to illness.</a:t>
            </a:r>
            <a:r>
              <a:rPr lang="en-US" b="0" dirty="0"/>
              <a:t> </a:t>
            </a:r>
            <a:r>
              <a:rPr lang="en-US" sz="1200" b="0" i="0" u="none" strike="noStrike" cap="none" dirty="0">
                <a:solidFill>
                  <a:schemeClr val="dk1"/>
                </a:solidFill>
                <a:effectLst/>
                <a:latin typeface="Calibri"/>
                <a:ea typeface="Calibri"/>
                <a:cs typeface="Calibri"/>
                <a:sym typeface="Calibri"/>
              </a:rPr>
              <a:t>If antibiotics are used, precise doses of an antibiotic are calculated to prevent, treat or control specific diseases or conditions. Antibiotics are used under the supervision of veterinarians and according to FDA approved labels.  Withdrawal times – the amount of time between the last antibiotic dose given to an animal and until it can go to harvest – are set by the FDA and are strictly adhered to so that antibiotic residues are not a concern. All farmers and ranchers, including those who raise organic beef, want to help sick animals get better as it is the humane thing to do. If an animal being raised in an organic system becomes ill and is treated with antibiotics, it cannot be marketed as organic</a:t>
            </a:r>
            <a:r>
              <a:rPr lang="en-US" b="0" dirty="0"/>
              <a:t>.</a:t>
            </a:r>
            <a:r>
              <a:rPr lang="en-US" sz="1200" b="0" i="0" u="none" strike="noStrike" cap="none" dirty="0">
                <a:solidFill>
                  <a:schemeClr val="dk1"/>
                </a:solidFill>
                <a:effectLst/>
                <a:latin typeface="Calibri"/>
                <a:ea typeface="Calibri"/>
                <a:cs typeface="Calibri"/>
                <a:sym typeface="Calibri"/>
              </a:rPr>
              <a:t> It is important to note that antibiotics are expensive, so there is no added incentive for cattle farmers and ranchers to use them except as outlined by a veterinarian as part of their animal care plan.</a:t>
            </a:r>
            <a:r>
              <a:rPr lang="en-US" b="0" dirty="0">
                <a:effectLst/>
              </a:rPr>
              <a:t> </a:t>
            </a:r>
            <a:r>
              <a:rPr lang="en-US" sz="1200" b="0" i="0" u="none" strike="noStrike" cap="none" dirty="0">
                <a:solidFill>
                  <a:schemeClr val="dk1"/>
                </a:solidFill>
                <a:effectLst/>
                <a:latin typeface="Calibri"/>
                <a:ea typeface="Calibri"/>
                <a:cs typeface="Calibri"/>
                <a:sym typeface="Calibri"/>
              </a:rPr>
              <a:t> </a:t>
            </a:r>
            <a:endParaRPr lang="en-US" b="0" dirty="0"/>
          </a:p>
        </p:txBody>
      </p:sp>
      <p:sp>
        <p:nvSpPr>
          <p:cNvPr id="4" name="Slide Number Placeholder 3"/>
          <p:cNvSpPr>
            <a:spLocks noGrp="1"/>
          </p:cNvSpPr>
          <p:nvPr>
            <p:ph type="sldNum" sz="quarter" idx="5"/>
          </p:nvPr>
        </p:nvSpPr>
        <p:spPr/>
        <p:txBody>
          <a:bodyPr/>
          <a:lstStyle/>
          <a:p>
            <a:fld id="{C7A1295E-AAA9-4BAF-A2DE-8A3116C6B353}" type="slidenum">
              <a:rPr lang="en-US" smtClean="0"/>
              <a:t>29</a:t>
            </a:fld>
            <a:endParaRPr lang="en-US"/>
          </a:p>
        </p:txBody>
      </p:sp>
    </p:spTree>
    <p:extLst>
      <p:ext uri="{BB962C8B-B14F-4D97-AF65-F5344CB8AC3E}">
        <p14:creationId xmlns:p14="http://schemas.microsoft.com/office/powerpoint/2010/main" val="4083195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Foodservice and grocery retail operators know it’s not enough to just deliver a great eating experience.  We conduct market research throughout the year to understand what beef customers are looking for, and it’s clear that customers want a great eating experience from food that was grown or raised responsibly. That is, with care for animals and for natural resources like soil, water and air. </a:t>
            </a:r>
          </a:p>
        </p:txBody>
      </p:sp>
      <p:sp>
        <p:nvSpPr>
          <p:cNvPr id="4" name="Slide Number Placeholder 3"/>
          <p:cNvSpPr>
            <a:spLocks noGrp="1"/>
          </p:cNvSpPr>
          <p:nvPr>
            <p:ph type="sldNum" sz="quarter" idx="5"/>
          </p:nvPr>
        </p:nvSpPr>
        <p:spPr/>
        <p:txBody>
          <a:bodyPr/>
          <a:lstStyle/>
          <a:p>
            <a:fld id="{C7A1295E-AAA9-4BAF-A2DE-8A3116C6B353}" type="slidenum">
              <a:rPr lang="en-US" smtClean="0"/>
              <a:t>3</a:t>
            </a:fld>
            <a:endParaRPr lang="en-US"/>
          </a:p>
        </p:txBody>
      </p:sp>
    </p:spTree>
    <p:extLst>
      <p:ext uri="{BB962C8B-B14F-4D97-AF65-F5344CB8AC3E}">
        <p14:creationId xmlns:p14="http://schemas.microsoft.com/office/powerpoint/2010/main" val="325646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If a consumer prefers not to consume beef from an animal that has been treated with antibiotics, they need only look for beef labeled “organic,” or “raised without antibiotics.” This is one way to provide options for consumers to buy beef for themselves and for their families. It does not, however, indicate a difference in nutritional value, animal care standards or food safety in products without that label.</a:t>
            </a:r>
          </a:p>
        </p:txBody>
      </p:sp>
      <p:sp>
        <p:nvSpPr>
          <p:cNvPr id="4" name="Slide Number Placeholder 3"/>
          <p:cNvSpPr>
            <a:spLocks noGrp="1"/>
          </p:cNvSpPr>
          <p:nvPr>
            <p:ph type="sldNum" sz="quarter" idx="5"/>
          </p:nvPr>
        </p:nvSpPr>
        <p:spPr/>
        <p:txBody>
          <a:bodyPr/>
          <a:lstStyle/>
          <a:p>
            <a:fld id="{C7A1295E-AAA9-4BAF-A2DE-8A3116C6B353}" type="slidenum">
              <a:rPr lang="en-US" smtClean="0"/>
              <a:t>30</a:t>
            </a:fld>
            <a:endParaRPr lang="en-US"/>
          </a:p>
        </p:txBody>
      </p:sp>
    </p:spTree>
    <p:extLst>
      <p:ext uri="{BB962C8B-B14F-4D97-AF65-F5344CB8AC3E}">
        <p14:creationId xmlns:p14="http://schemas.microsoft.com/office/powerpoint/2010/main" val="25175333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Let’s also talk about hormones and hormone supplements. Hormones are naturally occurring compounds in different animals and organisms that promote healthy growth. For example, estrogen is found in beef at a level between 1.3 and 1.9 nanograms per 3 ounce serving, in eggs at a level of 993 nanograms per egg, and in peas at a level of 542 nanograms per half cup.</a:t>
            </a:r>
          </a:p>
          <a:p>
            <a:endParaRPr lang="en-US" sz="1200" b="1" i="0" u="none" strike="noStrike" cap="none" dirty="0">
              <a:solidFill>
                <a:schemeClr val="dk1"/>
              </a:solidFill>
              <a:effectLst/>
              <a:latin typeface="Calibri"/>
              <a:ea typeface="Calibri"/>
              <a:cs typeface="Calibri"/>
              <a:sym typeface="Calibri"/>
            </a:endParaRPr>
          </a:p>
          <a:p>
            <a:endParaRPr lang="en-US" b="0" i="0" dirty="0">
              <a:solidFill>
                <a:srgbClr val="999999"/>
              </a:solidFill>
              <a:effectLst/>
              <a:latin typeface="Proxima Nova" panose="02000506030000020004" pitchFamily="50" charset="0"/>
            </a:endParaRPr>
          </a:p>
          <a:p>
            <a:r>
              <a:rPr lang="en-US" sz="800" b="0" i="0" dirty="0">
                <a:solidFill>
                  <a:srgbClr val="999999"/>
                </a:solidFill>
                <a:effectLst/>
              </a:rPr>
              <a:t>[</a:t>
            </a:r>
            <a:r>
              <a:rPr lang="en-US" sz="800" b="0" i="0" dirty="0" err="1">
                <a:solidFill>
                  <a:srgbClr val="999999"/>
                </a:solidFill>
                <a:effectLst/>
              </a:rPr>
              <a:t>Tabler</a:t>
            </a:r>
            <a:r>
              <a:rPr lang="en-US" sz="800" b="0" i="0" dirty="0">
                <a:solidFill>
                  <a:srgbClr val="999999"/>
                </a:solidFill>
                <a:effectLst/>
              </a:rPr>
              <a:t>, T., Wells, J. and Zhai, W. 2013. Chickens do not receive growth hormones:  so why all the confusion? Mississippi State Univ. Extension Serv. </a:t>
            </a:r>
            <a:r>
              <a:rPr lang="en-US" sz="800" b="0" i="0" u="none" strike="noStrike" dirty="0">
                <a:solidFill>
                  <a:srgbClr val="A20015"/>
                </a:solidFill>
                <a:effectLst/>
                <a:hlinkClick r:id="rId3"/>
              </a:rPr>
              <a:t>http://extension.msstate.edu/sites/default/files/publications/publications/p2767.pdf</a:t>
            </a:r>
            <a:r>
              <a:rPr lang="en-US" sz="800" b="0" i="0" u="none" strike="noStrike" dirty="0">
                <a:solidFill>
                  <a:srgbClr val="A20015"/>
                </a:solidFill>
                <a:effectLst/>
              </a:rPr>
              <a:t>]</a:t>
            </a:r>
            <a:endParaRPr lang="en-US" sz="800" b="1" i="0" u="none" strike="noStrike" cap="none" dirty="0">
              <a:solidFill>
                <a:schemeClr val="dk1"/>
              </a:solidFill>
              <a:effectLst/>
              <a:ea typeface="Calibri"/>
              <a:cs typeface="Calibri"/>
              <a:sym typeface="Calibri"/>
            </a:endParaRPr>
          </a:p>
          <a:p>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31</a:t>
            </a:fld>
            <a:endParaRPr lang="en-US"/>
          </a:p>
        </p:txBody>
      </p:sp>
    </p:spTree>
    <p:extLst>
      <p:ext uri="{BB962C8B-B14F-4D97-AF65-F5344CB8AC3E}">
        <p14:creationId xmlns:p14="http://schemas.microsoft.com/office/powerpoint/2010/main" val="33352011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Supplemental hormones can be added to an animal’s feed rations as part of a healthy, balanced diet or via an implant smaller than a pea located under the skin behind the ear to stimulate the gland that produces natural hormones. All hormones used in beef production must be approved by the U.S. Food and Drug administration, which includes a comprehensive, multi-step scientific review process. Decades of research have looked at the effect of using hormones in livestock production, but none have found any human health impact. Using supplemental growth promoting hormones helps the beef community raise beef with fewer natural resources like land and water. Studies have shown that if farmers and ranchers could no longer use supplemental hormones, it would require 141 billion gallons more water to raise the same amount of beef.</a:t>
            </a:r>
          </a:p>
          <a:p>
            <a:endParaRPr lang="en-US" sz="1200" b="0" i="0" u="none" strike="noStrike" cap="none" dirty="0">
              <a:solidFill>
                <a:schemeClr val="dk1"/>
              </a:solidFill>
              <a:effectLst/>
              <a:latin typeface="Calibri"/>
              <a:ea typeface="Calibri"/>
              <a:cs typeface="Calibri"/>
              <a:sym typeface="Calibri"/>
            </a:endParaRPr>
          </a:p>
          <a:p>
            <a:endParaRPr lang="en-US" b="0" i="0" dirty="0">
              <a:solidFill>
                <a:srgbClr val="999999"/>
              </a:solidFill>
              <a:effectLst/>
              <a:latin typeface="Proxima Nova" panose="02000506030000020004" pitchFamily="50" charset="0"/>
            </a:endParaRPr>
          </a:p>
          <a:p>
            <a:r>
              <a:rPr lang="en-US" b="0" i="0" dirty="0">
                <a:solidFill>
                  <a:srgbClr val="999999"/>
                </a:solidFill>
                <a:effectLst/>
                <a:latin typeface="Proxima Nova" panose="02000506030000020004" pitchFamily="50" charset="0"/>
              </a:rPr>
              <a:t>[</a:t>
            </a:r>
            <a:r>
              <a:rPr lang="en-US" sz="800" b="0" i="0" dirty="0">
                <a:solidFill>
                  <a:srgbClr val="999999"/>
                </a:solidFill>
                <a:effectLst/>
              </a:rPr>
              <a:t>Stewart, L. 2013. Implanting beef cattle. Univ. of Georgia. Bulletin 1302.</a:t>
            </a:r>
            <a:endParaRPr lang="en-US" sz="800" b="0" i="0" u="none" strike="noStrike" cap="none" dirty="0">
              <a:solidFill>
                <a:schemeClr val="dk1"/>
              </a:solidFill>
              <a:effectLst/>
              <a:ea typeface="Calibri"/>
              <a:cs typeface="Calibri"/>
              <a:sym typeface="Calibri"/>
            </a:endParaRPr>
          </a:p>
          <a:p>
            <a:r>
              <a:rPr lang="en-US" sz="800" b="0" i="0" dirty="0" err="1">
                <a:solidFill>
                  <a:srgbClr val="999999"/>
                </a:solidFill>
                <a:effectLst/>
              </a:rPr>
              <a:t>Tabler</a:t>
            </a:r>
            <a:r>
              <a:rPr lang="en-US" sz="800" b="0" i="0" dirty="0">
                <a:solidFill>
                  <a:srgbClr val="999999"/>
                </a:solidFill>
                <a:effectLst/>
              </a:rPr>
              <a:t>, T., Wells, J. and Zhai, W. 2013. Chickens do not receive growth hormones:  so why all the confusion? Mississippi State Univ. Extension Serv. </a:t>
            </a:r>
            <a:r>
              <a:rPr lang="en-US" sz="800" b="0" i="0" u="none" strike="noStrike" dirty="0">
                <a:solidFill>
                  <a:srgbClr val="A20015"/>
                </a:solidFill>
                <a:effectLst/>
                <a:hlinkClick r:id="rId3"/>
              </a:rPr>
              <a:t>http://extension.msstate.edu/sites/default/files/publications/publications/p2767.pdf</a:t>
            </a:r>
            <a:endParaRPr lang="en-US" sz="800" b="0" i="0" u="none" strike="noStrike" dirty="0">
              <a:solidFill>
                <a:srgbClr val="A20015"/>
              </a:solidFill>
              <a:effectLst/>
            </a:endParaRPr>
          </a:p>
          <a:p>
            <a:r>
              <a:rPr lang="en-US" sz="800" b="0" i="0" dirty="0">
                <a:solidFill>
                  <a:srgbClr val="999999"/>
                </a:solidFill>
                <a:effectLst/>
              </a:rPr>
              <a:t>Capper, J.L. and D.J. Hayes. 2012. The environmental and economic impact of removing growth-enhancing technologies from U.S. beef production. J. Anim. Sci. 90:3527-3537.]</a:t>
            </a:r>
            <a:endParaRPr lang="en-US" sz="800" b="0" i="0" u="none" strike="noStrike" cap="none" dirty="0">
              <a:solidFill>
                <a:schemeClr val="dk1"/>
              </a:solidFill>
              <a:effectLst/>
              <a:ea typeface="Calibri"/>
              <a:cs typeface="Calibri"/>
              <a:sym typeface="Calibri"/>
            </a:endParaRPr>
          </a:p>
          <a:p>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32</a:t>
            </a:fld>
            <a:endParaRPr lang="en-US"/>
          </a:p>
        </p:txBody>
      </p:sp>
    </p:spTree>
    <p:extLst>
      <p:ext uri="{BB962C8B-B14F-4D97-AF65-F5344CB8AC3E}">
        <p14:creationId xmlns:p14="http://schemas.microsoft.com/office/powerpoint/2010/main" val="17943535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It may be helpful to discuss the definitions of some key marketing claims: </a:t>
            </a:r>
          </a:p>
          <a:p>
            <a:r>
              <a:rPr lang="en-US" sz="1200" b="0" i="0" u="none" strike="noStrike" cap="none" dirty="0">
                <a:solidFill>
                  <a:schemeClr val="dk1"/>
                </a:solidFill>
                <a:effectLst/>
                <a:latin typeface="Calibri"/>
                <a:ea typeface="Calibri"/>
                <a:cs typeface="Calibri"/>
                <a:sym typeface="Calibri"/>
              </a:rPr>
              <a:t> Grain-finished or “conventional” beef means that cattle spend most of their lives grazing on pasture, finishing with 4 to 6 months in a feedyard. At the feedyard, cattle are fed a scientifically balanced diet of grains, such as corn, wheat or soybeans and other local feedstuffs, such as upcycled agricultural products like potato hulls or sugar beets and hay or forages. If needed, cattle may be given FDA-approved antibiotics including ionophores (antibiotics not medically important to humans). Cattle may be given FDA-approved growth-promoting hormones, which enables beef to be raised more efficiently and sustainably, by taking less time to get to finishing weight, therefore not using as many resources.  Cattle also may be given vitamin and mineral supplements.</a:t>
            </a:r>
          </a:p>
        </p:txBody>
      </p:sp>
      <p:sp>
        <p:nvSpPr>
          <p:cNvPr id="4" name="Slide Number Placeholder 3"/>
          <p:cNvSpPr>
            <a:spLocks noGrp="1"/>
          </p:cNvSpPr>
          <p:nvPr>
            <p:ph type="sldNum" sz="quarter" idx="5"/>
          </p:nvPr>
        </p:nvSpPr>
        <p:spPr/>
        <p:txBody>
          <a:bodyPr/>
          <a:lstStyle/>
          <a:p>
            <a:fld id="{C7A1295E-AAA9-4BAF-A2DE-8A3116C6B353}" type="slidenum">
              <a:rPr lang="en-US" smtClean="0"/>
              <a:t>33</a:t>
            </a:fld>
            <a:endParaRPr lang="en-US"/>
          </a:p>
        </p:txBody>
      </p:sp>
    </p:spTree>
    <p:extLst>
      <p:ext uri="{BB962C8B-B14F-4D97-AF65-F5344CB8AC3E}">
        <p14:creationId xmlns:p14="http://schemas.microsoft.com/office/powerpoint/2010/main" val="36584172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buFont typeface="Symbol" panose="05050102010706020507" pitchFamily="18" charset="2"/>
              <a:buNone/>
            </a:pPr>
            <a:r>
              <a:rPr lang="en-US" b="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Grass-finished or “grass-fed” beef means that…Cattle exclusively eat grass or forage throughout its lifetime, other than prior to weaning.  Cattle may be fed grass or forage in a feedyard setting. They can also be fed silage, such as corn silage, which averages 10-20 percent grain. If needed, cattle may be given FDA-approved antibiotics including ionophores which are antibiotics not medically important to humans.  Cattle may be given FDA-approved growth-promoting hormones. And, cattle may be given vitamin and mineral supplements.</a:t>
            </a:r>
            <a:endParaRPr lang="en-US" b="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34</a:t>
            </a:fld>
            <a:endParaRPr lang="en-US"/>
          </a:p>
        </p:txBody>
      </p:sp>
    </p:spTree>
    <p:extLst>
      <p:ext uri="{BB962C8B-B14F-4D97-AF65-F5344CB8AC3E}">
        <p14:creationId xmlns:p14="http://schemas.microsoft.com/office/powerpoint/2010/main" val="30436851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buFont typeface="Symbol" panose="05050102010706020507" pitchFamily="18" charset="2"/>
              <a:buNone/>
            </a:pPr>
            <a:r>
              <a:rPr lang="en-US" sz="1050" b="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Naturally raised or “never-ever” beef means that…</a:t>
            </a:r>
            <a:endParaRPr lang="en-US" sz="1050" b="0" dirty="0">
              <a:effectLst/>
              <a:latin typeface="Calibri" panose="020F0502020204030204" pitchFamily="34" charset="0"/>
              <a:ea typeface="Calibri" panose="020F0502020204030204" pitchFamily="34" charset="0"/>
              <a:cs typeface="Calibri" panose="020F0502020204030204" pitchFamily="34" charset="0"/>
            </a:endParaRPr>
          </a:p>
          <a:p>
            <a:pPr marL="742950" marR="0" lvl="1" indent="-285750">
              <a:buFont typeface="Arial" panose="020B0604020202020204" pitchFamily="34" charset="0"/>
              <a:buChar char="•"/>
            </a:pPr>
            <a:r>
              <a:rPr lang="en-US" sz="1050" b="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Cattle can be grain-finished or grass-finished.</a:t>
            </a:r>
            <a:endParaRPr lang="en-US" sz="1050" b="0" dirty="0">
              <a:effectLst/>
              <a:latin typeface="Calibri" panose="020F0502020204030204" pitchFamily="34" charset="0"/>
              <a:ea typeface="Calibri" panose="020F0502020204030204" pitchFamily="34" charset="0"/>
              <a:cs typeface="Calibri" panose="020F0502020204030204" pitchFamily="34" charset="0"/>
            </a:endParaRPr>
          </a:p>
          <a:p>
            <a:pPr marL="742950" marR="0" lvl="1" indent="-285750">
              <a:buFont typeface="Arial" panose="020B0604020202020204" pitchFamily="34" charset="0"/>
              <a:buChar char="•"/>
            </a:pPr>
            <a:r>
              <a:rPr lang="en-US" sz="1050" b="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Cattle may be finished in a feedyard setting.</a:t>
            </a:r>
            <a:endParaRPr lang="en-US" sz="1050" b="0" dirty="0">
              <a:effectLst/>
              <a:latin typeface="Calibri" panose="020F0502020204030204" pitchFamily="34" charset="0"/>
              <a:ea typeface="Calibri" panose="020F0502020204030204" pitchFamily="34" charset="0"/>
              <a:cs typeface="Calibri" panose="020F0502020204030204" pitchFamily="34" charset="0"/>
            </a:endParaRPr>
          </a:p>
          <a:p>
            <a:pPr marL="742950" marR="0" lvl="1" indent="-285750">
              <a:buFont typeface="Arial" panose="020B0604020202020204" pitchFamily="34" charset="0"/>
              <a:buChar char="•"/>
            </a:pPr>
            <a:r>
              <a:rPr lang="en-US" sz="1050" b="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Cattle have never received antibiotics, including ionophores.</a:t>
            </a:r>
            <a:endParaRPr lang="en-US" sz="1050" b="0" dirty="0">
              <a:effectLst/>
              <a:latin typeface="Calibri" panose="020F0502020204030204" pitchFamily="34" charset="0"/>
              <a:ea typeface="Calibri" panose="020F0502020204030204" pitchFamily="34" charset="0"/>
              <a:cs typeface="Calibri" panose="020F0502020204030204" pitchFamily="34" charset="0"/>
            </a:endParaRPr>
          </a:p>
          <a:p>
            <a:pPr marL="742950" marR="0" lvl="1" indent="-285750">
              <a:buFont typeface="Arial" panose="020B0604020202020204" pitchFamily="34" charset="0"/>
              <a:buChar char="•"/>
            </a:pPr>
            <a:r>
              <a:rPr lang="en-US" sz="1050" b="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Cattle have never received growth-promoting hormones.</a:t>
            </a:r>
            <a:endParaRPr lang="en-US" sz="1050" b="0" dirty="0">
              <a:effectLst/>
              <a:latin typeface="Calibri" panose="020F0502020204030204" pitchFamily="34" charset="0"/>
              <a:ea typeface="Calibri" panose="020F0502020204030204" pitchFamily="34" charset="0"/>
              <a:cs typeface="Calibri" panose="020F0502020204030204" pitchFamily="34" charset="0"/>
            </a:endParaRPr>
          </a:p>
          <a:p>
            <a:pPr marL="742950" marR="0" lvl="1" indent="-285750">
              <a:buFont typeface="Arial" panose="020B0604020202020204" pitchFamily="34" charset="0"/>
              <a:buChar char="•"/>
            </a:pPr>
            <a:r>
              <a:rPr lang="en-US" sz="1050" b="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And, cattle may be given vitamin and mineral supplements. </a:t>
            </a:r>
            <a:endParaRPr lang="en-US" sz="1050" b="0" dirty="0">
              <a:effectLst/>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35</a:t>
            </a:fld>
            <a:endParaRPr lang="en-US"/>
          </a:p>
        </p:txBody>
      </p:sp>
    </p:spTree>
    <p:extLst>
      <p:ext uri="{BB962C8B-B14F-4D97-AF65-F5344CB8AC3E}">
        <p14:creationId xmlns:p14="http://schemas.microsoft.com/office/powerpoint/2010/main" val="32832568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Organic is a labeling term that indicates that the food or other agricultural product has been produced through approved methods. The organic standards describe the specific requirements that must be verified by a USDA-accredited certifying agent before products can be labeled USDA organic:</a:t>
            </a:r>
          </a:p>
          <a:p>
            <a:endParaRPr lang="en-US" sz="1200" b="0" i="0" u="none" strike="noStrike" cap="none" dirty="0">
              <a:solidFill>
                <a:schemeClr val="dk1"/>
              </a:solidFill>
              <a:effectLst/>
              <a:latin typeface="Calibri"/>
              <a:ea typeface="Calibri"/>
              <a:cs typeface="Calibri"/>
              <a:sym typeface="Calibri"/>
            </a:endParaRPr>
          </a:p>
          <a:p>
            <a:pPr lvl="0"/>
            <a:r>
              <a:rPr lang="en-US" sz="1200" b="0" i="0" u="none" strike="noStrike" cap="none" dirty="0">
                <a:solidFill>
                  <a:schemeClr val="dk1"/>
                </a:solidFill>
                <a:effectLst/>
                <a:latin typeface="Calibri"/>
                <a:ea typeface="Calibri"/>
                <a:cs typeface="Calibri"/>
                <a:sym typeface="Calibri"/>
              </a:rPr>
              <a:t>Cattle can be grain-finished or grass-finished, as long as the feed is certified 100 percent organically grown. </a:t>
            </a:r>
          </a:p>
          <a:p>
            <a:pPr lvl="0"/>
            <a:endParaRPr lang="en-US" sz="1200" b="0" i="0" u="none" strike="noStrike" cap="none" dirty="0">
              <a:solidFill>
                <a:schemeClr val="dk1"/>
              </a:solidFill>
              <a:effectLst/>
              <a:latin typeface="Calibri"/>
              <a:ea typeface="Calibri"/>
              <a:cs typeface="Calibri"/>
              <a:sym typeface="Calibri"/>
            </a:endParaRPr>
          </a:p>
          <a:p>
            <a:pPr lvl="0"/>
            <a:r>
              <a:rPr lang="en-US" sz="1200" b="0" i="0" u="none" strike="noStrike" cap="none" dirty="0">
                <a:solidFill>
                  <a:schemeClr val="dk1"/>
                </a:solidFill>
                <a:effectLst/>
                <a:latin typeface="Calibri"/>
                <a:ea typeface="Calibri"/>
                <a:cs typeface="Calibri"/>
                <a:sym typeface="Calibri"/>
              </a:rPr>
              <a:t>Cattle must graze on pasture at least 120 days per year.</a:t>
            </a:r>
          </a:p>
          <a:p>
            <a:pPr lvl="0"/>
            <a:endParaRPr lang="en-US" sz="1200" b="0" i="0" u="none" strike="noStrike" cap="none" dirty="0">
              <a:solidFill>
                <a:schemeClr val="dk1"/>
              </a:solidFill>
              <a:effectLst/>
              <a:latin typeface="Calibri"/>
              <a:ea typeface="Calibri"/>
              <a:cs typeface="Calibri"/>
              <a:sym typeface="Calibri"/>
            </a:endParaRPr>
          </a:p>
          <a:p>
            <a:pPr lvl="0"/>
            <a:r>
              <a:rPr lang="en-US" sz="1200" b="0" i="0" u="none" strike="noStrike" cap="none" dirty="0">
                <a:solidFill>
                  <a:schemeClr val="dk1"/>
                </a:solidFill>
                <a:effectLst/>
                <a:latin typeface="Calibri"/>
                <a:ea typeface="Calibri"/>
                <a:cs typeface="Calibri"/>
                <a:sym typeface="Calibri"/>
              </a:rPr>
              <a:t>Cattle may be finished in a feed yard setting but must be provided access to graze. </a:t>
            </a:r>
          </a:p>
          <a:p>
            <a:pPr lvl="0"/>
            <a:endParaRPr lang="en-US" sz="1200" b="0" i="0" u="none" strike="noStrike" cap="none" dirty="0">
              <a:solidFill>
                <a:schemeClr val="dk1"/>
              </a:solidFill>
              <a:effectLst/>
              <a:latin typeface="Calibri"/>
              <a:ea typeface="Calibri"/>
              <a:cs typeface="Calibri"/>
              <a:sym typeface="Calibri"/>
            </a:endParaRPr>
          </a:p>
          <a:p>
            <a:pPr lvl="0"/>
            <a:r>
              <a:rPr lang="en-US" sz="1200" b="0" i="0" u="none" strike="noStrike" cap="none" dirty="0">
                <a:solidFill>
                  <a:schemeClr val="dk1"/>
                </a:solidFill>
                <a:effectLst/>
                <a:latin typeface="Calibri"/>
                <a:ea typeface="Calibri"/>
                <a:cs typeface="Calibri"/>
                <a:sym typeface="Calibri"/>
              </a:rPr>
              <a:t>Cattle may have never received any antibiotics, including ionophores, which are antibiotics not medically important to humans.</a:t>
            </a:r>
          </a:p>
          <a:p>
            <a:pPr lvl="0"/>
            <a:endParaRPr lang="en-US" sz="1200" b="0" i="0" u="none" strike="noStrike" cap="none" dirty="0">
              <a:solidFill>
                <a:schemeClr val="dk1"/>
              </a:solidFill>
              <a:effectLst/>
              <a:latin typeface="Calibri"/>
              <a:ea typeface="Calibri"/>
              <a:cs typeface="Calibri"/>
              <a:sym typeface="Calibri"/>
            </a:endParaRPr>
          </a:p>
          <a:p>
            <a:pPr lvl="0"/>
            <a:r>
              <a:rPr lang="en-US" sz="1200" b="0" i="0" u="none" strike="noStrike" cap="none" dirty="0">
                <a:solidFill>
                  <a:schemeClr val="dk1"/>
                </a:solidFill>
                <a:effectLst/>
                <a:latin typeface="Calibri"/>
                <a:ea typeface="Calibri"/>
                <a:cs typeface="Calibri"/>
                <a:sym typeface="Calibri"/>
              </a:rPr>
              <a:t>Cattle may have never received growth-promoting hormones.</a:t>
            </a:r>
          </a:p>
          <a:p>
            <a:pPr lvl="0"/>
            <a:endParaRPr lang="en-US" sz="1200" b="0" i="0" u="none" strike="noStrike" cap="none" dirty="0">
              <a:solidFill>
                <a:schemeClr val="dk1"/>
              </a:solidFill>
              <a:effectLst/>
              <a:latin typeface="Calibri"/>
              <a:ea typeface="Calibri"/>
              <a:cs typeface="Calibri"/>
              <a:sym typeface="Calibri"/>
            </a:endParaRPr>
          </a:p>
          <a:p>
            <a:pPr lvl="0"/>
            <a:r>
              <a:rPr lang="en-US" sz="1200" b="0" i="0" u="none" strike="noStrike" cap="none" dirty="0">
                <a:solidFill>
                  <a:schemeClr val="dk1"/>
                </a:solidFill>
                <a:effectLst/>
                <a:latin typeface="Calibri"/>
                <a:ea typeface="Calibri"/>
                <a:cs typeface="Calibri"/>
                <a:sym typeface="Calibri"/>
              </a:rPr>
              <a:t>And, cattle may be given vitamin and mineral supplements.</a:t>
            </a:r>
          </a:p>
        </p:txBody>
      </p:sp>
      <p:sp>
        <p:nvSpPr>
          <p:cNvPr id="4" name="Slide Number Placeholder 3"/>
          <p:cNvSpPr>
            <a:spLocks noGrp="1"/>
          </p:cNvSpPr>
          <p:nvPr>
            <p:ph type="sldNum" sz="quarter" idx="5"/>
          </p:nvPr>
        </p:nvSpPr>
        <p:spPr/>
        <p:txBody>
          <a:bodyPr/>
          <a:lstStyle/>
          <a:p>
            <a:fld id="{C7A1295E-AAA9-4BAF-A2DE-8A3116C6B353}" type="slidenum">
              <a:rPr lang="en-US" smtClean="0"/>
              <a:t>36</a:t>
            </a:fld>
            <a:endParaRPr lang="en-US"/>
          </a:p>
        </p:txBody>
      </p:sp>
    </p:spTree>
    <p:extLst>
      <p:ext uri="{BB962C8B-B14F-4D97-AF65-F5344CB8AC3E}">
        <p14:creationId xmlns:p14="http://schemas.microsoft.com/office/powerpoint/2010/main" val="24519893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Every ingredient has a story, and consumers continue to be interested in the story behind the beef you sell. When it comes to beef, operators’ sourcing stories can be a conveyor of product quality.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Retailers and foodservice operators may choose to include information on the menu or in  grocery retail marketing materials on who raised the beef, where it comes from and how it was raised. </a:t>
            </a:r>
          </a:p>
        </p:txBody>
      </p:sp>
      <p:sp>
        <p:nvSpPr>
          <p:cNvPr id="4" name="Slide Number Placeholder 3"/>
          <p:cNvSpPr>
            <a:spLocks noGrp="1"/>
          </p:cNvSpPr>
          <p:nvPr>
            <p:ph type="sldNum" sz="quarter" idx="5"/>
          </p:nvPr>
        </p:nvSpPr>
        <p:spPr/>
        <p:txBody>
          <a:bodyPr/>
          <a:lstStyle/>
          <a:p>
            <a:fld id="{C7A1295E-AAA9-4BAF-A2DE-8A3116C6B353}" type="slidenum">
              <a:rPr lang="en-US" smtClean="0"/>
              <a:t>37</a:t>
            </a:fld>
            <a:endParaRPr lang="en-US"/>
          </a:p>
        </p:txBody>
      </p:sp>
    </p:spTree>
    <p:extLst>
      <p:ext uri="{BB962C8B-B14F-4D97-AF65-F5344CB8AC3E}">
        <p14:creationId xmlns:p14="http://schemas.microsoft.com/office/powerpoint/2010/main" val="2436811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The Beef Checkoff conducted research to understand what consumers know about beef production, and how much the production story plays a role in their meal decisions.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Only 28% of consumers claim to be knowledgeable about how beef is raised, but more than 68% say they consider how and where their food is grown and raised when deciding what to eat.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At the top of their list of concerns is animal welfare.</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38</a:t>
            </a:fld>
            <a:endParaRPr lang="en-US"/>
          </a:p>
        </p:txBody>
      </p:sp>
    </p:spTree>
    <p:extLst>
      <p:ext uri="{BB962C8B-B14F-4D97-AF65-F5344CB8AC3E}">
        <p14:creationId xmlns:p14="http://schemas.microsoft.com/office/powerpoint/2010/main" val="22092820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dirty="0">
                <a:effectLst/>
                <a:latin typeface="Calibri" panose="020F0502020204030204" pitchFamily="34" charset="0"/>
                <a:ea typeface="Calibri" panose="020F0502020204030204" pitchFamily="34" charset="0"/>
                <a:cs typeface="Times New Roman" panose="02020603050405020304" pitchFamily="18" charset="0"/>
              </a:rPr>
              <a:t>Our research indicated that there’s an easy way to ease consumers’ concerns: inform them about the Beef Quality Assurance program. At least 50% of consumers said simply knowing about the program was enough to alleviate some of their beef production concerns. And after learning more about the program, 75% of consumers agreed that BQA increased their confidence that the beef they eat is safe and 67% agreed that BQA increased their confidence that beef cattle are treated humanely.</a:t>
            </a:r>
          </a:p>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For more information visit the “Raising Beef” section of BeefItsWhatsForDinner.com.</a:t>
            </a:r>
          </a:p>
        </p:txBody>
      </p:sp>
      <p:sp>
        <p:nvSpPr>
          <p:cNvPr id="4" name="Slide Number Placeholder 3"/>
          <p:cNvSpPr>
            <a:spLocks noGrp="1"/>
          </p:cNvSpPr>
          <p:nvPr>
            <p:ph type="sldNum" sz="quarter" idx="5"/>
          </p:nvPr>
        </p:nvSpPr>
        <p:spPr/>
        <p:txBody>
          <a:bodyPr/>
          <a:lstStyle/>
          <a:p>
            <a:fld id="{C7A1295E-AAA9-4BAF-A2DE-8A3116C6B353}" type="slidenum">
              <a:rPr lang="en-US" smtClean="0"/>
              <a:t>39</a:t>
            </a:fld>
            <a:endParaRPr lang="en-US"/>
          </a:p>
        </p:txBody>
      </p:sp>
    </p:spTree>
    <p:extLst>
      <p:ext uri="{BB962C8B-B14F-4D97-AF65-F5344CB8AC3E}">
        <p14:creationId xmlns:p14="http://schemas.microsoft.com/office/powerpoint/2010/main" val="1277898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For generations, cattle farmers and ranchers have been dedicated to raising beef responsibly and in a way that is sustainable. Their livelihood and the continued viability of their operation then, now and for future generations depends on it – and it is simply the right thing to do.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Let’s take a look at the community of people behind beef – our cattle farmers and ranchers.  </a:t>
            </a:r>
          </a:p>
        </p:txBody>
      </p:sp>
      <p:sp>
        <p:nvSpPr>
          <p:cNvPr id="4" name="Slide Number Placeholder 3"/>
          <p:cNvSpPr>
            <a:spLocks noGrp="1"/>
          </p:cNvSpPr>
          <p:nvPr>
            <p:ph type="sldNum" sz="quarter" idx="5"/>
          </p:nvPr>
        </p:nvSpPr>
        <p:spPr/>
        <p:txBody>
          <a:bodyPr/>
          <a:lstStyle/>
          <a:p>
            <a:fld id="{C7A1295E-AAA9-4BAF-A2DE-8A3116C6B353}" type="slidenum">
              <a:rPr lang="en-US" smtClean="0"/>
              <a:t>4</a:t>
            </a:fld>
            <a:endParaRPr lang="en-US"/>
          </a:p>
        </p:txBody>
      </p:sp>
    </p:spTree>
    <p:extLst>
      <p:ext uri="{BB962C8B-B14F-4D97-AF65-F5344CB8AC3E}">
        <p14:creationId xmlns:p14="http://schemas.microsoft.com/office/powerpoint/2010/main" val="41759815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BeefItsWhatsForDinner.com is your resource for more in-depth information on the beef lifecycle, which can be found on the top navigation bar of the website under “Raising Beef.” Read rancher profiles to learn more about the people behind the protein at each phase of the lifecycle. Read more about ranchers’ sustainability efforts and dedication to animal care. </a:t>
            </a:r>
          </a:p>
        </p:txBody>
      </p:sp>
      <p:sp>
        <p:nvSpPr>
          <p:cNvPr id="4" name="Slide Number Placeholder 3"/>
          <p:cNvSpPr>
            <a:spLocks noGrp="1"/>
          </p:cNvSpPr>
          <p:nvPr>
            <p:ph type="sldNum" sz="quarter" idx="5"/>
          </p:nvPr>
        </p:nvSpPr>
        <p:spPr/>
        <p:txBody>
          <a:bodyPr/>
          <a:lstStyle/>
          <a:p>
            <a:fld id="{C7A1295E-AAA9-4BAF-A2DE-8A3116C6B353}" type="slidenum">
              <a:rPr lang="en-US" smtClean="0"/>
              <a:t>40</a:t>
            </a:fld>
            <a:endParaRPr lang="en-US"/>
          </a:p>
        </p:txBody>
      </p:sp>
    </p:spTree>
    <p:extLst>
      <p:ext uri="{BB962C8B-B14F-4D97-AF65-F5344CB8AC3E}">
        <p14:creationId xmlns:p14="http://schemas.microsoft.com/office/powerpoint/2010/main" val="41382979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7B61C2-9EBE-476E-A48E-69A1D6DDEA64}" type="slidenum">
              <a:rPr lang="en-US" smtClean="0"/>
              <a:t>41</a:t>
            </a:fld>
            <a:endParaRPr lang="en-US"/>
          </a:p>
        </p:txBody>
      </p:sp>
    </p:spTree>
    <p:extLst>
      <p:ext uri="{BB962C8B-B14F-4D97-AF65-F5344CB8AC3E}">
        <p14:creationId xmlns:p14="http://schemas.microsoft.com/office/powerpoint/2010/main" val="2818016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America’s beef community is full of conscientious farmers and ranchers in all fifty states doing their very best to raise cattle in an environmentally and socially responsible way. Understanding more about the community that raises beef can bring clarity to misconceptions about the practices within the cattle industry. </a:t>
            </a:r>
          </a:p>
        </p:txBody>
      </p:sp>
      <p:sp>
        <p:nvSpPr>
          <p:cNvPr id="4" name="Slide Number Placeholder 3"/>
          <p:cNvSpPr>
            <a:spLocks noGrp="1"/>
          </p:cNvSpPr>
          <p:nvPr>
            <p:ph type="sldNum" sz="quarter" idx="5"/>
          </p:nvPr>
        </p:nvSpPr>
        <p:spPr/>
        <p:txBody>
          <a:bodyPr/>
          <a:lstStyle/>
          <a:p>
            <a:fld id="{C7A1295E-AAA9-4BAF-A2DE-8A3116C6B353}" type="slidenum">
              <a:rPr lang="en-US" smtClean="0"/>
              <a:t>5</a:t>
            </a:fld>
            <a:endParaRPr lang="en-US"/>
          </a:p>
        </p:txBody>
      </p:sp>
    </p:spTree>
    <p:extLst>
      <p:ext uri="{BB962C8B-B14F-4D97-AF65-F5344CB8AC3E}">
        <p14:creationId xmlns:p14="http://schemas.microsoft.com/office/powerpoint/2010/main" val="3268476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For instance, ‘factory farm’ is a term you may have heard, but research shows the perception of a ‘factory farm’ is very different from reality. In reality, the vast majority of U.S. cattle farms and ranches and feedyards are family owned.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Many are also operated by women, as well as younger farmers and ranchers – a number that continues to grow as the face of American agriculture shifts. Today, there are hundreds of thousands of cattle farms, ranches and feedyards in the United States. And you may be surprised to know most are relatively small.  </a:t>
            </a:r>
          </a:p>
          <a:p>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6</a:t>
            </a:fld>
            <a:endParaRPr lang="en-US"/>
          </a:p>
        </p:txBody>
      </p:sp>
    </p:spTree>
    <p:extLst>
      <p:ext uri="{BB962C8B-B14F-4D97-AF65-F5344CB8AC3E}">
        <p14:creationId xmlns:p14="http://schemas.microsoft.com/office/powerpoint/2010/main" val="3368772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While family farmers and ranchers make up the foundation of the beef community, there are many other people who work at every step of the journey to bring beef from farm to fork. These include veterinarians, animal nutritionists, and industry professionals who work with farm/ranch employees to provide quality care and nutrition for cattle every day. The beef community also includes the researchers, agricultural teachers and students who study ways to improve animal care, efficiencies in the life cycle and beef safety.</a:t>
            </a:r>
          </a:p>
        </p:txBody>
      </p:sp>
      <p:sp>
        <p:nvSpPr>
          <p:cNvPr id="4" name="Slide Number Placeholder 3"/>
          <p:cNvSpPr>
            <a:spLocks noGrp="1"/>
          </p:cNvSpPr>
          <p:nvPr>
            <p:ph type="sldNum" sz="quarter" idx="5"/>
          </p:nvPr>
        </p:nvSpPr>
        <p:spPr/>
        <p:txBody>
          <a:bodyPr/>
          <a:lstStyle/>
          <a:p>
            <a:fld id="{C7A1295E-AAA9-4BAF-A2DE-8A3116C6B353}" type="slidenum">
              <a:rPr lang="en-US" smtClean="0"/>
              <a:t>7</a:t>
            </a:fld>
            <a:endParaRPr lang="en-US"/>
          </a:p>
        </p:txBody>
      </p:sp>
    </p:spTree>
    <p:extLst>
      <p:ext uri="{BB962C8B-B14F-4D97-AF65-F5344CB8AC3E}">
        <p14:creationId xmlns:p14="http://schemas.microsoft.com/office/powerpoint/2010/main" val="1455696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Then there are the employees of the many large and small businesses that provide farm equipment and supplies, as well as those who work in the processing plants, and then people like you who work in grocery retail and foodservice who ultimately provide beef to consumers.</a:t>
            </a:r>
          </a:p>
        </p:txBody>
      </p:sp>
      <p:sp>
        <p:nvSpPr>
          <p:cNvPr id="4" name="Slide Number Placeholder 3"/>
          <p:cNvSpPr>
            <a:spLocks noGrp="1"/>
          </p:cNvSpPr>
          <p:nvPr>
            <p:ph type="sldNum" sz="quarter" idx="5"/>
          </p:nvPr>
        </p:nvSpPr>
        <p:spPr/>
        <p:txBody>
          <a:bodyPr/>
          <a:lstStyle/>
          <a:p>
            <a:fld id="{C7A1295E-AAA9-4BAF-A2DE-8A3116C6B353}" type="slidenum">
              <a:rPr lang="en-US" smtClean="0"/>
              <a:t>8</a:t>
            </a:fld>
            <a:endParaRPr lang="en-US"/>
          </a:p>
        </p:txBody>
      </p:sp>
    </p:spTree>
    <p:extLst>
      <p:ext uri="{BB962C8B-B14F-4D97-AF65-F5344CB8AC3E}">
        <p14:creationId xmlns:p14="http://schemas.microsoft.com/office/powerpoint/2010/main" val="3791956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Before we get into the Beef Lifecycle, let’s talk about cattle. You’ve likely heard most cattle called “cows,” but since you’re in Beef University, let’s be technical: cows are only female cattle who have given birth.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One who hasn’t given birth is known as a heifer. And when it comes to males, bulls are intact adults and steers are castrated. And young cattle are called calves.</a:t>
            </a:r>
          </a:p>
        </p:txBody>
      </p:sp>
      <p:sp>
        <p:nvSpPr>
          <p:cNvPr id="4" name="Slide Number Placeholder 3"/>
          <p:cNvSpPr>
            <a:spLocks noGrp="1"/>
          </p:cNvSpPr>
          <p:nvPr>
            <p:ph type="sldNum" sz="quarter" idx="5"/>
          </p:nvPr>
        </p:nvSpPr>
        <p:spPr/>
        <p:txBody>
          <a:bodyPr/>
          <a:lstStyle/>
          <a:p>
            <a:fld id="{C7A1295E-AAA9-4BAF-A2DE-8A3116C6B353}" type="slidenum">
              <a:rPr lang="en-US" smtClean="0"/>
              <a:t>9</a:t>
            </a:fld>
            <a:endParaRPr lang="en-US"/>
          </a:p>
        </p:txBody>
      </p:sp>
    </p:spTree>
    <p:extLst>
      <p:ext uri="{BB962C8B-B14F-4D97-AF65-F5344CB8AC3E}">
        <p14:creationId xmlns:p14="http://schemas.microsoft.com/office/powerpoint/2010/main" val="1801025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69C9E-0114-3BB9-CE6A-D5414D33FD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CE4AC7-7856-2866-8E06-2918A6CF85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4B62AA-E230-DF3C-9BA9-3937DCDA7540}"/>
              </a:ext>
            </a:extLst>
          </p:cNvPr>
          <p:cNvSpPr>
            <a:spLocks noGrp="1"/>
          </p:cNvSpPr>
          <p:nvPr>
            <p:ph type="dt" sz="half" idx="10"/>
          </p:nvPr>
        </p:nvSpPr>
        <p:spPr/>
        <p:txBody>
          <a:bodyPr/>
          <a:lstStyle/>
          <a:p>
            <a:fld id="{EF2788A8-9A37-4FFA-B5DB-108CBDF8C88C}" type="datetimeFigureOut">
              <a:rPr lang="en-US" smtClean="0"/>
              <a:t>2/5/2024</a:t>
            </a:fld>
            <a:endParaRPr lang="en-US"/>
          </a:p>
        </p:txBody>
      </p:sp>
      <p:sp>
        <p:nvSpPr>
          <p:cNvPr id="5" name="Footer Placeholder 4">
            <a:extLst>
              <a:ext uri="{FF2B5EF4-FFF2-40B4-BE49-F238E27FC236}">
                <a16:creationId xmlns:a16="http://schemas.microsoft.com/office/drawing/2014/main" id="{6538CCCD-6BC6-CFA8-4F60-EC1B02F5EC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14C90A-BAC7-2AE8-9E82-1E522EAFD1AE}"/>
              </a:ext>
            </a:extLst>
          </p:cNvPr>
          <p:cNvSpPr>
            <a:spLocks noGrp="1"/>
          </p:cNvSpPr>
          <p:nvPr>
            <p:ph type="sldNum" sz="quarter" idx="12"/>
          </p:nvPr>
        </p:nvSpPr>
        <p:spPr/>
        <p:txBody>
          <a:bodyPr/>
          <a:lstStyle/>
          <a:p>
            <a:fld id="{9452F421-6F44-41B5-9131-799BF68D606A}" type="slidenum">
              <a:rPr lang="en-US" smtClean="0"/>
              <a:t>‹#›</a:t>
            </a:fld>
            <a:endParaRPr lang="en-US"/>
          </a:p>
        </p:txBody>
      </p:sp>
    </p:spTree>
    <p:extLst>
      <p:ext uri="{BB962C8B-B14F-4D97-AF65-F5344CB8AC3E}">
        <p14:creationId xmlns:p14="http://schemas.microsoft.com/office/powerpoint/2010/main" val="2364690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A7FC1-ED59-EF2B-F441-E6F604C5619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43A8F6-E53F-3CC0-5E17-B462203D2D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5FEFB1-A4BC-39A5-74A1-A4E01B1DB215}"/>
              </a:ext>
            </a:extLst>
          </p:cNvPr>
          <p:cNvSpPr>
            <a:spLocks noGrp="1"/>
          </p:cNvSpPr>
          <p:nvPr>
            <p:ph type="dt" sz="half" idx="10"/>
          </p:nvPr>
        </p:nvSpPr>
        <p:spPr/>
        <p:txBody>
          <a:bodyPr/>
          <a:lstStyle/>
          <a:p>
            <a:fld id="{EF2788A8-9A37-4FFA-B5DB-108CBDF8C88C}" type="datetimeFigureOut">
              <a:rPr lang="en-US" smtClean="0"/>
              <a:t>2/5/2024</a:t>
            </a:fld>
            <a:endParaRPr lang="en-US"/>
          </a:p>
        </p:txBody>
      </p:sp>
      <p:sp>
        <p:nvSpPr>
          <p:cNvPr id="5" name="Footer Placeholder 4">
            <a:extLst>
              <a:ext uri="{FF2B5EF4-FFF2-40B4-BE49-F238E27FC236}">
                <a16:creationId xmlns:a16="http://schemas.microsoft.com/office/drawing/2014/main" id="{87566BA4-A8D4-BE10-4474-D2260BAF50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D1DF4A-EE73-769D-A6BD-B24E6FE3CC1B}"/>
              </a:ext>
            </a:extLst>
          </p:cNvPr>
          <p:cNvSpPr>
            <a:spLocks noGrp="1"/>
          </p:cNvSpPr>
          <p:nvPr>
            <p:ph type="sldNum" sz="quarter" idx="12"/>
          </p:nvPr>
        </p:nvSpPr>
        <p:spPr/>
        <p:txBody>
          <a:bodyPr/>
          <a:lstStyle/>
          <a:p>
            <a:fld id="{9452F421-6F44-41B5-9131-799BF68D606A}" type="slidenum">
              <a:rPr lang="en-US" smtClean="0"/>
              <a:t>‹#›</a:t>
            </a:fld>
            <a:endParaRPr lang="en-US"/>
          </a:p>
        </p:txBody>
      </p:sp>
    </p:spTree>
    <p:extLst>
      <p:ext uri="{BB962C8B-B14F-4D97-AF65-F5344CB8AC3E}">
        <p14:creationId xmlns:p14="http://schemas.microsoft.com/office/powerpoint/2010/main" val="402094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AA4B61-95E9-FBAF-86A8-82B66DE8B5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82C23C-1FD0-0894-9AD4-8AFD71ED7B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8255F-2B8E-ACD7-A924-82C79811CE66}"/>
              </a:ext>
            </a:extLst>
          </p:cNvPr>
          <p:cNvSpPr>
            <a:spLocks noGrp="1"/>
          </p:cNvSpPr>
          <p:nvPr>
            <p:ph type="dt" sz="half" idx="10"/>
          </p:nvPr>
        </p:nvSpPr>
        <p:spPr/>
        <p:txBody>
          <a:bodyPr/>
          <a:lstStyle/>
          <a:p>
            <a:fld id="{EF2788A8-9A37-4FFA-B5DB-108CBDF8C88C}" type="datetimeFigureOut">
              <a:rPr lang="en-US" smtClean="0"/>
              <a:t>2/5/2024</a:t>
            </a:fld>
            <a:endParaRPr lang="en-US"/>
          </a:p>
        </p:txBody>
      </p:sp>
      <p:sp>
        <p:nvSpPr>
          <p:cNvPr id="5" name="Footer Placeholder 4">
            <a:extLst>
              <a:ext uri="{FF2B5EF4-FFF2-40B4-BE49-F238E27FC236}">
                <a16:creationId xmlns:a16="http://schemas.microsoft.com/office/drawing/2014/main" id="{5C2202DF-BD3F-F721-D4B1-4914997768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9B413B-E451-F453-43CE-0CAD5B9363F2}"/>
              </a:ext>
            </a:extLst>
          </p:cNvPr>
          <p:cNvSpPr>
            <a:spLocks noGrp="1"/>
          </p:cNvSpPr>
          <p:nvPr>
            <p:ph type="sldNum" sz="quarter" idx="12"/>
          </p:nvPr>
        </p:nvSpPr>
        <p:spPr/>
        <p:txBody>
          <a:bodyPr/>
          <a:lstStyle/>
          <a:p>
            <a:fld id="{9452F421-6F44-41B5-9131-799BF68D606A}" type="slidenum">
              <a:rPr lang="en-US" smtClean="0"/>
              <a:t>‹#›</a:t>
            </a:fld>
            <a:endParaRPr lang="en-US"/>
          </a:p>
        </p:txBody>
      </p:sp>
    </p:spTree>
    <p:extLst>
      <p:ext uri="{BB962C8B-B14F-4D97-AF65-F5344CB8AC3E}">
        <p14:creationId xmlns:p14="http://schemas.microsoft.com/office/powerpoint/2010/main" val="3434364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22A74-6479-802F-ECC6-99A2203A8E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30DE7D-F7CF-1306-05D6-F943F2C4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C4FEDF-BB1C-0345-6924-54FF8E6C7296}"/>
              </a:ext>
            </a:extLst>
          </p:cNvPr>
          <p:cNvSpPr>
            <a:spLocks noGrp="1"/>
          </p:cNvSpPr>
          <p:nvPr>
            <p:ph type="dt" sz="half" idx="10"/>
          </p:nvPr>
        </p:nvSpPr>
        <p:spPr/>
        <p:txBody>
          <a:bodyPr/>
          <a:lstStyle/>
          <a:p>
            <a:fld id="{EF2788A8-9A37-4FFA-B5DB-108CBDF8C88C}" type="datetimeFigureOut">
              <a:rPr lang="en-US" smtClean="0"/>
              <a:t>2/5/2024</a:t>
            </a:fld>
            <a:endParaRPr lang="en-US"/>
          </a:p>
        </p:txBody>
      </p:sp>
      <p:sp>
        <p:nvSpPr>
          <p:cNvPr id="5" name="Footer Placeholder 4">
            <a:extLst>
              <a:ext uri="{FF2B5EF4-FFF2-40B4-BE49-F238E27FC236}">
                <a16:creationId xmlns:a16="http://schemas.microsoft.com/office/drawing/2014/main" id="{49AE28FA-44DC-09C9-2EA1-BEF4B8F8C7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508208-E0F4-0354-7355-4B97AC75E252}"/>
              </a:ext>
            </a:extLst>
          </p:cNvPr>
          <p:cNvSpPr>
            <a:spLocks noGrp="1"/>
          </p:cNvSpPr>
          <p:nvPr>
            <p:ph type="sldNum" sz="quarter" idx="12"/>
          </p:nvPr>
        </p:nvSpPr>
        <p:spPr/>
        <p:txBody>
          <a:bodyPr/>
          <a:lstStyle/>
          <a:p>
            <a:fld id="{9452F421-6F44-41B5-9131-799BF68D606A}" type="slidenum">
              <a:rPr lang="en-US" smtClean="0"/>
              <a:t>‹#›</a:t>
            </a:fld>
            <a:endParaRPr lang="en-US"/>
          </a:p>
        </p:txBody>
      </p:sp>
    </p:spTree>
    <p:extLst>
      <p:ext uri="{BB962C8B-B14F-4D97-AF65-F5344CB8AC3E}">
        <p14:creationId xmlns:p14="http://schemas.microsoft.com/office/powerpoint/2010/main" val="3698856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30313-9EB3-FB9F-FF62-16BB24A3BC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046C3B-C43B-72F2-FA2E-5D7CC47237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5256BE-D1F6-A0CB-40D0-578614F3776D}"/>
              </a:ext>
            </a:extLst>
          </p:cNvPr>
          <p:cNvSpPr>
            <a:spLocks noGrp="1"/>
          </p:cNvSpPr>
          <p:nvPr>
            <p:ph type="dt" sz="half" idx="10"/>
          </p:nvPr>
        </p:nvSpPr>
        <p:spPr/>
        <p:txBody>
          <a:bodyPr/>
          <a:lstStyle/>
          <a:p>
            <a:fld id="{EF2788A8-9A37-4FFA-B5DB-108CBDF8C88C}" type="datetimeFigureOut">
              <a:rPr lang="en-US" smtClean="0"/>
              <a:t>2/5/2024</a:t>
            </a:fld>
            <a:endParaRPr lang="en-US"/>
          </a:p>
        </p:txBody>
      </p:sp>
      <p:sp>
        <p:nvSpPr>
          <p:cNvPr id="5" name="Footer Placeholder 4">
            <a:extLst>
              <a:ext uri="{FF2B5EF4-FFF2-40B4-BE49-F238E27FC236}">
                <a16:creationId xmlns:a16="http://schemas.microsoft.com/office/drawing/2014/main" id="{8895E6E5-3717-F5B9-06FB-9D821B2648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E3F008-7986-2E72-A4FC-880E4705E147}"/>
              </a:ext>
            </a:extLst>
          </p:cNvPr>
          <p:cNvSpPr>
            <a:spLocks noGrp="1"/>
          </p:cNvSpPr>
          <p:nvPr>
            <p:ph type="sldNum" sz="quarter" idx="12"/>
          </p:nvPr>
        </p:nvSpPr>
        <p:spPr/>
        <p:txBody>
          <a:bodyPr/>
          <a:lstStyle/>
          <a:p>
            <a:fld id="{9452F421-6F44-41B5-9131-799BF68D606A}" type="slidenum">
              <a:rPr lang="en-US" smtClean="0"/>
              <a:t>‹#›</a:t>
            </a:fld>
            <a:endParaRPr lang="en-US"/>
          </a:p>
        </p:txBody>
      </p:sp>
    </p:spTree>
    <p:extLst>
      <p:ext uri="{BB962C8B-B14F-4D97-AF65-F5344CB8AC3E}">
        <p14:creationId xmlns:p14="http://schemas.microsoft.com/office/powerpoint/2010/main" val="3407731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895FF-29F0-2FA5-EC28-1D7EF3F1D7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AC5BA8-B5B7-9847-0E9F-3A689613B3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9D9494-FA3D-1D20-77DD-8237ED3FAC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E0FF9-6040-2C4B-878D-85B440B657A1}"/>
              </a:ext>
            </a:extLst>
          </p:cNvPr>
          <p:cNvSpPr>
            <a:spLocks noGrp="1"/>
          </p:cNvSpPr>
          <p:nvPr>
            <p:ph type="dt" sz="half" idx="10"/>
          </p:nvPr>
        </p:nvSpPr>
        <p:spPr/>
        <p:txBody>
          <a:bodyPr/>
          <a:lstStyle/>
          <a:p>
            <a:fld id="{EF2788A8-9A37-4FFA-B5DB-108CBDF8C88C}" type="datetimeFigureOut">
              <a:rPr lang="en-US" smtClean="0"/>
              <a:t>2/5/2024</a:t>
            </a:fld>
            <a:endParaRPr lang="en-US"/>
          </a:p>
        </p:txBody>
      </p:sp>
      <p:sp>
        <p:nvSpPr>
          <p:cNvPr id="6" name="Footer Placeholder 5">
            <a:extLst>
              <a:ext uri="{FF2B5EF4-FFF2-40B4-BE49-F238E27FC236}">
                <a16:creationId xmlns:a16="http://schemas.microsoft.com/office/drawing/2014/main" id="{6D92544C-6E2A-0662-0267-0FF5661169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199B4A-5DE7-D2A8-9E75-D5721DB06D52}"/>
              </a:ext>
            </a:extLst>
          </p:cNvPr>
          <p:cNvSpPr>
            <a:spLocks noGrp="1"/>
          </p:cNvSpPr>
          <p:nvPr>
            <p:ph type="sldNum" sz="quarter" idx="12"/>
          </p:nvPr>
        </p:nvSpPr>
        <p:spPr/>
        <p:txBody>
          <a:bodyPr/>
          <a:lstStyle/>
          <a:p>
            <a:fld id="{9452F421-6F44-41B5-9131-799BF68D606A}" type="slidenum">
              <a:rPr lang="en-US" smtClean="0"/>
              <a:t>‹#›</a:t>
            </a:fld>
            <a:endParaRPr lang="en-US"/>
          </a:p>
        </p:txBody>
      </p:sp>
    </p:spTree>
    <p:extLst>
      <p:ext uri="{BB962C8B-B14F-4D97-AF65-F5344CB8AC3E}">
        <p14:creationId xmlns:p14="http://schemas.microsoft.com/office/powerpoint/2010/main" val="4272925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EB7A-D1C3-348B-A45E-E53D751BCC1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EA80657-E7D3-88E7-ABCE-F398BF517D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F147AF-717B-1848-88E5-3BC7EF642A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B84795-EA70-ECCE-C04F-F21A34C07A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A729CF-8C16-E88E-D03C-3029C1E7E2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A92406-6EA1-2C7E-7904-6CDBB9B6AF9D}"/>
              </a:ext>
            </a:extLst>
          </p:cNvPr>
          <p:cNvSpPr>
            <a:spLocks noGrp="1"/>
          </p:cNvSpPr>
          <p:nvPr>
            <p:ph type="dt" sz="half" idx="10"/>
          </p:nvPr>
        </p:nvSpPr>
        <p:spPr/>
        <p:txBody>
          <a:bodyPr/>
          <a:lstStyle/>
          <a:p>
            <a:fld id="{EF2788A8-9A37-4FFA-B5DB-108CBDF8C88C}" type="datetimeFigureOut">
              <a:rPr lang="en-US" smtClean="0"/>
              <a:t>2/5/2024</a:t>
            </a:fld>
            <a:endParaRPr lang="en-US"/>
          </a:p>
        </p:txBody>
      </p:sp>
      <p:sp>
        <p:nvSpPr>
          <p:cNvPr id="8" name="Footer Placeholder 7">
            <a:extLst>
              <a:ext uri="{FF2B5EF4-FFF2-40B4-BE49-F238E27FC236}">
                <a16:creationId xmlns:a16="http://schemas.microsoft.com/office/drawing/2014/main" id="{CFF6FFC4-88C0-A4EC-AC99-76FFBBC3725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E0537D-44D0-BB89-9F9B-E16401F3B9FA}"/>
              </a:ext>
            </a:extLst>
          </p:cNvPr>
          <p:cNvSpPr>
            <a:spLocks noGrp="1"/>
          </p:cNvSpPr>
          <p:nvPr>
            <p:ph type="sldNum" sz="quarter" idx="12"/>
          </p:nvPr>
        </p:nvSpPr>
        <p:spPr/>
        <p:txBody>
          <a:bodyPr/>
          <a:lstStyle/>
          <a:p>
            <a:fld id="{9452F421-6F44-41B5-9131-799BF68D606A}" type="slidenum">
              <a:rPr lang="en-US" smtClean="0"/>
              <a:t>‹#›</a:t>
            </a:fld>
            <a:endParaRPr lang="en-US"/>
          </a:p>
        </p:txBody>
      </p:sp>
    </p:spTree>
    <p:extLst>
      <p:ext uri="{BB962C8B-B14F-4D97-AF65-F5344CB8AC3E}">
        <p14:creationId xmlns:p14="http://schemas.microsoft.com/office/powerpoint/2010/main" val="2909667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C6228-C6FD-AF62-76E1-38DA99C2D3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12FB7B-5EF8-2A2A-6E92-B7CE44E27D8C}"/>
              </a:ext>
            </a:extLst>
          </p:cNvPr>
          <p:cNvSpPr>
            <a:spLocks noGrp="1"/>
          </p:cNvSpPr>
          <p:nvPr>
            <p:ph type="dt" sz="half" idx="10"/>
          </p:nvPr>
        </p:nvSpPr>
        <p:spPr/>
        <p:txBody>
          <a:bodyPr/>
          <a:lstStyle/>
          <a:p>
            <a:fld id="{EF2788A8-9A37-4FFA-B5DB-108CBDF8C88C}" type="datetimeFigureOut">
              <a:rPr lang="en-US" smtClean="0"/>
              <a:t>2/5/2024</a:t>
            </a:fld>
            <a:endParaRPr lang="en-US"/>
          </a:p>
        </p:txBody>
      </p:sp>
      <p:sp>
        <p:nvSpPr>
          <p:cNvPr id="4" name="Footer Placeholder 3">
            <a:extLst>
              <a:ext uri="{FF2B5EF4-FFF2-40B4-BE49-F238E27FC236}">
                <a16:creationId xmlns:a16="http://schemas.microsoft.com/office/drawing/2014/main" id="{9A274B09-BDB3-FE26-9A1F-36342C4330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E14D230-F643-DEDA-E7C8-9EC48DA52451}"/>
              </a:ext>
            </a:extLst>
          </p:cNvPr>
          <p:cNvSpPr>
            <a:spLocks noGrp="1"/>
          </p:cNvSpPr>
          <p:nvPr>
            <p:ph type="sldNum" sz="quarter" idx="12"/>
          </p:nvPr>
        </p:nvSpPr>
        <p:spPr/>
        <p:txBody>
          <a:bodyPr/>
          <a:lstStyle/>
          <a:p>
            <a:fld id="{9452F421-6F44-41B5-9131-799BF68D606A}" type="slidenum">
              <a:rPr lang="en-US" smtClean="0"/>
              <a:t>‹#›</a:t>
            </a:fld>
            <a:endParaRPr lang="en-US"/>
          </a:p>
        </p:txBody>
      </p:sp>
    </p:spTree>
    <p:extLst>
      <p:ext uri="{BB962C8B-B14F-4D97-AF65-F5344CB8AC3E}">
        <p14:creationId xmlns:p14="http://schemas.microsoft.com/office/powerpoint/2010/main" val="163929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FDE002-7769-6B2E-AEC9-0BAE4B66B73F}"/>
              </a:ext>
            </a:extLst>
          </p:cNvPr>
          <p:cNvSpPr>
            <a:spLocks noGrp="1"/>
          </p:cNvSpPr>
          <p:nvPr>
            <p:ph type="dt" sz="half" idx="10"/>
          </p:nvPr>
        </p:nvSpPr>
        <p:spPr/>
        <p:txBody>
          <a:bodyPr/>
          <a:lstStyle/>
          <a:p>
            <a:fld id="{EF2788A8-9A37-4FFA-B5DB-108CBDF8C88C}" type="datetimeFigureOut">
              <a:rPr lang="en-US" smtClean="0"/>
              <a:t>2/5/2024</a:t>
            </a:fld>
            <a:endParaRPr lang="en-US"/>
          </a:p>
        </p:txBody>
      </p:sp>
      <p:sp>
        <p:nvSpPr>
          <p:cNvPr id="3" name="Footer Placeholder 2">
            <a:extLst>
              <a:ext uri="{FF2B5EF4-FFF2-40B4-BE49-F238E27FC236}">
                <a16:creationId xmlns:a16="http://schemas.microsoft.com/office/drawing/2014/main" id="{2F50A557-9711-DE4E-B95F-54D774FFD1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E8BAC4-1A35-136B-F5F2-0D523AD1AC1A}"/>
              </a:ext>
            </a:extLst>
          </p:cNvPr>
          <p:cNvSpPr>
            <a:spLocks noGrp="1"/>
          </p:cNvSpPr>
          <p:nvPr>
            <p:ph type="sldNum" sz="quarter" idx="12"/>
          </p:nvPr>
        </p:nvSpPr>
        <p:spPr/>
        <p:txBody>
          <a:bodyPr/>
          <a:lstStyle/>
          <a:p>
            <a:fld id="{9452F421-6F44-41B5-9131-799BF68D606A}" type="slidenum">
              <a:rPr lang="en-US" smtClean="0"/>
              <a:t>‹#›</a:t>
            </a:fld>
            <a:endParaRPr lang="en-US"/>
          </a:p>
        </p:txBody>
      </p:sp>
    </p:spTree>
    <p:extLst>
      <p:ext uri="{BB962C8B-B14F-4D97-AF65-F5344CB8AC3E}">
        <p14:creationId xmlns:p14="http://schemas.microsoft.com/office/powerpoint/2010/main" val="1820110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9F874-0862-A843-63C8-DE9E8D9CBC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60205B-8629-E4FB-0993-F2E6313410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3C0CB2-26F0-0B7E-C908-C8B4377906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315042-88CC-B49E-6CFD-4496C71A75BA}"/>
              </a:ext>
            </a:extLst>
          </p:cNvPr>
          <p:cNvSpPr>
            <a:spLocks noGrp="1"/>
          </p:cNvSpPr>
          <p:nvPr>
            <p:ph type="dt" sz="half" idx="10"/>
          </p:nvPr>
        </p:nvSpPr>
        <p:spPr/>
        <p:txBody>
          <a:bodyPr/>
          <a:lstStyle/>
          <a:p>
            <a:fld id="{EF2788A8-9A37-4FFA-B5DB-108CBDF8C88C}" type="datetimeFigureOut">
              <a:rPr lang="en-US" smtClean="0"/>
              <a:t>2/5/2024</a:t>
            </a:fld>
            <a:endParaRPr lang="en-US"/>
          </a:p>
        </p:txBody>
      </p:sp>
      <p:sp>
        <p:nvSpPr>
          <p:cNvPr id="6" name="Footer Placeholder 5">
            <a:extLst>
              <a:ext uri="{FF2B5EF4-FFF2-40B4-BE49-F238E27FC236}">
                <a16:creationId xmlns:a16="http://schemas.microsoft.com/office/drawing/2014/main" id="{07691C01-CB10-2757-3EF6-20BB296DD0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3EE6A7-ABEF-FA77-4C8D-D7D730D8C8C4}"/>
              </a:ext>
            </a:extLst>
          </p:cNvPr>
          <p:cNvSpPr>
            <a:spLocks noGrp="1"/>
          </p:cNvSpPr>
          <p:nvPr>
            <p:ph type="sldNum" sz="quarter" idx="12"/>
          </p:nvPr>
        </p:nvSpPr>
        <p:spPr/>
        <p:txBody>
          <a:bodyPr/>
          <a:lstStyle/>
          <a:p>
            <a:fld id="{9452F421-6F44-41B5-9131-799BF68D606A}" type="slidenum">
              <a:rPr lang="en-US" smtClean="0"/>
              <a:t>‹#›</a:t>
            </a:fld>
            <a:endParaRPr lang="en-US"/>
          </a:p>
        </p:txBody>
      </p:sp>
    </p:spTree>
    <p:extLst>
      <p:ext uri="{BB962C8B-B14F-4D97-AF65-F5344CB8AC3E}">
        <p14:creationId xmlns:p14="http://schemas.microsoft.com/office/powerpoint/2010/main" val="3804114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2E3A5-2F90-076D-2C32-545C0C6A2A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DC81EA-1A5D-0525-AFB8-F0E0F1D165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F26126B-9992-24AE-0A8C-5CAF9F4E26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D2D5D9-FF8A-CAA6-ADBC-F9C09607D114}"/>
              </a:ext>
            </a:extLst>
          </p:cNvPr>
          <p:cNvSpPr>
            <a:spLocks noGrp="1"/>
          </p:cNvSpPr>
          <p:nvPr>
            <p:ph type="dt" sz="half" idx="10"/>
          </p:nvPr>
        </p:nvSpPr>
        <p:spPr/>
        <p:txBody>
          <a:bodyPr/>
          <a:lstStyle/>
          <a:p>
            <a:fld id="{EF2788A8-9A37-4FFA-B5DB-108CBDF8C88C}" type="datetimeFigureOut">
              <a:rPr lang="en-US" smtClean="0"/>
              <a:t>2/5/2024</a:t>
            </a:fld>
            <a:endParaRPr lang="en-US"/>
          </a:p>
        </p:txBody>
      </p:sp>
      <p:sp>
        <p:nvSpPr>
          <p:cNvPr id="6" name="Footer Placeholder 5">
            <a:extLst>
              <a:ext uri="{FF2B5EF4-FFF2-40B4-BE49-F238E27FC236}">
                <a16:creationId xmlns:a16="http://schemas.microsoft.com/office/drawing/2014/main" id="{C5C513A9-44C0-5422-7815-D4BDEFCF66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073D51-B3DB-AAD7-2C0F-1AC82034D1E5}"/>
              </a:ext>
            </a:extLst>
          </p:cNvPr>
          <p:cNvSpPr>
            <a:spLocks noGrp="1"/>
          </p:cNvSpPr>
          <p:nvPr>
            <p:ph type="sldNum" sz="quarter" idx="12"/>
          </p:nvPr>
        </p:nvSpPr>
        <p:spPr/>
        <p:txBody>
          <a:bodyPr/>
          <a:lstStyle/>
          <a:p>
            <a:fld id="{9452F421-6F44-41B5-9131-799BF68D606A}" type="slidenum">
              <a:rPr lang="en-US" smtClean="0"/>
              <a:t>‹#›</a:t>
            </a:fld>
            <a:endParaRPr lang="en-US"/>
          </a:p>
        </p:txBody>
      </p:sp>
    </p:spTree>
    <p:extLst>
      <p:ext uri="{BB962C8B-B14F-4D97-AF65-F5344CB8AC3E}">
        <p14:creationId xmlns:p14="http://schemas.microsoft.com/office/powerpoint/2010/main" val="1941165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FC80D7-0578-3651-D1F9-8D091E9B98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BC27179-4CD1-9AEA-5429-38BCF64DD2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6A4B67-B46A-38C3-0E7B-CAB3A6DE1C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2788A8-9A37-4FFA-B5DB-108CBDF8C88C}" type="datetimeFigureOut">
              <a:rPr lang="en-US" smtClean="0"/>
              <a:t>2/5/2024</a:t>
            </a:fld>
            <a:endParaRPr lang="en-US"/>
          </a:p>
        </p:txBody>
      </p:sp>
      <p:sp>
        <p:nvSpPr>
          <p:cNvPr id="5" name="Footer Placeholder 4">
            <a:extLst>
              <a:ext uri="{FF2B5EF4-FFF2-40B4-BE49-F238E27FC236}">
                <a16:creationId xmlns:a16="http://schemas.microsoft.com/office/drawing/2014/main" id="{9F9A9B44-5843-3866-7111-A080B17972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4BADA9E-33FB-2BA1-2755-57769D4D96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52F421-6F44-41B5-9131-799BF68D606A}" type="slidenum">
              <a:rPr lang="en-US" smtClean="0"/>
              <a:t>‹#›</a:t>
            </a:fld>
            <a:endParaRPr lang="en-US"/>
          </a:p>
        </p:txBody>
      </p:sp>
    </p:spTree>
    <p:extLst>
      <p:ext uri="{BB962C8B-B14F-4D97-AF65-F5344CB8AC3E}">
        <p14:creationId xmlns:p14="http://schemas.microsoft.com/office/powerpoint/2010/main" val="920943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ers.usda.gov/data-products/major-land-uses.aspx"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hyperlink" Target="http://agrienvarchive.ca/bioenergy/download/anag.pdf" TargetMode="External"/><Relationship Id="rId4" Type="http://schemas.openxmlformats.org/officeDocument/2006/relationships/hyperlink" Target="https://doi.org/10.17226/19014"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pubmed.ncbi.nlm.nih.gov/36063042/"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hyperlink" Target="https://www.beefresearch.org/programs/beef-sustainability/sustainability-quick-stats/emission"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51.emf"/><Relationship Id="rId4" Type="http://schemas.openxmlformats.org/officeDocument/2006/relationships/hyperlink" Target="https://www.beefresearch.org/programs/beef-sustainability/sustainability-quick-stats/emission"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extension.msstate.edu/sites/default/files/publications/publications/p2767.pdf"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2.xml.rels><?xml version="1.0" encoding="UTF-8" standalone="yes"?>
<Relationships xmlns="http://schemas.openxmlformats.org/package/2006/relationships"><Relationship Id="rId3" Type="http://schemas.openxmlformats.org/officeDocument/2006/relationships/hyperlink" Target="http://extension.msstate.edu/sites/default/files/publications/publications/p2767.pdf"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3.png"/><Relationship Id="rId7" Type="http://schemas.openxmlformats.org/officeDocument/2006/relationships/chart" Target="../charts/chart2.xml"/><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65.svg"/><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surface with white specks&#10;&#10;Description automatically generated">
            <a:extLst>
              <a:ext uri="{FF2B5EF4-FFF2-40B4-BE49-F238E27FC236}">
                <a16:creationId xmlns:a16="http://schemas.microsoft.com/office/drawing/2014/main" id="{8A99B978-448B-1255-B7E7-A94E4B58C327}"/>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19AA2BB9-A469-17B8-5A8A-CF1085E24A68}"/>
              </a:ext>
            </a:extLst>
          </p:cNvPr>
          <p:cNvSpPr/>
          <p:nvPr/>
        </p:nvSpPr>
        <p:spPr>
          <a:xfrm>
            <a:off x="0" y="430306"/>
            <a:ext cx="12192000" cy="36755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5C0D4C32-DC16-B6A5-D26F-1BAA0B516E9D}"/>
              </a:ext>
            </a:extLst>
          </p:cNvPr>
          <p:cNvSpPr/>
          <p:nvPr/>
        </p:nvSpPr>
        <p:spPr>
          <a:xfrm>
            <a:off x="0" y="0"/>
            <a:ext cx="12192000" cy="537882"/>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E76761A-F154-A385-961C-BD4356186199}"/>
              </a:ext>
            </a:extLst>
          </p:cNvPr>
          <p:cNvSpPr/>
          <p:nvPr/>
        </p:nvSpPr>
        <p:spPr>
          <a:xfrm>
            <a:off x="5177806" y="64818"/>
            <a:ext cx="1836389" cy="1755018"/>
          </a:xfrm>
          <a:prstGeom prst="ellipse">
            <a:avLst/>
          </a:prstGeom>
          <a:solidFill>
            <a:srgbClr val="FAFAFA"/>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89E4DD8-736C-4806-4E6C-1F340FCC52D6}"/>
              </a:ext>
            </a:extLst>
          </p:cNvPr>
          <p:cNvPicPr>
            <a:picLocks noChangeAspect="1"/>
          </p:cNvPicPr>
          <p:nvPr/>
        </p:nvPicPr>
        <p:blipFill>
          <a:blip r:embed="rId4"/>
          <a:stretch>
            <a:fillRect/>
          </a:stretch>
        </p:blipFill>
        <p:spPr>
          <a:xfrm>
            <a:off x="5281398" y="524092"/>
            <a:ext cx="1629203" cy="836470"/>
          </a:xfrm>
          <a:prstGeom prst="rect">
            <a:avLst/>
          </a:prstGeom>
        </p:spPr>
      </p:pic>
      <p:sp>
        <p:nvSpPr>
          <p:cNvPr id="10" name="TextBox 9">
            <a:extLst>
              <a:ext uri="{FF2B5EF4-FFF2-40B4-BE49-F238E27FC236}">
                <a16:creationId xmlns:a16="http://schemas.microsoft.com/office/drawing/2014/main" id="{A6C34B30-B93C-9DDF-45CE-13DDBD3602B5}"/>
              </a:ext>
            </a:extLst>
          </p:cNvPr>
          <p:cNvSpPr txBox="1"/>
          <p:nvPr/>
        </p:nvSpPr>
        <p:spPr>
          <a:xfrm>
            <a:off x="1394011" y="2778561"/>
            <a:ext cx="9403976" cy="923330"/>
          </a:xfrm>
          <a:prstGeom prst="rect">
            <a:avLst/>
          </a:prstGeom>
          <a:noFill/>
        </p:spPr>
        <p:txBody>
          <a:bodyPr wrap="square" rtlCol="0">
            <a:spAutoFit/>
          </a:bodyPr>
          <a:lstStyle/>
          <a:p>
            <a:pPr algn="ctr"/>
            <a:r>
              <a:rPr lang="en-US" sz="5400" b="1" dirty="0">
                <a:solidFill>
                  <a:schemeClr val="bg1"/>
                </a:solidFill>
                <a:latin typeface="Rockwell" panose="02060603020205020403" pitchFamily="18" charset="0"/>
              </a:rPr>
              <a:t>Raising Beef</a:t>
            </a:r>
          </a:p>
        </p:txBody>
      </p:sp>
      <p:pic>
        <p:nvPicPr>
          <p:cNvPr id="12" name="Picture 11" descr="A black and white sign with white text&#10;&#10;Description automatically generated">
            <a:extLst>
              <a:ext uri="{FF2B5EF4-FFF2-40B4-BE49-F238E27FC236}">
                <a16:creationId xmlns:a16="http://schemas.microsoft.com/office/drawing/2014/main" id="{2724666D-3509-C797-CDC7-29732AE24032}"/>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4285434" y="4949355"/>
            <a:ext cx="1519901" cy="886609"/>
          </a:xfrm>
          <a:prstGeom prst="rect">
            <a:avLst/>
          </a:prstGeom>
        </p:spPr>
      </p:pic>
      <p:pic>
        <p:nvPicPr>
          <p:cNvPr id="14" name="Picture 13" descr="A logo on a black background&#10;&#10;Description automatically generated">
            <a:extLst>
              <a:ext uri="{FF2B5EF4-FFF2-40B4-BE49-F238E27FC236}">
                <a16:creationId xmlns:a16="http://schemas.microsoft.com/office/drawing/2014/main" id="{39A8E9DE-9874-CA7E-FC3A-8BCE17C73A4D}"/>
              </a:ext>
            </a:extLst>
          </p:cNvPr>
          <p:cNvPicPr>
            <a:picLocks noChangeAspect="1"/>
          </p:cNvPicPr>
          <p:nvPr/>
        </p:nvPicPr>
        <p:blipFill rotWithShape="1">
          <a:blip r:embed="rId6" cstate="email">
            <a:extLst>
              <a:ext uri="{28A0092B-C50C-407E-A947-70E740481C1C}">
                <a14:useLocalDpi xmlns:a14="http://schemas.microsoft.com/office/drawing/2010/main" val="0"/>
              </a:ext>
            </a:extLst>
          </a:blip>
          <a:srcRect/>
          <a:stretch/>
        </p:blipFill>
        <p:spPr>
          <a:xfrm>
            <a:off x="6095999" y="4660617"/>
            <a:ext cx="2356531" cy="1593418"/>
          </a:xfrm>
          <a:prstGeom prst="rect">
            <a:avLst/>
          </a:prstGeom>
        </p:spPr>
      </p:pic>
    </p:spTree>
    <p:extLst>
      <p:ext uri="{BB962C8B-B14F-4D97-AF65-F5344CB8AC3E}">
        <p14:creationId xmlns:p14="http://schemas.microsoft.com/office/powerpoint/2010/main" val="2104731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The Beef Lifecycle</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3" name="Picture 2">
            <a:extLst>
              <a:ext uri="{FF2B5EF4-FFF2-40B4-BE49-F238E27FC236}">
                <a16:creationId xmlns:a16="http://schemas.microsoft.com/office/drawing/2014/main" id="{14C47CE6-8937-014C-BCB2-A4EA0A6A1908}"/>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8160414" y="1066883"/>
            <a:ext cx="3541851" cy="2361234"/>
          </a:xfrm>
          <a:prstGeom prst="rect">
            <a:avLst/>
          </a:prstGeom>
          <a:effectLst>
            <a:outerShdw blurRad="50800" dist="38100" dir="2700000" algn="tl" rotWithShape="0">
              <a:prstClr val="black">
                <a:alpha val="40000"/>
              </a:prstClr>
            </a:outerShdw>
          </a:effectLst>
        </p:spPr>
      </p:pic>
      <p:sp>
        <p:nvSpPr>
          <p:cNvPr id="14" name="Rectangle 13">
            <a:extLst>
              <a:ext uri="{FF2B5EF4-FFF2-40B4-BE49-F238E27FC236}">
                <a16:creationId xmlns:a16="http://schemas.microsoft.com/office/drawing/2014/main" id="{856CEE28-D894-8E56-C48C-DD25AC590E6B}"/>
              </a:ext>
            </a:extLst>
          </p:cNvPr>
          <p:cNvSpPr/>
          <p:nvPr/>
        </p:nvSpPr>
        <p:spPr>
          <a:xfrm>
            <a:off x="1162734" y="3458118"/>
            <a:ext cx="2213704"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Cow/Calf Operation</a:t>
            </a:r>
          </a:p>
        </p:txBody>
      </p:sp>
      <p:sp>
        <p:nvSpPr>
          <p:cNvPr id="15" name="Rectangle 14">
            <a:extLst>
              <a:ext uri="{FF2B5EF4-FFF2-40B4-BE49-F238E27FC236}">
                <a16:creationId xmlns:a16="http://schemas.microsoft.com/office/drawing/2014/main" id="{219D50AC-CB90-E13A-6B68-632E3C64B1B2}"/>
              </a:ext>
            </a:extLst>
          </p:cNvPr>
          <p:cNvSpPr/>
          <p:nvPr/>
        </p:nvSpPr>
        <p:spPr>
          <a:xfrm>
            <a:off x="4908569" y="3460044"/>
            <a:ext cx="2374856"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Stocker/Backgrounder</a:t>
            </a:r>
          </a:p>
        </p:txBody>
      </p:sp>
      <p:sp>
        <p:nvSpPr>
          <p:cNvPr id="16" name="Rectangle 15">
            <a:extLst>
              <a:ext uri="{FF2B5EF4-FFF2-40B4-BE49-F238E27FC236}">
                <a16:creationId xmlns:a16="http://schemas.microsoft.com/office/drawing/2014/main" id="{030C09D1-0FD1-1DC5-D775-8B95D058CB8D}"/>
              </a:ext>
            </a:extLst>
          </p:cNvPr>
          <p:cNvSpPr/>
          <p:nvPr/>
        </p:nvSpPr>
        <p:spPr>
          <a:xfrm>
            <a:off x="9004151" y="3465062"/>
            <a:ext cx="1854371"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Feedyard</a:t>
            </a:r>
          </a:p>
        </p:txBody>
      </p:sp>
      <p:sp>
        <p:nvSpPr>
          <p:cNvPr id="17" name="Rectangle 16">
            <a:extLst>
              <a:ext uri="{FF2B5EF4-FFF2-40B4-BE49-F238E27FC236}">
                <a16:creationId xmlns:a16="http://schemas.microsoft.com/office/drawing/2014/main" id="{CF466D52-AB6C-661B-8809-9A11C9342C92}"/>
              </a:ext>
            </a:extLst>
          </p:cNvPr>
          <p:cNvSpPr/>
          <p:nvPr/>
        </p:nvSpPr>
        <p:spPr>
          <a:xfrm>
            <a:off x="1342400" y="6137564"/>
            <a:ext cx="1854371"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Packer/Processor</a:t>
            </a:r>
          </a:p>
        </p:txBody>
      </p:sp>
      <p:sp>
        <p:nvSpPr>
          <p:cNvPr id="18" name="Rectangle 17">
            <a:extLst>
              <a:ext uri="{FF2B5EF4-FFF2-40B4-BE49-F238E27FC236}">
                <a16:creationId xmlns:a16="http://schemas.microsoft.com/office/drawing/2014/main" id="{C126A94B-B0A5-9CBF-1272-20832C949124}"/>
              </a:ext>
            </a:extLst>
          </p:cNvPr>
          <p:cNvSpPr/>
          <p:nvPr/>
        </p:nvSpPr>
        <p:spPr>
          <a:xfrm>
            <a:off x="5168811" y="6119772"/>
            <a:ext cx="1854371"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Grocery Retail</a:t>
            </a:r>
          </a:p>
        </p:txBody>
      </p:sp>
      <p:sp>
        <p:nvSpPr>
          <p:cNvPr id="19" name="Rectangle 18">
            <a:extLst>
              <a:ext uri="{FF2B5EF4-FFF2-40B4-BE49-F238E27FC236}">
                <a16:creationId xmlns:a16="http://schemas.microsoft.com/office/drawing/2014/main" id="{5723D6D3-8039-0622-7209-C3D963A8A75F}"/>
              </a:ext>
            </a:extLst>
          </p:cNvPr>
          <p:cNvSpPr/>
          <p:nvPr/>
        </p:nvSpPr>
        <p:spPr>
          <a:xfrm>
            <a:off x="8407406" y="6130412"/>
            <a:ext cx="3047859"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Foodservice Operator</a:t>
            </a:r>
          </a:p>
        </p:txBody>
      </p:sp>
      <p:pic>
        <p:nvPicPr>
          <p:cNvPr id="20" name="Picture 19">
            <a:extLst>
              <a:ext uri="{FF2B5EF4-FFF2-40B4-BE49-F238E27FC236}">
                <a16:creationId xmlns:a16="http://schemas.microsoft.com/office/drawing/2014/main" id="{E601BC47-86B6-E674-B5E8-55626EDA1837}"/>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4329538" y="1066883"/>
            <a:ext cx="3541851" cy="2361234"/>
          </a:xfrm>
          <a:prstGeom prst="rect">
            <a:avLst/>
          </a:prstGeom>
          <a:effectLst>
            <a:outerShdw blurRad="50800" dist="38100" dir="2700000" algn="tl" rotWithShape="0">
              <a:prstClr val="black">
                <a:alpha val="40000"/>
              </a:prstClr>
            </a:outerShdw>
          </a:effectLst>
        </p:spPr>
      </p:pic>
      <p:pic>
        <p:nvPicPr>
          <p:cNvPr id="21" name="Picture 20">
            <a:extLst>
              <a:ext uri="{FF2B5EF4-FFF2-40B4-BE49-F238E27FC236}">
                <a16:creationId xmlns:a16="http://schemas.microsoft.com/office/drawing/2014/main" id="{19ED4BBF-8B4B-B994-E5BD-9F1D764D46CB}"/>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p:blipFill>
        <p:spPr>
          <a:xfrm>
            <a:off x="498662" y="1075867"/>
            <a:ext cx="3541851" cy="2361234"/>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062C984A-0E66-9B0E-8EE2-2C1CEABB82FB}"/>
              </a:ext>
            </a:extLst>
          </p:cNvPr>
          <p:cNvPicPr>
            <a:picLocks noChangeAspect="1"/>
          </p:cNvPicPr>
          <p:nvPr/>
        </p:nvPicPr>
        <p:blipFill>
          <a:blip r:embed="rId6" cstate="email">
            <a:extLst>
              <a:ext uri="{28A0092B-C50C-407E-A947-70E740481C1C}">
                <a14:useLocalDpi xmlns:a14="http://schemas.microsoft.com/office/drawing/2010/main" val="0"/>
              </a:ext>
            </a:extLst>
          </a:blip>
          <a:srcRect/>
          <a:stretch/>
        </p:blipFill>
        <p:spPr>
          <a:xfrm>
            <a:off x="8160412" y="3776330"/>
            <a:ext cx="3541851" cy="2392336"/>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5DDF36C1-2585-08D9-C4D4-250133604FC3}"/>
              </a:ext>
            </a:extLst>
          </p:cNvPr>
          <p:cNvPicPr>
            <a:picLocks noChangeAspect="1"/>
          </p:cNvPicPr>
          <p:nvPr/>
        </p:nvPicPr>
        <p:blipFill>
          <a:blip r:embed="rId7" cstate="email">
            <a:extLst>
              <a:ext uri="{28A0092B-C50C-407E-A947-70E740481C1C}">
                <a14:useLocalDpi xmlns:a14="http://schemas.microsoft.com/office/drawing/2010/main" val="0"/>
              </a:ext>
            </a:extLst>
          </a:blip>
          <a:srcRect/>
          <a:stretch/>
        </p:blipFill>
        <p:spPr>
          <a:xfrm>
            <a:off x="4325073" y="3769178"/>
            <a:ext cx="3541851" cy="2361234"/>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65CA79F4-2A40-F597-6753-B2A0ADD0A95A}"/>
              </a:ext>
            </a:extLst>
          </p:cNvPr>
          <p:cNvPicPr>
            <a:picLocks noChangeAspect="1"/>
          </p:cNvPicPr>
          <p:nvPr/>
        </p:nvPicPr>
        <p:blipFill>
          <a:blip r:embed="rId8" cstate="email">
            <a:extLst>
              <a:ext uri="{28A0092B-C50C-407E-A947-70E740481C1C}">
                <a14:useLocalDpi xmlns:a14="http://schemas.microsoft.com/office/drawing/2010/main" val="0"/>
              </a:ext>
            </a:extLst>
          </a:blip>
          <a:srcRect/>
          <a:stretch/>
        </p:blipFill>
        <p:spPr>
          <a:xfrm>
            <a:off x="537882" y="3776330"/>
            <a:ext cx="3541851" cy="236123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12601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Cow-Calf Farms and Ranches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291551"/>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latin typeface="Proxima Nova" panose="02000506030000020004" pitchFamily="50" charset="0"/>
              </a:rPr>
              <a:t>Female cattle are bred and give birth to a calf</a:t>
            </a:r>
          </a:p>
          <a:p>
            <a:r>
              <a:rPr lang="en-US" sz="2600" dirty="0">
                <a:latin typeface="Proxima Nova" panose="02000506030000020004" pitchFamily="50" charset="0"/>
              </a:rPr>
              <a:t>Typically one calf per year</a:t>
            </a:r>
          </a:p>
          <a:p>
            <a:r>
              <a:rPr lang="en-US" sz="2600" dirty="0">
                <a:latin typeface="Proxima Nova" panose="02000506030000020004" pitchFamily="50" charset="0"/>
              </a:rPr>
              <a:t>Gestation length is 9 months (approximately 285 days)</a:t>
            </a:r>
          </a:p>
          <a:p>
            <a:r>
              <a:rPr lang="en-US" sz="2600" dirty="0">
                <a:latin typeface="Proxima Nova" panose="02000506030000020004" pitchFamily="50" charset="0"/>
              </a:rPr>
              <a:t>Calves weigh between 60 – 100 lbs.</a:t>
            </a:r>
          </a:p>
          <a:p>
            <a:r>
              <a:rPr lang="en-US" sz="2600" dirty="0">
                <a:latin typeface="Proxima Nova" panose="02000506030000020004" pitchFamily="50" charset="0"/>
              </a:rPr>
              <a:t>Calves live off mother’s milk and graze on grass pastures</a:t>
            </a:r>
          </a:p>
        </p:txBody>
      </p:sp>
      <p:pic>
        <p:nvPicPr>
          <p:cNvPr id="2" name="Picture 1">
            <a:extLst>
              <a:ext uri="{FF2B5EF4-FFF2-40B4-BE49-F238E27FC236}">
                <a16:creationId xmlns:a16="http://schemas.microsoft.com/office/drawing/2014/main" id="{9313E5CB-659A-7C05-0AAF-B6A254D87B65}"/>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636213" y="1402382"/>
            <a:ext cx="6013171" cy="401411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06110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Cow-Calf Farms and Ranches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291551"/>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latin typeface="Proxima Nova" panose="02000506030000020004" pitchFamily="50" charset="0"/>
              </a:rPr>
              <a:t>Weaned between 6 and 10 months of age</a:t>
            </a:r>
          </a:p>
          <a:p>
            <a:r>
              <a:rPr lang="en-US" sz="2600" dirty="0">
                <a:latin typeface="Proxima Nova" panose="02000506030000020004" pitchFamily="50" charset="0"/>
              </a:rPr>
              <a:t>Weigh 450 - 700 lbs.</a:t>
            </a:r>
          </a:p>
          <a:p>
            <a:r>
              <a:rPr lang="en-US" sz="2600" dirty="0">
                <a:latin typeface="Proxima Nova" panose="02000506030000020004" pitchFamily="50" charset="0"/>
              </a:rPr>
              <a:t>Most continue to graze on grass pasture</a:t>
            </a:r>
          </a:p>
          <a:p>
            <a:r>
              <a:rPr lang="en-US" sz="2600" dirty="0">
                <a:latin typeface="Proxima Nova" panose="02000506030000020004" pitchFamily="50" charset="0"/>
              </a:rPr>
              <a:t>Almost all beef cattle spend the majority of their lives grazing on grass</a:t>
            </a:r>
          </a:p>
        </p:txBody>
      </p:sp>
      <p:pic>
        <p:nvPicPr>
          <p:cNvPr id="2" name="Picture 1">
            <a:extLst>
              <a:ext uri="{FF2B5EF4-FFF2-40B4-BE49-F238E27FC236}">
                <a16:creationId xmlns:a16="http://schemas.microsoft.com/office/drawing/2014/main" id="{9313E5CB-659A-7C05-0AAF-B6A254D87B65}"/>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636213" y="1405296"/>
            <a:ext cx="6013171" cy="400828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39605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08225" y="247075"/>
            <a:ext cx="11150201"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Rockwell" panose="02060603020205020403" pitchFamily="18" charset="0"/>
              </a:rPr>
              <a:t>Stocker and Backgrounder Farms and Ranches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408225" y="1293948"/>
            <a:ext cx="4643718" cy="47884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Proxima Nova" panose="02000506030000020004" pitchFamily="50" charset="0"/>
              </a:rPr>
              <a:t>Cattle spend 4-6 months here</a:t>
            </a:r>
          </a:p>
          <a:p>
            <a:r>
              <a:rPr lang="en-US" sz="2400" dirty="0">
                <a:latin typeface="Proxima Nova" panose="02000506030000020004" pitchFamily="50" charset="0"/>
              </a:rPr>
              <a:t>Cattle continue to graze on grass pastures and are given supplemental feed, including vitamins and minerals</a:t>
            </a:r>
          </a:p>
          <a:p>
            <a:r>
              <a:rPr lang="en-US" sz="2400" dirty="0">
                <a:latin typeface="Proxima Nova" panose="02000506030000020004" pitchFamily="50" charset="0"/>
              </a:rPr>
              <a:t>35% of land in the U.S. is pasture and rangeland – too rocky, steep or arid to support crops</a:t>
            </a:r>
          </a:p>
          <a:p>
            <a:r>
              <a:rPr lang="en-US" sz="2400" dirty="0">
                <a:latin typeface="Proxima Nova" panose="02000506030000020004" pitchFamily="50" charset="0"/>
              </a:rPr>
              <a:t>Cattle upcycle human-inedible grasses and plants to high-quality protein</a:t>
            </a:r>
          </a:p>
        </p:txBody>
      </p:sp>
      <p:sp>
        <p:nvSpPr>
          <p:cNvPr id="5" name="Rectangle 4">
            <a:extLst>
              <a:ext uri="{FF2B5EF4-FFF2-40B4-BE49-F238E27FC236}">
                <a16:creationId xmlns:a16="http://schemas.microsoft.com/office/drawing/2014/main" id="{D75EC154-DC4C-025A-D0A8-5685A9204BC4}"/>
              </a:ext>
            </a:extLst>
          </p:cNvPr>
          <p:cNvSpPr/>
          <p:nvPr/>
        </p:nvSpPr>
        <p:spPr>
          <a:xfrm>
            <a:off x="408226" y="5814696"/>
            <a:ext cx="11150200" cy="577338"/>
          </a:xfrm>
          <a:prstGeom prst="rect">
            <a:avLst/>
          </a:prstGeom>
        </p:spPr>
        <p:txBody>
          <a:bodyPr wrap="square">
            <a:spAutoFit/>
          </a:bodyPr>
          <a:lstStyle/>
          <a:p>
            <a:r>
              <a:rPr lang="en-US" sz="788" i="1" dirty="0">
                <a:solidFill>
                  <a:schemeClr val="dk1"/>
                </a:solidFill>
                <a:latin typeface="Franklin Gothic Book" panose="020B0503020102020204" pitchFamily="34" charset="0"/>
                <a:ea typeface="Calibri"/>
                <a:cs typeface="Calibri"/>
                <a:sym typeface="Calibri"/>
              </a:rPr>
              <a:t>Sources: USDA, Economic Research Service using data from the Major Land Use data series. Available at: </a:t>
            </a:r>
            <a:r>
              <a:rPr lang="en-US" sz="788" i="1" dirty="0">
                <a:solidFill>
                  <a:schemeClr val="dk1"/>
                </a:solidFill>
                <a:latin typeface="Franklin Gothic Book" panose="020B0503020102020204" pitchFamily="34" charset="0"/>
                <a:ea typeface="Calibri"/>
                <a:cs typeface="Calibri"/>
                <a:sym typeface="Calibri"/>
                <a:hlinkClick r:id="rId3"/>
              </a:rPr>
              <a:t>https://www.ers.usda.gov/data-products/major-land-uses.aspx</a:t>
            </a:r>
            <a:r>
              <a:rPr lang="en-US" sz="788" i="1" dirty="0">
                <a:solidFill>
                  <a:schemeClr val="dk1"/>
                </a:solidFill>
                <a:latin typeface="Franklin Gothic Book" panose="020B0503020102020204" pitchFamily="34" charset="0"/>
                <a:ea typeface="Calibri"/>
                <a:cs typeface="Calibri"/>
                <a:sym typeface="Calibri"/>
              </a:rPr>
              <a:t>; National Academies of Sciences, Engineering, and Medicine. 2016. Nutrient Requirements of Beef Cattle: Eighth Revised Edition. Washington, DC: The National Academies Press. </a:t>
            </a:r>
            <a:r>
              <a:rPr lang="en-US" sz="788" i="1" dirty="0">
                <a:solidFill>
                  <a:schemeClr val="dk1"/>
                </a:solidFill>
                <a:latin typeface="Franklin Gothic Book" panose="020B0503020102020204" pitchFamily="34" charset="0"/>
                <a:ea typeface="Calibri"/>
                <a:cs typeface="Calibri"/>
                <a:sym typeface="Calibri"/>
                <a:hlinkClick r:id="rId4"/>
              </a:rPr>
              <a:t>https://doi.org/10.17226/19014</a:t>
            </a:r>
            <a:r>
              <a:rPr lang="en-US" sz="788" i="1" dirty="0">
                <a:solidFill>
                  <a:schemeClr val="dk1"/>
                </a:solidFill>
                <a:latin typeface="Franklin Gothic Book" panose="020B0503020102020204" pitchFamily="34" charset="0"/>
                <a:ea typeface="Calibri"/>
                <a:cs typeface="Calibri"/>
                <a:sym typeface="Calibri"/>
              </a:rPr>
              <a:t>;</a:t>
            </a:r>
          </a:p>
          <a:p>
            <a:r>
              <a:rPr lang="en-US" sz="788" i="1" dirty="0">
                <a:solidFill>
                  <a:schemeClr val="dk1"/>
                </a:solidFill>
                <a:latin typeface="Franklin Gothic Book" panose="020B0503020102020204" pitchFamily="34" charset="0"/>
                <a:ea typeface="Calibri"/>
                <a:cs typeface="Calibri"/>
                <a:sym typeface="Calibri"/>
              </a:rPr>
              <a:t>Council for Agricultural Science and Technology (CAST). 1999. Animal Agriculture and Global Food Supply. Task force report N. 135 July 1999, Department of Animal Science, University of California, Davis, CA, USA. Available at: </a:t>
            </a:r>
            <a:r>
              <a:rPr lang="en-US" sz="788" i="1" dirty="0">
                <a:solidFill>
                  <a:schemeClr val="dk1"/>
                </a:solidFill>
                <a:latin typeface="Franklin Gothic Book" panose="020B0503020102020204" pitchFamily="34" charset="0"/>
                <a:ea typeface="Calibri"/>
                <a:cs typeface="Calibri"/>
                <a:sym typeface="Calibri"/>
                <a:hlinkClick r:id="rId5"/>
              </a:rPr>
              <a:t>http://agrienvarchive.ca/bioenergy/download/anag.pdf</a:t>
            </a:r>
            <a:r>
              <a:rPr lang="en-US" sz="788" i="1" dirty="0">
                <a:solidFill>
                  <a:schemeClr val="dk1"/>
                </a:solidFill>
                <a:latin typeface="Franklin Gothic Book" panose="020B0503020102020204" pitchFamily="34" charset="0"/>
                <a:ea typeface="Calibri"/>
                <a:cs typeface="Calibri"/>
                <a:sym typeface="Calibri"/>
              </a:rPr>
              <a:t>; Davies, KW, et al. Winter grazing can reduce wildfire size, intensity and </a:t>
            </a:r>
            <a:r>
              <a:rPr lang="en-US" sz="788" i="1" dirty="0" err="1">
                <a:solidFill>
                  <a:schemeClr val="dk1"/>
                </a:solidFill>
                <a:latin typeface="Franklin Gothic Book" panose="020B0503020102020204" pitchFamily="34" charset="0"/>
                <a:ea typeface="Calibri"/>
                <a:cs typeface="Calibri"/>
                <a:sym typeface="Calibri"/>
              </a:rPr>
              <a:t>behaviour</a:t>
            </a:r>
            <a:r>
              <a:rPr lang="en-US" sz="788" i="1" dirty="0">
                <a:solidFill>
                  <a:schemeClr val="dk1"/>
                </a:solidFill>
                <a:latin typeface="Franklin Gothic Book" panose="020B0503020102020204" pitchFamily="34" charset="0"/>
                <a:ea typeface="Calibri"/>
                <a:cs typeface="Calibri"/>
                <a:sym typeface="Calibri"/>
              </a:rPr>
              <a:t> in a shrub-grassland. International Journal of Wildland Fire 25(2) 191-199 https://doi.org/10.1071/WF15055</a:t>
            </a:r>
          </a:p>
        </p:txBody>
      </p:sp>
      <p:pic>
        <p:nvPicPr>
          <p:cNvPr id="9" name="Picture 8">
            <a:extLst>
              <a:ext uri="{FF2B5EF4-FFF2-40B4-BE49-F238E27FC236}">
                <a16:creationId xmlns:a16="http://schemas.microsoft.com/office/drawing/2014/main" id="{4CCF4DD1-145D-9114-5E0C-0064FDBE1E1B}"/>
              </a:ext>
            </a:extLst>
          </p:cNvPr>
          <p:cNvPicPr>
            <a:picLocks noChangeAspect="1"/>
          </p:cNvPicPr>
          <p:nvPr/>
        </p:nvPicPr>
        <p:blipFill>
          <a:blip r:embed="rId6" cstate="email">
            <a:extLst>
              <a:ext uri="{28A0092B-C50C-407E-A947-70E740481C1C}">
                <a14:useLocalDpi xmlns:a14="http://schemas.microsoft.com/office/drawing/2010/main" val="0"/>
              </a:ext>
            </a:extLst>
          </a:blip>
          <a:srcRect/>
          <a:stretch/>
        </p:blipFill>
        <p:spPr>
          <a:xfrm>
            <a:off x="5636293" y="1405296"/>
            <a:ext cx="6013011" cy="400828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0859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Feedyards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291551"/>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Proxima Nova" panose="02000506030000020004" pitchFamily="50" charset="0"/>
              </a:rPr>
              <a:t>Majority of cattle go to a feedyard between 10 and 16 months of age</a:t>
            </a:r>
          </a:p>
          <a:p>
            <a:r>
              <a:rPr lang="en-US" sz="2400" dirty="0">
                <a:latin typeface="Proxima Nova" panose="02000506030000020004" pitchFamily="50" charset="0"/>
              </a:rPr>
              <a:t>Stay between 4 – 6 months</a:t>
            </a:r>
          </a:p>
          <a:p>
            <a:r>
              <a:rPr lang="en-US" sz="2400" dirty="0">
                <a:latin typeface="Proxima Nova" panose="02000506030000020004" pitchFamily="50" charset="0"/>
              </a:rPr>
              <a:t>Constant access to food and water</a:t>
            </a:r>
          </a:p>
          <a:p>
            <a:r>
              <a:rPr lang="en-US" sz="2400" dirty="0">
                <a:latin typeface="Proxima Nova" panose="02000506030000020004" pitchFamily="50" charset="0"/>
              </a:rPr>
              <a:t>Balanced diet</a:t>
            </a:r>
          </a:p>
          <a:p>
            <a:pPr lvl="1"/>
            <a:r>
              <a:rPr lang="en-US" sz="2000" i="1" dirty="0">
                <a:latin typeface="Proxima Nova" panose="02000506030000020004" pitchFamily="50" charset="0"/>
              </a:rPr>
              <a:t>Roughage (grass + hay)</a:t>
            </a:r>
          </a:p>
          <a:p>
            <a:pPr lvl="1"/>
            <a:r>
              <a:rPr lang="en-US" sz="2000" i="1" dirty="0">
                <a:latin typeface="Proxima Nova" panose="02000506030000020004" pitchFamily="50" charset="0"/>
              </a:rPr>
              <a:t>Grain (corn, wheat)</a:t>
            </a:r>
          </a:p>
          <a:p>
            <a:pPr lvl="1"/>
            <a:r>
              <a:rPr lang="en-US" sz="2000" i="1" dirty="0">
                <a:latin typeface="Proxima Nova" panose="02000506030000020004" pitchFamily="50" charset="0"/>
              </a:rPr>
              <a:t>Crop + food byproducts (tops of sugar beet plants, potato peelings, distiller’s grains) - Upcycling</a:t>
            </a:r>
          </a:p>
        </p:txBody>
      </p:sp>
      <p:pic>
        <p:nvPicPr>
          <p:cNvPr id="2" name="Picture 1">
            <a:extLst>
              <a:ext uri="{FF2B5EF4-FFF2-40B4-BE49-F238E27FC236}">
                <a16:creationId xmlns:a16="http://schemas.microsoft.com/office/drawing/2014/main" id="{704747FA-07CD-29F6-AEAE-CF05C70148B1}"/>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636293" y="1405296"/>
            <a:ext cx="6013011" cy="400828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60768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Feedyards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291551"/>
            <a:ext cx="5227094"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Proxima Nova" panose="02000506030000020004" pitchFamily="50" charset="0"/>
              </a:rPr>
              <a:t>Team looks after the animals</a:t>
            </a:r>
          </a:p>
          <a:p>
            <a:pPr lvl="1"/>
            <a:r>
              <a:rPr lang="en-US" sz="2000" i="1" dirty="0">
                <a:latin typeface="Proxima Nova" panose="02000506030000020004" pitchFamily="50" charset="0"/>
              </a:rPr>
              <a:t>Veterinarians</a:t>
            </a:r>
          </a:p>
          <a:p>
            <a:pPr lvl="1"/>
            <a:r>
              <a:rPr lang="en-US" sz="2000" i="1" dirty="0">
                <a:latin typeface="Proxima Nova" panose="02000506030000020004" pitchFamily="50" charset="0"/>
              </a:rPr>
              <a:t>Nutritionists</a:t>
            </a:r>
          </a:p>
          <a:p>
            <a:pPr lvl="1"/>
            <a:r>
              <a:rPr lang="en-US" sz="2000" i="1" dirty="0">
                <a:latin typeface="Proxima Nova" panose="02000506030000020004" pitchFamily="50" charset="0"/>
              </a:rPr>
              <a:t>Pen riders</a:t>
            </a:r>
          </a:p>
          <a:p>
            <a:r>
              <a:rPr lang="en-US" sz="2400" dirty="0">
                <a:latin typeface="Proxima Nova" panose="02000506030000020004" pitchFamily="50" charset="0"/>
              </a:rPr>
              <a:t>Efficient growth minimizes use of:</a:t>
            </a:r>
          </a:p>
          <a:p>
            <a:pPr lvl="1"/>
            <a:r>
              <a:rPr lang="en-US" sz="2000" i="1" dirty="0">
                <a:latin typeface="Proxima Nova" panose="02000506030000020004" pitchFamily="50" charset="0"/>
              </a:rPr>
              <a:t>Land</a:t>
            </a:r>
          </a:p>
          <a:p>
            <a:pPr lvl="1"/>
            <a:r>
              <a:rPr lang="en-US" sz="2000" i="1" dirty="0">
                <a:latin typeface="Proxima Nova" panose="02000506030000020004" pitchFamily="50" charset="0"/>
              </a:rPr>
              <a:t>Water</a:t>
            </a:r>
          </a:p>
          <a:p>
            <a:pPr lvl="1"/>
            <a:r>
              <a:rPr lang="en-US" sz="2000" i="1" dirty="0">
                <a:latin typeface="Proxima Nova" panose="02000506030000020004" pitchFamily="50" charset="0"/>
              </a:rPr>
              <a:t>Feed</a:t>
            </a:r>
          </a:p>
          <a:p>
            <a:pPr lvl="1"/>
            <a:r>
              <a:rPr lang="en-US" sz="2000" i="1" dirty="0">
                <a:latin typeface="Proxima Nova" panose="02000506030000020004" pitchFamily="50" charset="0"/>
              </a:rPr>
              <a:t>Other resources</a:t>
            </a:r>
          </a:p>
          <a:p>
            <a:endParaRPr lang="en-US" sz="2400" dirty="0">
              <a:latin typeface="Proxima Nova" panose="02000506030000020004" pitchFamily="50" charset="0"/>
            </a:endParaRPr>
          </a:p>
        </p:txBody>
      </p:sp>
      <p:pic>
        <p:nvPicPr>
          <p:cNvPr id="3" name="Picture 2" descr="A close-up of a person pouring grain&#10;&#10;Description automatically generated">
            <a:extLst>
              <a:ext uri="{FF2B5EF4-FFF2-40B4-BE49-F238E27FC236}">
                <a16:creationId xmlns:a16="http://schemas.microsoft.com/office/drawing/2014/main" id="{37EF4D84-A9CB-C481-B5FC-9CF42EC5A80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977921" y="3568108"/>
            <a:ext cx="3871587" cy="2580428"/>
          </a:xfrm>
          <a:prstGeom prst="rect">
            <a:avLst/>
          </a:prstGeom>
          <a:effectLst>
            <a:outerShdw blurRad="50800" dist="38100" dir="2700000" algn="tl" rotWithShape="0">
              <a:prstClr val="black">
                <a:alpha val="40000"/>
              </a:prstClr>
            </a:outerShdw>
          </a:effectLst>
        </p:spPr>
      </p:pic>
      <p:pic>
        <p:nvPicPr>
          <p:cNvPr id="9" name="Picture 8" descr="A group of men standing in a field with cows&#10;&#10;Description automatically generated">
            <a:extLst>
              <a:ext uri="{FF2B5EF4-FFF2-40B4-BE49-F238E27FC236}">
                <a16:creationId xmlns:a16="http://schemas.microsoft.com/office/drawing/2014/main" id="{B479C08A-D231-7534-CCBA-E0555F70CE85}"/>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977921" y="919042"/>
            <a:ext cx="3871588" cy="258042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93395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Dairy Cattle</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291551"/>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Between </a:t>
            </a:r>
            <a:r>
              <a:rPr lang="en-US" b="1" dirty="0">
                <a:solidFill>
                  <a:srgbClr val="2CA1AC"/>
                </a:solidFill>
                <a:latin typeface="Proxima Nova" panose="02000506030000020004" pitchFamily="50" charset="0"/>
              </a:rPr>
              <a:t>20% - 25% </a:t>
            </a:r>
            <a:r>
              <a:rPr lang="en-US" dirty="0">
                <a:latin typeface="Proxima Nova" panose="02000506030000020004" pitchFamily="50" charset="0"/>
              </a:rPr>
              <a:t>of the beef supply originates in the dairy industry</a:t>
            </a:r>
          </a:p>
          <a:p>
            <a:r>
              <a:rPr lang="en-US" b="1" dirty="0">
                <a:solidFill>
                  <a:srgbClr val="2CA1AC"/>
                </a:solidFill>
                <a:latin typeface="Proxima Nova" panose="02000506030000020004" pitchFamily="50" charset="0"/>
              </a:rPr>
              <a:t>Dairy calves </a:t>
            </a:r>
            <a:r>
              <a:rPr lang="en-US" dirty="0">
                <a:latin typeface="Proxima Nova" panose="02000506030000020004" pitchFamily="50" charset="0"/>
              </a:rPr>
              <a:t>= high-quality beef</a:t>
            </a:r>
          </a:p>
          <a:p>
            <a:r>
              <a:rPr lang="en-US" dirty="0">
                <a:latin typeface="Proxima Nova" panose="02000506030000020004" pitchFamily="50" charset="0"/>
              </a:rPr>
              <a:t>1/3rd of USDA Prime beef comes from dairy cattle</a:t>
            </a:r>
          </a:p>
        </p:txBody>
      </p:sp>
      <p:pic>
        <p:nvPicPr>
          <p:cNvPr id="5" name="Picture 4">
            <a:extLst>
              <a:ext uri="{FF2B5EF4-FFF2-40B4-BE49-F238E27FC236}">
                <a16:creationId xmlns:a16="http://schemas.microsoft.com/office/drawing/2014/main" id="{933CD4D6-FD4A-225D-A660-7A415F927FB9}"/>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636293" y="1405589"/>
            <a:ext cx="6013011" cy="40076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918860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Packing Plant</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537882" y="1525903"/>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latin typeface="Proxima Nova" panose="02000506030000020004" pitchFamily="50" charset="0"/>
              </a:rPr>
              <a:t>Cattle reach market weight between 18 – 22 months</a:t>
            </a:r>
          </a:p>
          <a:p>
            <a:r>
              <a:rPr lang="en-US" sz="2600" b="1" dirty="0">
                <a:solidFill>
                  <a:srgbClr val="2CA1AC"/>
                </a:solidFill>
                <a:latin typeface="Proxima Nova" panose="02000506030000020004" pitchFamily="50" charset="0"/>
              </a:rPr>
              <a:t>Market weight </a:t>
            </a:r>
            <a:r>
              <a:rPr lang="en-US" sz="2600" dirty="0">
                <a:latin typeface="Proxima Nova" panose="02000506030000020004" pitchFamily="50" charset="0"/>
              </a:rPr>
              <a:t>= 1,200 – 1,400 lbs.</a:t>
            </a:r>
          </a:p>
          <a:p>
            <a:r>
              <a:rPr lang="en-US" sz="2600" dirty="0">
                <a:latin typeface="Proxima Nova" panose="02000506030000020004" pitchFamily="50" charset="0"/>
              </a:rPr>
              <a:t>Both grain-finished and grass-finished cattle are harvested in packing facilities</a:t>
            </a:r>
          </a:p>
        </p:txBody>
      </p:sp>
      <p:pic>
        <p:nvPicPr>
          <p:cNvPr id="2" name="Picture 1">
            <a:extLst>
              <a:ext uri="{FF2B5EF4-FFF2-40B4-BE49-F238E27FC236}">
                <a16:creationId xmlns:a16="http://schemas.microsoft.com/office/drawing/2014/main" id="{F84C8E07-DE8A-A9EE-9E7F-A831B82ED2BA}"/>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6977921" y="3568108"/>
            <a:ext cx="3871587" cy="2580427"/>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496468CD-3AD1-4D9B-0EBB-EBA3C982C54A}"/>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6977920" y="744381"/>
            <a:ext cx="3871588" cy="258042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52160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Packing Plant</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430659"/>
            <a:ext cx="4379949"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latin typeface="Proxima Nova" panose="02000506030000020004" pitchFamily="50" charset="0"/>
              </a:rPr>
              <a:t>Scientifically backed process ensures:</a:t>
            </a:r>
          </a:p>
          <a:p>
            <a:pPr lvl="1"/>
            <a:r>
              <a:rPr lang="en-US" sz="2200" i="1" dirty="0">
                <a:latin typeface="Proxima Nova" panose="02000506030000020004" pitchFamily="50" charset="0"/>
              </a:rPr>
              <a:t>Humane animal treatment</a:t>
            </a:r>
          </a:p>
          <a:p>
            <a:pPr lvl="1"/>
            <a:r>
              <a:rPr lang="en-US" sz="2200" i="1" dirty="0">
                <a:latin typeface="Proxima Nova" panose="02000506030000020004" pitchFamily="50" charset="0"/>
              </a:rPr>
              <a:t>Production of a safe food product</a:t>
            </a:r>
          </a:p>
          <a:p>
            <a:pPr lvl="1"/>
            <a:r>
              <a:rPr lang="en-US" sz="2200" i="1" dirty="0">
                <a:latin typeface="Proxima Nova" panose="02000506030000020004" pitchFamily="50" charset="0"/>
              </a:rPr>
              <a:t>Safety of employees</a:t>
            </a:r>
          </a:p>
        </p:txBody>
      </p:sp>
      <p:pic>
        <p:nvPicPr>
          <p:cNvPr id="2" name="Picture 1">
            <a:extLst>
              <a:ext uri="{FF2B5EF4-FFF2-40B4-BE49-F238E27FC236}">
                <a16:creationId xmlns:a16="http://schemas.microsoft.com/office/drawing/2014/main" id="{F84C8E07-DE8A-A9EE-9E7F-A831B82ED2BA}"/>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7953283" y="3612608"/>
            <a:ext cx="3871587" cy="2580427"/>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496468CD-3AD1-4D9B-0EBB-EBA3C982C54A}"/>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7953283" y="829348"/>
            <a:ext cx="3871588" cy="2580429"/>
          </a:xfrm>
          <a:prstGeom prst="rect">
            <a:avLst/>
          </a:prstGeom>
          <a:effectLst>
            <a:outerShdw blurRad="50800" dist="38100" dir="2700000" algn="tl" rotWithShape="0">
              <a:prstClr val="black">
                <a:alpha val="40000"/>
              </a:prstClr>
            </a:outerShdw>
          </a:effectLst>
        </p:spPr>
      </p:pic>
      <p:pic>
        <p:nvPicPr>
          <p:cNvPr id="13" name="Picture 12" descr="A close-up of meat&#10;&#10;Description automatically generated">
            <a:extLst>
              <a:ext uri="{FF2B5EF4-FFF2-40B4-BE49-F238E27FC236}">
                <a16:creationId xmlns:a16="http://schemas.microsoft.com/office/drawing/2014/main" id="{F5BEE19D-C5DE-45C8-8817-4F135D6D7C65}"/>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a:stretch/>
        </p:blipFill>
        <p:spPr>
          <a:xfrm>
            <a:off x="4865916" y="829348"/>
            <a:ext cx="2958957" cy="536368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09040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Packing Plant</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430659"/>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latin typeface="Proxima Nova" panose="02000506030000020004" pitchFamily="50" charset="0"/>
              </a:rPr>
              <a:t>USDA inspectors are stationed in all federally inspected plants</a:t>
            </a:r>
          </a:p>
          <a:p>
            <a:r>
              <a:rPr lang="en-US" sz="2600" dirty="0">
                <a:latin typeface="Proxima Nova" panose="02000506030000020004" pitchFamily="50" charset="0"/>
              </a:rPr>
              <a:t>They oversee the entire process to ensure:</a:t>
            </a:r>
          </a:p>
          <a:p>
            <a:pPr lvl="1"/>
            <a:r>
              <a:rPr lang="en-US" sz="2200" i="1" dirty="0">
                <a:latin typeface="Proxima Nova" panose="02000506030000020004" pitchFamily="50" charset="0"/>
              </a:rPr>
              <a:t>Safety</a:t>
            </a:r>
          </a:p>
          <a:p>
            <a:pPr lvl="1"/>
            <a:r>
              <a:rPr lang="en-US" sz="2200" i="1" dirty="0">
                <a:latin typeface="Proxima Nova" panose="02000506030000020004" pitchFamily="50" charset="0"/>
              </a:rPr>
              <a:t>Animal welfare</a:t>
            </a:r>
          </a:p>
          <a:p>
            <a:pPr lvl="1"/>
            <a:r>
              <a:rPr lang="en-US" sz="2200" i="1" dirty="0">
                <a:latin typeface="Proxima Nova" panose="02000506030000020004" pitchFamily="50" charset="0"/>
              </a:rPr>
              <a:t>Quality standards</a:t>
            </a:r>
          </a:p>
          <a:p>
            <a:endParaRPr lang="en-US" sz="2600" dirty="0">
              <a:latin typeface="Proxima Nova" panose="02000506030000020004" pitchFamily="50" charset="0"/>
            </a:endParaRPr>
          </a:p>
        </p:txBody>
      </p:sp>
      <p:pic>
        <p:nvPicPr>
          <p:cNvPr id="5" name="Picture 4">
            <a:extLst>
              <a:ext uri="{FF2B5EF4-FFF2-40B4-BE49-F238E27FC236}">
                <a16:creationId xmlns:a16="http://schemas.microsoft.com/office/drawing/2014/main" id="{9D343A3D-6420-537A-5FB1-BEEDAFAD4896}"/>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523046" y="1425152"/>
            <a:ext cx="5807991" cy="40076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09538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What You’ll Learn in This Lesson</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537882" y="1436994"/>
            <a:ext cx="4938244" cy="44810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Proxima Nova" panose="02000506030000020004" pitchFamily="50" charset="0"/>
              </a:rPr>
              <a:t>Beef lifecycle from farm to fork</a:t>
            </a:r>
          </a:p>
          <a:p>
            <a:r>
              <a:rPr lang="en-US" sz="2400" dirty="0">
                <a:latin typeface="Proxima Nova" panose="02000506030000020004" pitchFamily="50" charset="0"/>
              </a:rPr>
              <a:t>Beef Quality Assurance</a:t>
            </a:r>
          </a:p>
          <a:p>
            <a:r>
              <a:rPr lang="en-US" sz="2400" dirty="0">
                <a:latin typeface="Proxima Nova" panose="02000506030000020004" pitchFamily="50" charset="0"/>
              </a:rPr>
              <a:t>Animal welfare</a:t>
            </a:r>
          </a:p>
          <a:p>
            <a:r>
              <a:rPr lang="en-US" sz="2400" dirty="0">
                <a:latin typeface="Proxima Nova" panose="02000506030000020004" pitchFamily="50" charset="0"/>
              </a:rPr>
              <a:t>The beef community’s commitment to sustainable management practices</a:t>
            </a:r>
          </a:p>
          <a:p>
            <a:r>
              <a:rPr lang="en-US" sz="2400" dirty="0">
                <a:latin typeface="Proxima Nova" panose="02000506030000020004" pitchFamily="50" charset="0"/>
              </a:rPr>
              <a:t>The partnership with veterinarians to provide safe, wholesome, and nutritious beef</a:t>
            </a:r>
          </a:p>
          <a:p>
            <a:r>
              <a:rPr lang="en-US" sz="2400" dirty="0">
                <a:latin typeface="Proxima Nova" panose="02000506030000020004" pitchFamily="50" charset="0"/>
              </a:rPr>
              <a:t>How to talk to customers about beef production</a:t>
            </a:r>
          </a:p>
          <a:p>
            <a:endParaRPr lang="en-US" sz="2400" dirty="0">
              <a:latin typeface="Proxima Nova" panose="02000506030000020004" pitchFamily="50" charset="0"/>
            </a:endParaRPr>
          </a:p>
        </p:txBody>
      </p:sp>
      <p:pic>
        <p:nvPicPr>
          <p:cNvPr id="3" name="Picture 2" descr="A herd of cows grazing in a field&#10;&#10;Description automatically generated">
            <a:extLst>
              <a:ext uri="{FF2B5EF4-FFF2-40B4-BE49-F238E27FC236}">
                <a16:creationId xmlns:a16="http://schemas.microsoft.com/office/drawing/2014/main" id="{09112336-9B96-164D-E7C8-CF30AEB203B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582091" y="1488363"/>
            <a:ext cx="6072027" cy="4048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50361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Packing Plant</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291550"/>
            <a:ext cx="4643718" cy="47085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latin typeface="Proxima Nova" panose="02000506030000020004" pitchFamily="50" charset="0"/>
              </a:rPr>
              <a:t>Packing plants produce primals, subprimals, and trimmings for ground beef production</a:t>
            </a:r>
          </a:p>
          <a:p>
            <a:r>
              <a:rPr lang="en-US" sz="2600" dirty="0">
                <a:latin typeface="Proxima Nova" panose="02000506030000020004" pitchFamily="50" charset="0"/>
              </a:rPr>
              <a:t>These products are sent to either:</a:t>
            </a:r>
          </a:p>
          <a:p>
            <a:pPr lvl="1"/>
            <a:r>
              <a:rPr lang="en-US" sz="2200" i="1" dirty="0">
                <a:latin typeface="Proxima Nova" panose="02000506030000020004" pitchFamily="50" charset="0"/>
              </a:rPr>
              <a:t>Additional plants that fabricate individual steaks and roasts, as well as ground beef</a:t>
            </a:r>
          </a:p>
          <a:p>
            <a:pPr lvl="1"/>
            <a:r>
              <a:rPr lang="en-US" sz="2200" i="1" dirty="0">
                <a:latin typeface="Proxima Nova" panose="02000506030000020004" pitchFamily="50" charset="0"/>
              </a:rPr>
              <a:t>Supermarkets/butchers/restaurants which fabricate individual steaks and roasts, as well as ground beef</a:t>
            </a:r>
          </a:p>
          <a:p>
            <a:endParaRPr lang="en-US" sz="2600" dirty="0">
              <a:latin typeface="Proxima Nova" panose="02000506030000020004" pitchFamily="50" charset="0"/>
            </a:endParaRPr>
          </a:p>
        </p:txBody>
      </p:sp>
      <p:pic>
        <p:nvPicPr>
          <p:cNvPr id="2" name="Picture 1" descr="A piece of food&#10;&#10;Description automatically generated">
            <a:extLst>
              <a:ext uri="{FF2B5EF4-FFF2-40B4-BE49-F238E27FC236}">
                <a16:creationId xmlns:a16="http://schemas.microsoft.com/office/drawing/2014/main" id="{FB2DE42D-1121-4049-0286-0C4A88525BE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464154" y="777511"/>
            <a:ext cx="1721000" cy="1147053"/>
          </a:xfrm>
          <a:prstGeom prst="rect">
            <a:avLst/>
          </a:prstGeom>
        </p:spPr>
      </p:pic>
      <p:pic>
        <p:nvPicPr>
          <p:cNvPr id="3" name="Picture 2" descr="A piece of pizza&#10;&#10;Description automatically generated">
            <a:extLst>
              <a:ext uri="{FF2B5EF4-FFF2-40B4-BE49-F238E27FC236}">
                <a16:creationId xmlns:a16="http://schemas.microsoft.com/office/drawing/2014/main" id="{3037C209-7323-1B2E-3BE1-5C270CD8ACA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536073" y="2725303"/>
            <a:ext cx="1649081" cy="1001640"/>
          </a:xfrm>
          <a:prstGeom prst="rect">
            <a:avLst/>
          </a:prstGeom>
        </p:spPr>
      </p:pic>
      <p:sp>
        <p:nvSpPr>
          <p:cNvPr id="9" name="Arrow: Down 8">
            <a:extLst>
              <a:ext uri="{FF2B5EF4-FFF2-40B4-BE49-F238E27FC236}">
                <a16:creationId xmlns:a16="http://schemas.microsoft.com/office/drawing/2014/main" id="{13A8C967-C9E4-3061-AFF5-66656A265076}"/>
              </a:ext>
            </a:extLst>
          </p:cNvPr>
          <p:cNvSpPr/>
          <p:nvPr/>
        </p:nvSpPr>
        <p:spPr>
          <a:xfrm>
            <a:off x="7314218" y="2103640"/>
            <a:ext cx="332184" cy="64293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D5001C"/>
              </a:solidFill>
            </a:endParaRPr>
          </a:p>
        </p:txBody>
      </p:sp>
      <p:sp>
        <p:nvSpPr>
          <p:cNvPr id="12" name="Arrow: Down 11">
            <a:extLst>
              <a:ext uri="{FF2B5EF4-FFF2-40B4-BE49-F238E27FC236}">
                <a16:creationId xmlns:a16="http://schemas.microsoft.com/office/drawing/2014/main" id="{CDC16FF0-81BC-B7DF-9B5E-E07CE273929F}"/>
              </a:ext>
            </a:extLst>
          </p:cNvPr>
          <p:cNvSpPr/>
          <p:nvPr/>
        </p:nvSpPr>
        <p:spPr>
          <a:xfrm>
            <a:off x="9137340" y="2392538"/>
            <a:ext cx="332184" cy="376451"/>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D5001C"/>
              </a:solidFill>
            </a:endParaRPr>
          </a:p>
        </p:txBody>
      </p:sp>
      <p:sp>
        <p:nvSpPr>
          <p:cNvPr id="13" name="Rectangle 12">
            <a:extLst>
              <a:ext uri="{FF2B5EF4-FFF2-40B4-BE49-F238E27FC236}">
                <a16:creationId xmlns:a16="http://schemas.microsoft.com/office/drawing/2014/main" id="{9EDE7048-C2C5-3049-02C1-008184A8C2D3}"/>
              </a:ext>
            </a:extLst>
          </p:cNvPr>
          <p:cNvSpPr/>
          <p:nvPr/>
        </p:nvSpPr>
        <p:spPr>
          <a:xfrm>
            <a:off x="8732361" y="1928959"/>
            <a:ext cx="1138279"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Loin Primal</a:t>
            </a:r>
          </a:p>
        </p:txBody>
      </p:sp>
      <p:sp>
        <p:nvSpPr>
          <p:cNvPr id="14" name="Rectangle 13">
            <a:extLst>
              <a:ext uri="{FF2B5EF4-FFF2-40B4-BE49-F238E27FC236}">
                <a16:creationId xmlns:a16="http://schemas.microsoft.com/office/drawing/2014/main" id="{60305BEA-2380-DE65-2AC8-95B4BC830C1F}"/>
              </a:ext>
            </a:extLst>
          </p:cNvPr>
          <p:cNvSpPr/>
          <p:nvPr/>
        </p:nvSpPr>
        <p:spPr>
          <a:xfrm>
            <a:off x="8732361" y="3719460"/>
            <a:ext cx="1138279"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Strip Loin</a:t>
            </a:r>
          </a:p>
        </p:txBody>
      </p:sp>
      <p:sp>
        <p:nvSpPr>
          <p:cNvPr id="15" name="Rectangle 14">
            <a:extLst>
              <a:ext uri="{FF2B5EF4-FFF2-40B4-BE49-F238E27FC236}">
                <a16:creationId xmlns:a16="http://schemas.microsoft.com/office/drawing/2014/main" id="{800528AC-74C3-285E-2646-3116A992AF7E}"/>
              </a:ext>
            </a:extLst>
          </p:cNvPr>
          <p:cNvSpPr/>
          <p:nvPr/>
        </p:nvSpPr>
        <p:spPr>
          <a:xfrm>
            <a:off x="6850336" y="1496628"/>
            <a:ext cx="1308641" cy="415498"/>
          </a:xfrm>
          <a:prstGeom prst="rect">
            <a:avLst/>
          </a:prstGeom>
        </p:spPr>
        <p:txBody>
          <a:bodyPr wrap="square">
            <a:spAutoFit/>
          </a:bodyPr>
          <a:lstStyle/>
          <a:p>
            <a:pPr algn="ctr"/>
            <a:r>
              <a:rPr lang="en-US" sz="2100" b="1" cap="all" dirty="0">
                <a:solidFill>
                  <a:srgbClr val="2CA1AC"/>
                </a:solidFill>
                <a:latin typeface="Proxima Nova" panose="02000506030000020004" pitchFamily="50" charset="0"/>
              </a:rPr>
              <a:t>PRIMALS</a:t>
            </a:r>
          </a:p>
        </p:txBody>
      </p:sp>
      <p:sp>
        <p:nvSpPr>
          <p:cNvPr id="16" name="Arrow: Down 15">
            <a:extLst>
              <a:ext uri="{FF2B5EF4-FFF2-40B4-BE49-F238E27FC236}">
                <a16:creationId xmlns:a16="http://schemas.microsoft.com/office/drawing/2014/main" id="{415C48E5-6497-2957-E0BB-B8E1E7017AB9}"/>
              </a:ext>
            </a:extLst>
          </p:cNvPr>
          <p:cNvSpPr/>
          <p:nvPr/>
        </p:nvSpPr>
        <p:spPr>
          <a:xfrm>
            <a:off x="7314217" y="3784728"/>
            <a:ext cx="332184" cy="64293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D5001C"/>
              </a:solidFill>
            </a:endParaRPr>
          </a:p>
        </p:txBody>
      </p:sp>
      <p:sp>
        <p:nvSpPr>
          <p:cNvPr id="17" name="Rectangle 16">
            <a:extLst>
              <a:ext uri="{FF2B5EF4-FFF2-40B4-BE49-F238E27FC236}">
                <a16:creationId xmlns:a16="http://schemas.microsoft.com/office/drawing/2014/main" id="{CCB057F9-5158-4596-0E6C-39CB1B3530E3}"/>
              </a:ext>
            </a:extLst>
          </p:cNvPr>
          <p:cNvSpPr/>
          <p:nvPr/>
        </p:nvSpPr>
        <p:spPr>
          <a:xfrm>
            <a:off x="8791476" y="5720890"/>
            <a:ext cx="1138279"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Strip STEAK</a:t>
            </a:r>
          </a:p>
        </p:txBody>
      </p:sp>
      <p:sp>
        <p:nvSpPr>
          <p:cNvPr id="18" name="Rectangle 17">
            <a:extLst>
              <a:ext uri="{FF2B5EF4-FFF2-40B4-BE49-F238E27FC236}">
                <a16:creationId xmlns:a16="http://schemas.microsoft.com/office/drawing/2014/main" id="{168542ED-0A13-72BA-B911-6AE6F01AA727}"/>
              </a:ext>
            </a:extLst>
          </p:cNvPr>
          <p:cNvSpPr/>
          <p:nvPr/>
        </p:nvSpPr>
        <p:spPr>
          <a:xfrm>
            <a:off x="6684911" y="4736998"/>
            <a:ext cx="1639490" cy="738664"/>
          </a:xfrm>
          <a:prstGeom prst="rect">
            <a:avLst/>
          </a:prstGeom>
        </p:spPr>
        <p:txBody>
          <a:bodyPr wrap="square">
            <a:spAutoFit/>
          </a:bodyPr>
          <a:lstStyle/>
          <a:p>
            <a:pPr algn="ctr"/>
            <a:r>
              <a:rPr lang="en-US" sz="2100" b="1" cap="all" dirty="0">
                <a:solidFill>
                  <a:srgbClr val="2CA1AC"/>
                </a:solidFill>
                <a:latin typeface="Proxima Nova" panose="02000506030000020004" pitchFamily="50" charset="0"/>
              </a:rPr>
              <a:t>PORTION CUTS</a:t>
            </a:r>
          </a:p>
        </p:txBody>
      </p:sp>
      <p:pic>
        <p:nvPicPr>
          <p:cNvPr id="19" name="Picture 18" descr="A piece of food&#10;&#10;Description automatically generated">
            <a:extLst>
              <a:ext uri="{FF2B5EF4-FFF2-40B4-BE49-F238E27FC236}">
                <a16:creationId xmlns:a16="http://schemas.microsoft.com/office/drawing/2014/main" id="{C532E719-C03E-99E2-3BCD-3DE7DB3B615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610100" y="4523801"/>
            <a:ext cx="1501029" cy="1075221"/>
          </a:xfrm>
          <a:prstGeom prst="rect">
            <a:avLst/>
          </a:prstGeom>
        </p:spPr>
      </p:pic>
      <p:sp>
        <p:nvSpPr>
          <p:cNvPr id="20" name="Arrow: Down 19">
            <a:extLst>
              <a:ext uri="{FF2B5EF4-FFF2-40B4-BE49-F238E27FC236}">
                <a16:creationId xmlns:a16="http://schemas.microsoft.com/office/drawing/2014/main" id="{8F723BBD-EE16-BA3D-EAF7-96CAE0054869}"/>
              </a:ext>
            </a:extLst>
          </p:cNvPr>
          <p:cNvSpPr/>
          <p:nvPr/>
        </p:nvSpPr>
        <p:spPr>
          <a:xfrm>
            <a:off x="9137340" y="4139089"/>
            <a:ext cx="332184" cy="376451"/>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D5001C"/>
              </a:solidFill>
            </a:endParaRPr>
          </a:p>
        </p:txBody>
      </p:sp>
      <p:sp>
        <p:nvSpPr>
          <p:cNvPr id="21" name="Rectangle 20">
            <a:extLst>
              <a:ext uri="{FF2B5EF4-FFF2-40B4-BE49-F238E27FC236}">
                <a16:creationId xmlns:a16="http://schemas.microsoft.com/office/drawing/2014/main" id="{44712351-AC9B-AFE3-63EF-56F4B70A3054}"/>
              </a:ext>
            </a:extLst>
          </p:cNvPr>
          <p:cNvSpPr/>
          <p:nvPr/>
        </p:nvSpPr>
        <p:spPr>
          <a:xfrm>
            <a:off x="6545179" y="3060307"/>
            <a:ext cx="1870259" cy="415498"/>
          </a:xfrm>
          <a:prstGeom prst="rect">
            <a:avLst/>
          </a:prstGeom>
        </p:spPr>
        <p:txBody>
          <a:bodyPr wrap="square">
            <a:spAutoFit/>
          </a:bodyPr>
          <a:lstStyle/>
          <a:p>
            <a:pPr algn="ctr"/>
            <a:r>
              <a:rPr lang="en-US" sz="2100" b="1" cap="all" dirty="0">
                <a:solidFill>
                  <a:srgbClr val="2CA1AC"/>
                </a:solidFill>
                <a:latin typeface="Proxima Nova" panose="02000506030000020004" pitchFamily="50" charset="0"/>
              </a:rPr>
              <a:t>SUBPRIMALS</a:t>
            </a:r>
          </a:p>
        </p:txBody>
      </p:sp>
    </p:spTree>
    <p:extLst>
      <p:ext uri="{BB962C8B-B14F-4D97-AF65-F5344CB8AC3E}">
        <p14:creationId xmlns:p14="http://schemas.microsoft.com/office/powerpoint/2010/main" val="38476476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Quality Assurance</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291551"/>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Proxima Nova" panose="02000506030000020004" pitchFamily="50" charset="0"/>
              </a:rPr>
              <a:t>Established more than 30 years ago</a:t>
            </a:r>
          </a:p>
          <a:p>
            <a:r>
              <a:rPr lang="en-US" sz="2400" dirty="0">
                <a:latin typeface="Proxima Nova" panose="02000506030000020004" pitchFamily="50" charset="0"/>
              </a:rPr>
              <a:t>Voluntary program</a:t>
            </a:r>
          </a:p>
          <a:p>
            <a:r>
              <a:rPr lang="en-US" sz="2400" dirty="0">
                <a:latin typeface="Proxima Nova" panose="02000506030000020004" pitchFamily="50" charset="0"/>
              </a:rPr>
              <a:t>Trains farmers and ranchers on best practices</a:t>
            </a:r>
          </a:p>
          <a:p>
            <a:r>
              <a:rPr lang="en-US" sz="2400" dirty="0">
                <a:latin typeface="Proxima Nova" panose="02000506030000020004" pitchFamily="50" charset="0"/>
              </a:rPr>
              <a:t>Major beef suppliers source their cattle from BQA certified farmers and ranchers</a:t>
            </a:r>
          </a:p>
          <a:p>
            <a:r>
              <a:rPr lang="en-US" sz="2400" b="1" dirty="0">
                <a:solidFill>
                  <a:srgbClr val="2CA1AC"/>
                </a:solidFill>
                <a:latin typeface="Proxima Nova" panose="02000506030000020004" pitchFamily="50" charset="0"/>
              </a:rPr>
              <a:t>More than 85% </a:t>
            </a:r>
            <a:r>
              <a:rPr lang="en-US" sz="2400" dirty="0">
                <a:latin typeface="Proxima Nova" panose="02000506030000020004" pitchFamily="50" charset="0"/>
              </a:rPr>
              <a:t>of beef in the US comes from BQA certified ranches</a:t>
            </a:r>
          </a:p>
        </p:txBody>
      </p:sp>
      <p:pic>
        <p:nvPicPr>
          <p:cNvPr id="12" name="Picture 11" descr="A logo of a beef quality assurance&#10;&#10;Description automatically generated">
            <a:extLst>
              <a:ext uri="{FF2B5EF4-FFF2-40B4-BE49-F238E27FC236}">
                <a16:creationId xmlns:a16="http://schemas.microsoft.com/office/drawing/2014/main" id="{90D4568D-17EB-E4EE-DE36-847D94D24D3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181155" y="1288458"/>
            <a:ext cx="2731704" cy="1574039"/>
          </a:xfrm>
          <a:prstGeom prst="rect">
            <a:avLst/>
          </a:prstGeom>
        </p:spPr>
      </p:pic>
      <p:pic>
        <p:nvPicPr>
          <p:cNvPr id="14" name="Picture 13" descr="A person and person standing in a field&#10;&#10;Description automatically generated">
            <a:extLst>
              <a:ext uri="{FF2B5EF4-FFF2-40B4-BE49-F238E27FC236}">
                <a16:creationId xmlns:a16="http://schemas.microsoft.com/office/drawing/2014/main" id="{1F398F2A-B666-FD7F-FF2A-B13FD60F72F2}"/>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256962" y="3261320"/>
            <a:ext cx="4731513" cy="2365757"/>
          </a:xfrm>
          <a:prstGeom prst="rect">
            <a:avLst/>
          </a:prstGeom>
        </p:spPr>
      </p:pic>
      <p:sp>
        <p:nvSpPr>
          <p:cNvPr id="16" name="TextBox 15">
            <a:extLst>
              <a:ext uri="{FF2B5EF4-FFF2-40B4-BE49-F238E27FC236}">
                <a16:creationId xmlns:a16="http://schemas.microsoft.com/office/drawing/2014/main" id="{FEC2DF1D-AC83-CAB7-A273-4CBE3201CB20}"/>
              </a:ext>
            </a:extLst>
          </p:cNvPr>
          <p:cNvSpPr txBox="1"/>
          <p:nvPr/>
        </p:nvSpPr>
        <p:spPr>
          <a:xfrm>
            <a:off x="537882" y="6077931"/>
            <a:ext cx="2880477" cy="246221"/>
          </a:xfrm>
          <a:prstGeom prst="rect">
            <a:avLst/>
          </a:prstGeom>
          <a:noFill/>
        </p:spPr>
        <p:txBody>
          <a:bodyPr wrap="square" rtlCol="0">
            <a:spAutoFit/>
          </a:bodyPr>
          <a:lstStyle/>
          <a:p>
            <a:r>
              <a:rPr lang="en-US" sz="1000" i="1" dirty="0">
                <a:latin typeface="Franklin Gothic Book" panose="020B0503020102020204" pitchFamily="34" charset="0"/>
              </a:rPr>
              <a:t>Source:  National BQA Database</a:t>
            </a:r>
          </a:p>
        </p:txBody>
      </p:sp>
    </p:spTree>
    <p:extLst>
      <p:ext uri="{BB962C8B-B14F-4D97-AF65-F5344CB8AC3E}">
        <p14:creationId xmlns:p14="http://schemas.microsoft.com/office/powerpoint/2010/main" val="772504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Quality Assurance</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420655"/>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Proxima Nova" panose="02000506030000020004" pitchFamily="50" charset="0"/>
              </a:rPr>
              <a:t>Science-based educational resources promoting animal care</a:t>
            </a:r>
          </a:p>
          <a:p>
            <a:r>
              <a:rPr lang="en-US" sz="2400" dirty="0">
                <a:latin typeface="Proxima Nova" panose="02000506030000020004" pitchFamily="50" charset="0"/>
              </a:rPr>
              <a:t>Cover areas such as:</a:t>
            </a:r>
          </a:p>
          <a:p>
            <a:pPr lvl="1"/>
            <a:r>
              <a:rPr lang="en-US" sz="2000" i="1" dirty="0">
                <a:latin typeface="Proxima Nova" panose="02000506030000020004" pitchFamily="50" charset="0"/>
              </a:rPr>
              <a:t>Cattle health</a:t>
            </a:r>
          </a:p>
          <a:p>
            <a:pPr lvl="1"/>
            <a:r>
              <a:rPr lang="en-US" sz="2000" i="1" dirty="0">
                <a:latin typeface="Proxima Nova" panose="02000506030000020004" pitchFamily="50" charset="0"/>
              </a:rPr>
              <a:t>Cattle handling</a:t>
            </a:r>
          </a:p>
          <a:p>
            <a:pPr lvl="1"/>
            <a:r>
              <a:rPr lang="en-US" sz="2000" i="1" dirty="0">
                <a:latin typeface="Proxima Nova" panose="02000506030000020004" pitchFamily="50" charset="0"/>
              </a:rPr>
              <a:t>Nutrition</a:t>
            </a:r>
          </a:p>
          <a:p>
            <a:pPr lvl="1"/>
            <a:r>
              <a:rPr lang="en-US" sz="2000" i="1" dirty="0">
                <a:latin typeface="Proxima Nova" panose="02000506030000020004" pitchFamily="50" charset="0"/>
              </a:rPr>
              <a:t>Transportation</a:t>
            </a:r>
          </a:p>
          <a:p>
            <a:pPr lvl="1"/>
            <a:r>
              <a:rPr lang="en-US" sz="2000" i="1" dirty="0">
                <a:latin typeface="Proxima Nova" panose="02000506030000020004" pitchFamily="50" charset="0"/>
              </a:rPr>
              <a:t>Worker safety</a:t>
            </a:r>
          </a:p>
          <a:p>
            <a:endParaRPr lang="en-US" sz="2400" dirty="0">
              <a:latin typeface="Proxima Nova" panose="02000506030000020004" pitchFamily="50" charset="0"/>
            </a:endParaRPr>
          </a:p>
        </p:txBody>
      </p:sp>
      <p:sp>
        <p:nvSpPr>
          <p:cNvPr id="16" name="TextBox 15">
            <a:extLst>
              <a:ext uri="{FF2B5EF4-FFF2-40B4-BE49-F238E27FC236}">
                <a16:creationId xmlns:a16="http://schemas.microsoft.com/office/drawing/2014/main" id="{FEC2DF1D-AC83-CAB7-A273-4CBE3201CB20}"/>
              </a:ext>
            </a:extLst>
          </p:cNvPr>
          <p:cNvSpPr txBox="1"/>
          <p:nvPr/>
        </p:nvSpPr>
        <p:spPr>
          <a:xfrm>
            <a:off x="537882" y="6077931"/>
            <a:ext cx="2880477" cy="246221"/>
          </a:xfrm>
          <a:prstGeom prst="rect">
            <a:avLst/>
          </a:prstGeom>
          <a:noFill/>
        </p:spPr>
        <p:txBody>
          <a:bodyPr wrap="square" rtlCol="0">
            <a:spAutoFit/>
          </a:bodyPr>
          <a:lstStyle/>
          <a:p>
            <a:r>
              <a:rPr lang="en-US" sz="1000" i="1" dirty="0">
                <a:latin typeface="Franklin Gothic Book" panose="020B0503020102020204" pitchFamily="34" charset="0"/>
              </a:rPr>
              <a:t>Source:  National BQA Database</a:t>
            </a:r>
          </a:p>
        </p:txBody>
      </p:sp>
      <p:pic>
        <p:nvPicPr>
          <p:cNvPr id="3" name="Picture 2">
            <a:extLst>
              <a:ext uri="{FF2B5EF4-FFF2-40B4-BE49-F238E27FC236}">
                <a16:creationId xmlns:a16="http://schemas.microsoft.com/office/drawing/2014/main" id="{98EF7690-E75A-3337-D691-1BB05D7F1639}"/>
              </a:ext>
            </a:extLst>
          </p:cNvPr>
          <p:cNvPicPr>
            <a:picLocks noChangeAspect="1"/>
          </p:cNvPicPr>
          <p:nvPr/>
        </p:nvPicPr>
        <p:blipFill>
          <a:blip r:embed="rId3"/>
          <a:stretch>
            <a:fillRect/>
          </a:stretch>
        </p:blipFill>
        <p:spPr>
          <a:xfrm>
            <a:off x="5010846" y="1508286"/>
            <a:ext cx="3249575" cy="3976788"/>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13FC2C6A-5F87-AFDA-B0CB-583FF8E64A90}"/>
              </a:ext>
            </a:extLst>
          </p:cNvPr>
          <p:cNvPicPr>
            <a:picLocks noChangeAspect="1"/>
          </p:cNvPicPr>
          <p:nvPr/>
        </p:nvPicPr>
        <p:blipFill>
          <a:blip r:embed="rId4"/>
          <a:stretch>
            <a:fillRect/>
          </a:stretch>
        </p:blipFill>
        <p:spPr>
          <a:xfrm>
            <a:off x="8486425" y="1480697"/>
            <a:ext cx="3249575" cy="40043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925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10841977"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Quality Assurance Transportation</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420655"/>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Proxima Nova" panose="02000506030000020004" pitchFamily="50" charset="0"/>
              </a:rPr>
              <a:t>BQA training extends to the semi-truck drivers who transport cattle</a:t>
            </a:r>
          </a:p>
          <a:p>
            <a:r>
              <a:rPr lang="en-US" sz="2400" dirty="0">
                <a:latin typeface="Proxima Nova" panose="02000506030000020004" pitchFamily="50" charset="0"/>
              </a:rPr>
              <a:t>Covers</a:t>
            </a:r>
          </a:p>
          <a:p>
            <a:pPr lvl="1"/>
            <a:r>
              <a:rPr lang="en-US" sz="2000" i="1" dirty="0">
                <a:latin typeface="Proxima Nova" panose="02000506030000020004" pitchFamily="50" charset="0"/>
              </a:rPr>
              <a:t>Biosecurity</a:t>
            </a:r>
          </a:p>
          <a:p>
            <a:pPr lvl="1"/>
            <a:r>
              <a:rPr lang="en-US" sz="2000" i="1" dirty="0">
                <a:latin typeface="Proxima Nova" panose="02000506030000020004" pitchFamily="50" charset="0"/>
              </a:rPr>
              <a:t>Animal handling</a:t>
            </a:r>
          </a:p>
          <a:p>
            <a:pPr lvl="1"/>
            <a:r>
              <a:rPr lang="en-US" sz="2000" i="1" dirty="0">
                <a:latin typeface="Proxima Nova" panose="02000506030000020004" pitchFamily="50" charset="0"/>
              </a:rPr>
              <a:t>Loading/unloading cattle</a:t>
            </a:r>
          </a:p>
          <a:p>
            <a:pPr lvl="1"/>
            <a:r>
              <a:rPr lang="en-US" sz="2000" i="1" dirty="0">
                <a:latin typeface="Proxima Nova" panose="02000506030000020004" pitchFamily="50" charset="0"/>
              </a:rPr>
              <a:t>Weather</a:t>
            </a:r>
          </a:p>
          <a:p>
            <a:pPr lvl="1"/>
            <a:r>
              <a:rPr lang="en-US" sz="2000" i="1" dirty="0">
                <a:latin typeface="Proxima Nova" panose="02000506030000020004" pitchFamily="50" charset="0"/>
              </a:rPr>
              <a:t>Truck and trailer maintenance</a:t>
            </a:r>
          </a:p>
          <a:p>
            <a:endParaRPr lang="en-US" sz="2400" dirty="0">
              <a:latin typeface="Proxima Nova" panose="02000506030000020004" pitchFamily="50" charset="0"/>
            </a:endParaRPr>
          </a:p>
        </p:txBody>
      </p:sp>
      <p:pic>
        <p:nvPicPr>
          <p:cNvPr id="12" name="Picture 11">
            <a:extLst>
              <a:ext uri="{FF2B5EF4-FFF2-40B4-BE49-F238E27FC236}">
                <a16:creationId xmlns:a16="http://schemas.microsoft.com/office/drawing/2014/main" id="{D8A7A0DB-CE6D-60FA-C8FC-F9079021D34F}"/>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523046" y="1492808"/>
            <a:ext cx="5807991" cy="387238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37008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Sustainability</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264029"/>
            <a:ext cx="5067900" cy="48140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latin typeface="Proxima Nova" panose="02000506030000020004" pitchFamily="50" charset="0"/>
              </a:rPr>
              <a:t>Sustainability =</a:t>
            </a:r>
            <a:r>
              <a:rPr lang="en-US" sz="2400" dirty="0">
                <a:latin typeface="Proxima Nova" panose="02000506030000020004" pitchFamily="50" charset="0"/>
              </a:rPr>
              <a:t> </a:t>
            </a:r>
          </a:p>
          <a:p>
            <a:pPr lvl="1"/>
            <a:r>
              <a:rPr lang="en-US" sz="2000" b="1" dirty="0">
                <a:solidFill>
                  <a:srgbClr val="2CA1AC"/>
                </a:solidFill>
                <a:latin typeface="Proxima Nova" panose="02000506030000020004" pitchFamily="50" charset="0"/>
              </a:rPr>
              <a:t>Environmental </a:t>
            </a:r>
          </a:p>
          <a:p>
            <a:pPr lvl="1"/>
            <a:r>
              <a:rPr lang="en-US" sz="2000" b="1" dirty="0">
                <a:solidFill>
                  <a:srgbClr val="2CA1AC"/>
                </a:solidFill>
                <a:latin typeface="Proxima Nova" panose="02000506030000020004" pitchFamily="50" charset="0"/>
              </a:rPr>
              <a:t>Economic </a:t>
            </a:r>
          </a:p>
          <a:p>
            <a:pPr lvl="1"/>
            <a:r>
              <a:rPr lang="en-US" sz="2000" b="1" dirty="0">
                <a:solidFill>
                  <a:srgbClr val="2CA1AC"/>
                </a:solidFill>
                <a:latin typeface="Proxima Nova" panose="02000506030000020004" pitchFamily="50" charset="0"/>
              </a:rPr>
              <a:t>Social</a:t>
            </a:r>
          </a:p>
          <a:p>
            <a:r>
              <a:rPr lang="en-US" sz="2200" dirty="0">
                <a:latin typeface="Proxima Nova" panose="02000506030000020004" pitchFamily="50" charset="0"/>
              </a:rPr>
              <a:t>Like everything we do and eat, beef has a carbon footprint</a:t>
            </a:r>
          </a:p>
          <a:p>
            <a:r>
              <a:rPr lang="en-US" sz="2200" dirty="0">
                <a:latin typeface="Proxima Nova" panose="02000506030000020004" pitchFamily="50" charset="0"/>
              </a:rPr>
              <a:t>Cattle coexist with natural wildlife habitats</a:t>
            </a:r>
          </a:p>
          <a:p>
            <a:r>
              <a:rPr lang="en-US" sz="2200" dirty="0">
                <a:latin typeface="Proxima Nova" panose="02000506030000020004" pitchFamily="50" charset="0"/>
              </a:rPr>
              <a:t>Cattle upcycle human-inedible plants into high-quality protein</a:t>
            </a:r>
          </a:p>
          <a:p>
            <a:r>
              <a:rPr lang="en-US" sz="2200" dirty="0">
                <a:latin typeface="Proxima Nova" panose="02000506030000020004" pitchFamily="50" charset="0"/>
              </a:rPr>
              <a:t>American cattle farmers and ranchers are committed to continuous improvement</a:t>
            </a:r>
          </a:p>
          <a:p>
            <a:endParaRPr lang="en-US" sz="2400" dirty="0">
              <a:latin typeface="Proxima Nova" panose="02000506030000020004" pitchFamily="50" charset="0"/>
            </a:endParaRPr>
          </a:p>
        </p:txBody>
      </p:sp>
      <p:pic>
        <p:nvPicPr>
          <p:cNvPr id="5" name="Picture 4">
            <a:extLst>
              <a:ext uri="{FF2B5EF4-FFF2-40B4-BE49-F238E27FC236}">
                <a16:creationId xmlns:a16="http://schemas.microsoft.com/office/drawing/2014/main" id="{C5C10CE7-CA18-55DA-765E-F8AA3197AF93}"/>
              </a:ext>
            </a:extLst>
          </p:cNvPr>
          <p:cNvPicPr>
            <a:picLocks noChangeAspect="1"/>
          </p:cNvPicPr>
          <p:nvPr/>
        </p:nvPicPr>
        <p:blipFill>
          <a:blip r:embed="rId3"/>
          <a:stretch>
            <a:fillRect/>
          </a:stretch>
        </p:blipFill>
        <p:spPr>
          <a:xfrm>
            <a:off x="6273240" y="1264029"/>
            <a:ext cx="4617365" cy="4606144"/>
          </a:xfrm>
          <a:prstGeom prst="rect">
            <a:avLst/>
          </a:prstGeom>
          <a:ln w="28575">
            <a:solidFill>
              <a:schemeClr val="tx1">
                <a:lumMod val="65000"/>
                <a:lumOff val="3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42578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Sustainability</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284885"/>
            <a:ext cx="5427496" cy="48140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Proxima Nova" panose="02000506030000020004" pitchFamily="50" charset="0"/>
              </a:rPr>
              <a:t>Many misconceptions about beef’s environmental impact, but the facts are:</a:t>
            </a:r>
          </a:p>
          <a:p>
            <a:pPr lvl="1"/>
            <a:r>
              <a:rPr lang="en-US" sz="2200" dirty="0">
                <a:latin typeface="Proxima Nova" panose="02000506030000020004" pitchFamily="50" charset="0"/>
              </a:rPr>
              <a:t>Cow farts methane; actually “burps”</a:t>
            </a:r>
          </a:p>
          <a:p>
            <a:pPr lvl="1"/>
            <a:r>
              <a:rPr lang="en-US" sz="2200" dirty="0">
                <a:latin typeface="Proxima Nova" panose="02000506030000020004" pitchFamily="50" charset="0"/>
              </a:rPr>
              <a:t>Integral part of the carbon cycle</a:t>
            </a:r>
          </a:p>
          <a:p>
            <a:pPr lvl="1"/>
            <a:r>
              <a:rPr lang="en-US" sz="2200" b="1" dirty="0">
                <a:latin typeface="Proxima Nova" panose="02000506030000020004" pitchFamily="50" charset="0"/>
              </a:rPr>
              <a:t>Beef cattle emissions </a:t>
            </a:r>
            <a:r>
              <a:rPr lang="en-US" sz="2200" dirty="0">
                <a:latin typeface="Proxima Nova" panose="02000506030000020004" pitchFamily="50" charset="0"/>
              </a:rPr>
              <a:t>= </a:t>
            </a:r>
            <a:r>
              <a:rPr lang="en-US" sz="2200" b="1" dirty="0">
                <a:solidFill>
                  <a:srgbClr val="2CA1AC"/>
                </a:solidFill>
                <a:latin typeface="Proxima Nova" panose="02000506030000020004" pitchFamily="50" charset="0"/>
              </a:rPr>
              <a:t>2.4% of U.S. GHG emissions</a:t>
            </a:r>
          </a:p>
          <a:p>
            <a:pPr lvl="1"/>
            <a:r>
              <a:rPr lang="en-US" sz="2200" b="1" dirty="0">
                <a:latin typeface="Proxima Nova" panose="02000506030000020004" pitchFamily="50" charset="0"/>
              </a:rPr>
              <a:t>All agriculture direct emissions (crops + livestock</a:t>
            </a:r>
            <a:r>
              <a:rPr lang="en-US" sz="2200" dirty="0">
                <a:latin typeface="Proxima Nova" panose="02000506030000020004" pitchFamily="50" charset="0"/>
              </a:rPr>
              <a:t>) = </a:t>
            </a:r>
            <a:r>
              <a:rPr lang="en-US" sz="2200" b="1" dirty="0">
                <a:solidFill>
                  <a:srgbClr val="2CA1AC"/>
                </a:solidFill>
                <a:latin typeface="Proxima Nova" panose="02000506030000020004" pitchFamily="50" charset="0"/>
              </a:rPr>
              <a:t>10.3% of U.S. GHG emissions</a:t>
            </a:r>
          </a:p>
          <a:p>
            <a:pPr lvl="1"/>
            <a:r>
              <a:rPr lang="en-US" sz="2200" b="1" dirty="0">
                <a:latin typeface="Proxima Nova" panose="02000506030000020004" pitchFamily="50" charset="0"/>
              </a:rPr>
              <a:t>Transportation</a:t>
            </a:r>
            <a:r>
              <a:rPr lang="en-US" sz="2200" dirty="0">
                <a:latin typeface="Proxima Nova" panose="02000506030000020004" pitchFamily="50" charset="0"/>
              </a:rPr>
              <a:t> </a:t>
            </a:r>
            <a:r>
              <a:rPr lang="en-US" sz="2200" b="1" dirty="0">
                <a:solidFill>
                  <a:srgbClr val="2CA1AC"/>
                </a:solidFill>
                <a:latin typeface="Proxima Nova" panose="02000506030000020004" pitchFamily="50" charset="0"/>
              </a:rPr>
              <a:t>= 28%; electricity = 25%</a:t>
            </a:r>
          </a:p>
        </p:txBody>
      </p:sp>
      <p:pic>
        <p:nvPicPr>
          <p:cNvPr id="3" name="Picture 2" descr="A herd of cows in a field with mountains in the background&#10;&#10;Description automatically generated">
            <a:extLst>
              <a:ext uri="{FF2B5EF4-FFF2-40B4-BE49-F238E27FC236}">
                <a16:creationId xmlns:a16="http://schemas.microsoft.com/office/drawing/2014/main" id="{E43CC5BD-05EF-DEFB-5791-6C92165B1F0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904644" y="1490472"/>
            <a:ext cx="5815583" cy="3877056"/>
          </a:xfrm>
          <a:prstGeom prst="rect">
            <a:avLst/>
          </a:prstGeom>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99B87392-763D-CA0C-6BB8-554D5B3B7A04}"/>
              </a:ext>
            </a:extLst>
          </p:cNvPr>
          <p:cNvSpPr/>
          <p:nvPr/>
        </p:nvSpPr>
        <p:spPr>
          <a:xfrm>
            <a:off x="537882" y="6132833"/>
            <a:ext cx="11513705" cy="246221"/>
          </a:xfrm>
          <a:prstGeom prst="rect">
            <a:avLst/>
          </a:prstGeom>
        </p:spPr>
        <p:txBody>
          <a:bodyPr wrap="square">
            <a:spAutoFit/>
          </a:bodyPr>
          <a:lstStyle/>
          <a:p>
            <a:pPr defTabSz="685800">
              <a:defRPr/>
            </a:pPr>
            <a:r>
              <a:rPr lang="en-US" sz="1000" i="1" dirty="0">
                <a:latin typeface="Franklin Gothic Book" panose="020B0503020102020204" pitchFamily="34" charset="0"/>
                <a:ea typeface="Calibri"/>
                <a:cs typeface="Calibri"/>
                <a:sym typeface="Calibri"/>
              </a:rPr>
              <a:t>Sources: https://www.epa.gov/system/files/documents/2023-04/US-GHG-Inventory-2023-Main-Text.pdf;  https://www.epa.gov/system/files/documents/2023-04/US-GHG-Inventory-2023-Main-Text.pdf</a:t>
            </a:r>
            <a:endParaRPr lang="en-US" sz="1000" i="1" dirty="0">
              <a:latin typeface="Franklin Gothic Book" panose="020B0503020102020204" pitchFamily="34" charset="0"/>
              <a:ea typeface="Calibri" panose="020F0502020204030204" pitchFamily="34" charset="0"/>
            </a:endParaRPr>
          </a:p>
        </p:txBody>
      </p:sp>
    </p:spTree>
    <p:extLst>
      <p:ext uri="{BB962C8B-B14F-4D97-AF65-F5344CB8AC3E}">
        <p14:creationId xmlns:p14="http://schemas.microsoft.com/office/powerpoint/2010/main" val="40114859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Sustainability</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8" y="1291550"/>
            <a:ext cx="4975433" cy="47188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latin typeface="Proxima Nova" panose="02000506030000020004" pitchFamily="50" charset="0"/>
              </a:rPr>
              <a:t>Thousands of gallons of water to produce a pound of beef?</a:t>
            </a:r>
          </a:p>
          <a:p>
            <a:r>
              <a:rPr lang="en-US" sz="2600" dirty="0">
                <a:latin typeface="Proxima Nova" panose="02000506030000020004" pitchFamily="50" charset="0"/>
              </a:rPr>
              <a:t>Only 275 gallons per pound</a:t>
            </a:r>
          </a:p>
          <a:p>
            <a:r>
              <a:rPr lang="en-US" sz="2600" dirty="0">
                <a:latin typeface="Proxima Nova" panose="02000506030000020004" pitchFamily="50" charset="0"/>
              </a:rPr>
              <a:t>Beef’s water usage is around 5% of U.S. water withdrawals</a:t>
            </a:r>
          </a:p>
          <a:p>
            <a:r>
              <a:rPr lang="en-US" sz="2600" dirty="0">
                <a:latin typeface="Proxima Nova" panose="02000506030000020004" pitchFamily="50" charset="0"/>
              </a:rPr>
              <a:t>Much of this water is recycled back into the environment</a:t>
            </a:r>
          </a:p>
          <a:p>
            <a:endParaRPr lang="en-US" sz="2600" dirty="0">
              <a:latin typeface="Proxima Nova" panose="02000506030000020004" pitchFamily="50" charset="0"/>
            </a:endParaRPr>
          </a:p>
        </p:txBody>
      </p:sp>
      <p:sp>
        <p:nvSpPr>
          <p:cNvPr id="2" name="Rectangle 1">
            <a:extLst>
              <a:ext uri="{FF2B5EF4-FFF2-40B4-BE49-F238E27FC236}">
                <a16:creationId xmlns:a16="http://schemas.microsoft.com/office/drawing/2014/main" id="{99ED4172-8391-5FAC-ED98-CE18E87DAE19}"/>
              </a:ext>
            </a:extLst>
          </p:cNvPr>
          <p:cNvSpPr/>
          <p:nvPr/>
        </p:nvSpPr>
        <p:spPr>
          <a:xfrm>
            <a:off x="367128" y="5973866"/>
            <a:ext cx="11355685" cy="346249"/>
          </a:xfrm>
          <a:prstGeom prst="rect">
            <a:avLst/>
          </a:prstGeom>
        </p:spPr>
        <p:txBody>
          <a:bodyPr wrap="square">
            <a:spAutoFit/>
          </a:bodyPr>
          <a:lstStyle/>
          <a:p>
            <a:pPr defTabSz="685800">
              <a:defRPr/>
            </a:pPr>
            <a:r>
              <a:rPr lang="en-US" sz="825" i="1" dirty="0">
                <a:latin typeface="Franklin Gothic Book" panose="020B0503020102020204" pitchFamily="34" charset="0"/>
                <a:ea typeface="Calibri"/>
                <a:cs typeface="Calibri"/>
                <a:sym typeface="Calibri"/>
              </a:rPr>
              <a:t>Source: </a:t>
            </a:r>
            <a:r>
              <a:rPr lang="en-US" sz="825" i="1" dirty="0">
                <a:solidFill>
                  <a:schemeClr val="tx1"/>
                </a:solidFill>
                <a:latin typeface="Franklin Gothic Book" panose="020B05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https://pubmed.ncbi.nlm.nih.gov/36063042/</a:t>
            </a:r>
            <a:r>
              <a:rPr lang="en-US" sz="825" i="1" dirty="0">
                <a:solidFill>
                  <a:schemeClr val="tx1"/>
                </a:solidFill>
                <a:latin typeface="Franklin Gothic Book" panose="020B0503020102020204" pitchFamily="34" charset="0"/>
                <a:ea typeface="Calibri"/>
                <a:cs typeface="Calibri"/>
                <a:sym typeface="Calibri"/>
              </a:rPr>
              <a:t> ; </a:t>
            </a:r>
            <a:r>
              <a:rPr lang="en-US" sz="825" i="1" dirty="0" err="1">
                <a:latin typeface="Franklin Gothic Book" panose="020B0503020102020204" pitchFamily="34" charset="0"/>
                <a:ea typeface="Calibri"/>
                <a:cs typeface="Calibri"/>
                <a:sym typeface="Calibri"/>
              </a:rPr>
              <a:t>Klopatek</a:t>
            </a:r>
            <a:r>
              <a:rPr lang="en-US" sz="825" i="1" dirty="0">
                <a:latin typeface="Franklin Gothic Book" panose="020B0503020102020204" pitchFamily="34" charset="0"/>
                <a:ea typeface="Calibri"/>
                <a:cs typeface="Calibri"/>
                <a:sym typeface="Calibri"/>
              </a:rPr>
              <a:t>, S.C., </a:t>
            </a:r>
            <a:r>
              <a:rPr lang="en-US" sz="825" i="1" dirty="0" err="1">
                <a:latin typeface="Franklin Gothic Book" panose="020B0503020102020204" pitchFamily="34" charset="0"/>
                <a:ea typeface="Calibri"/>
                <a:cs typeface="Calibri"/>
                <a:sym typeface="Calibri"/>
              </a:rPr>
              <a:t>Oltjen</a:t>
            </a:r>
            <a:r>
              <a:rPr lang="en-US" sz="825" i="1" dirty="0">
                <a:latin typeface="Franklin Gothic Book" panose="020B0503020102020204" pitchFamily="34" charset="0"/>
                <a:ea typeface="Calibri"/>
                <a:cs typeface="Calibri"/>
                <a:sym typeface="Calibri"/>
              </a:rPr>
              <a:t>, J.W., 2022. How advances in animal efficiency and management have affected beef cattle’s water intensity in the United States: 1991 compared to 2019. Journal of Animal Science. doi.org/10.1093/</a:t>
            </a:r>
            <a:r>
              <a:rPr lang="en-US" sz="825" i="1" dirty="0" err="1">
                <a:latin typeface="Franklin Gothic Book" panose="020B0503020102020204" pitchFamily="34" charset="0"/>
                <a:ea typeface="Calibri"/>
                <a:cs typeface="Calibri"/>
                <a:sym typeface="Calibri"/>
              </a:rPr>
              <a:t>jas</a:t>
            </a:r>
            <a:r>
              <a:rPr lang="en-US" sz="825" i="1" dirty="0">
                <a:latin typeface="Franklin Gothic Book" panose="020B0503020102020204" pitchFamily="34" charset="0"/>
                <a:ea typeface="Calibri"/>
                <a:cs typeface="Calibri"/>
                <a:sym typeface="Calibri"/>
              </a:rPr>
              <a:t>/skac297</a:t>
            </a:r>
            <a:endParaRPr lang="en-US" sz="825" i="1" dirty="0">
              <a:latin typeface="Franklin Gothic Book" panose="020B0503020102020204" pitchFamily="34" charset="0"/>
            </a:endParaRPr>
          </a:p>
        </p:txBody>
      </p:sp>
      <p:pic>
        <p:nvPicPr>
          <p:cNvPr id="3" name="Picture 2" descr="A diagram of water consumption&#10;&#10;Description automatically generated with medium confidence">
            <a:extLst>
              <a:ext uri="{FF2B5EF4-FFF2-40B4-BE49-F238E27FC236}">
                <a16:creationId xmlns:a16="http://schemas.microsoft.com/office/drawing/2014/main" id="{0EBD3B23-7D23-6385-63A9-02154987979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730240" y="1331720"/>
            <a:ext cx="5821377" cy="3877056"/>
          </a:xfrm>
          <a:prstGeom prst="rect">
            <a:avLst/>
          </a:prstGeom>
          <a:ln w="28575">
            <a:solidFill>
              <a:schemeClr val="tx1">
                <a:lumMod val="65000"/>
                <a:lumOff val="3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313002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Sustainability</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8" y="1291550"/>
            <a:ext cx="4975433" cy="47188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latin typeface="Proxima Nova" panose="02000506030000020004" pitchFamily="50" charset="0"/>
              </a:rPr>
              <a:t>Lifecycle assessments help us understand the environmental impact of beef production</a:t>
            </a:r>
          </a:p>
          <a:p>
            <a:r>
              <a:rPr lang="en-US" sz="2600" dirty="0">
                <a:latin typeface="Proxima Nova" panose="02000506030000020004" pitchFamily="50" charset="0"/>
              </a:rPr>
              <a:t>When including the production of animal feed, </a:t>
            </a:r>
            <a:r>
              <a:rPr lang="en-US" sz="2600" b="1" dirty="0">
                <a:solidFill>
                  <a:srgbClr val="2CA1AC"/>
                </a:solidFill>
                <a:latin typeface="Proxima Nova" panose="02000506030000020004" pitchFamily="50" charset="0"/>
              </a:rPr>
              <a:t>beef is responsible for 3.8% of U.S. GHG emissions</a:t>
            </a:r>
          </a:p>
          <a:p>
            <a:r>
              <a:rPr lang="en-US" sz="2600" dirty="0">
                <a:latin typeface="Proxima Nova" panose="02000506030000020004" pitchFamily="50" charset="0"/>
              </a:rPr>
              <a:t>Much lower than the global livestock figure of 11.2% of GHG emissions</a:t>
            </a:r>
          </a:p>
          <a:p>
            <a:pPr marL="0" indent="0">
              <a:buNone/>
            </a:pPr>
            <a:endParaRPr lang="en-US" sz="2600" dirty="0">
              <a:latin typeface="Proxima Nova" panose="02000506030000020004" pitchFamily="50" charset="0"/>
            </a:endParaRPr>
          </a:p>
        </p:txBody>
      </p:sp>
      <p:pic>
        <p:nvPicPr>
          <p:cNvPr id="3" name="Picture 2">
            <a:extLst>
              <a:ext uri="{FF2B5EF4-FFF2-40B4-BE49-F238E27FC236}">
                <a16:creationId xmlns:a16="http://schemas.microsoft.com/office/drawing/2014/main" id="{0EBD3B23-7D23-6385-63A9-021549879791}"/>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732426" y="1331720"/>
            <a:ext cx="5817004" cy="3877056"/>
          </a:xfrm>
          <a:prstGeom prst="rect">
            <a:avLst/>
          </a:prstGeom>
          <a:ln w="28575">
            <a:noFill/>
          </a:ln>
          <a:effectLst>
            <a:outerShdw blurRad="50800" dist="38100" dir="2700000" algn="tl" rotWithShape="0">
              <a:prstClr val="black">
                <a:alpha val="40000"/>
              </a:prstClr>
            </a:outerShdw>
          </a:effectLst>
        </p:spPr>
      </p:pic>
      <p:sp>
        <p:nvSpPr>
          <p:cNvPr id="12" name="Rectangle 11">
            <a:extLst>
              <a:ext uri="{FF2B5EF4-FFF2-40B4-BE49-F238E27FC236}">
                <a16:creationId xmlns:a16="http://schemas.microsoft.com/office/drawing/2014/main" id="{AB2C2AFF-A457-F18E-6485-D465F5BBC79A}"/>
              </a:ext>
            </a:extLst>
          </p:cNvPr>
          <p:cNvSpPr/>
          <p:nvPr/>
        </p:nvSpPr>
        <p:spPr>
          <a:xfrm>
            <a:off x="240178" y="6082532"/>
            <a:ext cx="11215507" cy="400110"/>
          </a:xfrm>
          <a:prstGeom prst="rect">
            <a:avLst/>
          </a:prstGeom>
        </p:spPr>
        <p:txBody>
          <a:bodyPr wrap="square">
            <a:spAutoFit/>
          </a:bodyPr>
          <a:lstStyle/>
          <a:p>
            <a:pPr marL="342900" indent="-171450" defTabSz="685800">
              <a:buSzPts val="1400"/>
              <a:defRPr/>
            </a:pPr>
            <a:r>
              <a:rPr lang="en-US" sz="1000" i="1" dirty="0">
                <a:latin typeface="Franklin Gothic Book" panose="020B0503020102020204" pitchFamily="34" charset="0"/>
                <a:ea typeface="Calibri"/>
                <a:cs typeface="Calibri"/>
                <a:sym typeface="Calibri"/>
              </a:rPr>
              <a:t>Source</a:t>
            </a:r>
            <a:r>
              <a:rPr lang="en-US" sz="1000" i="1" dirty="0">
                <a:solidFill>
                  <a:schemeClr val="tx1"/>
                </a:solidFill>
                <a:latin typeface="Franklin Gothic Book" panose="020B0503020102020204" pitchFamily="34" charset="0"/>
                <a:ea typeface="Calibri"/>
                <a:cs typeface="Calibri"/>
                <a:sym typeface="Calibri"/>
              </a:rPr>
              <a:t>: </a:t>
            </a:r>
            <a:r>
              <a:rPr lang="en-US" sz="1000" dirty="0">
                <a:solidFill>
                  <a:schemeClr val="tx1"/>
                </a:solidFill>
                <a:latin typeface="Franklin Gothic Book" panose="020B0503020102020204" pitchFamily="34" charset="0"/>
                <a:hlinkClick r:id="rId4">
                  <a:extLst>
                    <a:ext uri="{A12FA001-AC4F-418D-AE19-62706E023703}">
                      <ahyp:hlinkClr xmlns:ahyp="http://schemas.microsoft.com/office/drawing/2018/hyperlinkcolor" val="tx"/>
                    </a:ext>
                  </a:extLst>
                </a:hlinkClick>
              </a:rPr>
              <a:t>https://www.beefresearch.org/programs/beef-sustainability/sustainability-quick-stats/emission</a:t>
            </a:r>
            <a:r>
              <a:rPr lang="en-US" sz="1000" dirty="0">
                <a:solidFill>
                  <a:schemeClr val="tx1"/>
                </a:solidFill>
                <a:latin typeface="Franklin Gothic Book" panose="020B0503020102020204" pitchFamily="34" charset="0"/>
              </a:rPr>
              <a:t>; </a:t>
            </a:r>
            <a:r>
              <a:rPr lang="en-US" sz="1000" dirty="0">
                <a:latin typeface="Franklin Gothic Book" panose="020B0503020102020204" pitchFamily="34" charset="0"/>
              </a:rPr>
              <a:t>https://foodandagricultureorganization.shinyapps.io/GLEAMV3_Public/</a:t>
            </a:r>
            <a:endParaRPr lang="en-US" sz="1000" dirty="0">
              <a:solidFill>
                <a:schemeClr val="dk1"/>
              </a:solidFill>
              <a:latin typeface="Franklin Gothic Book" panose="020B0503020102020204" pitchFamily="34" charset="0"/>
              <a:ea typeface="Calibri"/>
              <a:cs typeface="Calibri"/>
              <a:sym typeface="Calibri"/>
            </a:endParaRPr>
          </a:p>
          <a:p>
            <a:pPr defTabSz="685800">
              <a:defRPr/>
            </a:pPr>
            <a:endParaRPr lang="en-US" sz="1000" i="1" dirty="0">
              <a:latin typeface="Franklin Gothic Book" panose="020B0503020102020204" pitchFamily="34" charset="0"/>
              <a:ea typeface="Calibri"/>
              <a:cs typeface="Calibri"/>
              <a:sym typeface="Calibri"/>
            </a:endParaRPr>
          </a:p>
        </p:txBody>
      </p:sp>
    </p:spTree>
    <p:extLst>
      <p:ext uri="{BB962C8B-B14F-4D97-AF65-F5344CB8AC3E}">
        <p14:creationId xmlns:p14="http://schemas.microsoft.com/office/powerpoint/2010/main" val="13276875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Sustainability</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8" y="1291550"/>
            <a:ext cx="4975433" cy="47188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latin typeface="Proxima Nova" panose="02000506030000020004" pitchFamily="50" charset="0"/>
              </a:rPr>
              <a:t>U.S. cattle production systems are a model for worldwide beef production</a:t>
            </a:r>
          </a:p>
          <a:p>
            <a:r>
              <a:rPr lang="en-US" sz="2600" dirty="0">
                <a:latin typeface="Proxima Nova" panose="02000506030000020004" pitchFamily="50" charset="0"/>
              </a:rPr>
              <a:t>U.S. beef industry has one of the lowest carbon footprints in the world; </a:t>
            </a:r>
            <a:r>
              <a:rPr lang="en-US" sz="2600" b="1" dirty="0">
                <a:solidFill>
                  <a:srgbClr val="2CA1AC"/>
                </a:solidFill>
                <a:latin typeface="Proxima Nova" panose="02000506030000020004" pitchFamily="50" charset="0"/>
              </a:rPr>
              <a:t>10 - 50 times lower than some nations</a:t>
            </a:r>
          </a:p>
          <a:p>
            <a:r>
              <a:rPr lang="en-US" sz="2600" dirty="0">
                <a:latin typeface="Proxima Nova" panose="02000506030000020004" pitchFamily="50" charset="0"/>
              </a:rPr>
              <a:t>The U.S. </a:t>
            </a:r>
            <a:r>
              <a:rPr lang="en-US" sz="2600" b="1" dirty="0">
                <a:solidFill>
                  <a:srgbClr val="2CA1AC"/>
                </a:solidFill>
                <a:latin typeface="Proxima Nova" panose="02000506030000020004" pitchFamily="50" charset="0"/>
              </a:rPr>
              <a:t>produces 17% of the world’s beef with 6% of the world’s cattle</a:t>
            </a:r>
          </a:p>
          <a:p>
            <a:pPr marL="0" indent="0">
              <a:buNone/>
            </a:pPr>
            <a:endParaRPr lang="en-US" sz="2600" dirty="0">
              <a:latin typeface="Proxima Nova" panose="02000506030000020004" pitchFamily="50" charset="0"/>
            </a:endParaRPr>
          </a:p>
        </p:txBody>
      </p:sp>
      <p:pic>
        <p:nvPicPr>
          <p:cNvPr id="3" name="Picture 2">
            <a:extLst>
              <a:ext uri="{FF2B5EF4-FFF2-40B4-BE49-F238E27FC236}">
                <a16:creationId xmlns:a16="http://schemas.microsoft.com/office/drawing/2014/main" id="{0EBD3B23-7D23-6385-63A9-021549879791}"/>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331558" y="1542162"/>
            <a:ext cx="6493314" cy="3355352"/>
          </a:xfrm>
          <a:prstGeom prst="rect">
            <a:avLst/>
          </a:prstGeom>
          <a:ln w="28575">
            <a:noFill/>
          </a:ln>
          <a:effectLst>
            <a:outerShdw blurRad="50800" dist="38100" dir="2700000" algn="tl" rotWithShape="0">
              <a:prstClr val="black">
                <a:alpha val="40000"/>
              </a:prstClr>
            </a:outerShdw>
          </a:effectLst>
        </p:spPr>
      </p:pic>
      <p:sp>
        <p:nvSpPr>
          <p:cNvPr id="12" name="Rectangle 11">
            <a:extLst>
              <a:ext uri="{FF2B5EF4-FFF2-40B4-BE49-F238E27FC236}">
                <a16:creationId xmlns:a16="http://schemas.microsoft.com/office/drawing/2014/main" id="{AB2C2AFF-A457-F18E-6485-D465F5BBC79A}"/>
              </a:ext>
            </a:extLst>
          </p:cNvPr>
          <p:cNvSpPr/>
          <p:nvPr/>
        </p:nvSpPr>
        <p:spPr>
          <a:xfrm>
            <a:off x="240178" y="6082532"/>
            <a:ext cx="11215507" cy="400110"/>
          </a:xfrm>
          <a:prstGeom prst="rect">
            <a:avLst/>
          </a:prstGeom>
        </p:spPr>
        <p:txBody>
          <a:bodyPr wrap="square">
            <a:spAutoFit/>
          </a:bodyPr>
          <a:lstStyle/>
          <a:p>
            <a:pPr marL="342900" indent="-171450" defTabSz="685800">
              <a:buSzPts val="1400"/>
              <a:defRPr/>
            </a:pPr>
            <a:r>
              <a:rPr lang="en-US" sz="1000" i="1" dirty="0">
                <a:latin typeface="Franklin Gothic Book" panose="020B0503020102020204" pitchFamily="34" charset="0"/>
                <a:ea typeface="Calibri"/>
                <a:cs typeface="Calibri"/>
                <a:sym typeface="Calibri"/>
              </a:rPr>
              <a:t>Source</a:t>
            </a:r>
            <a:r>
              <a:rPr lang="en-US" sz="1000" i="1" dirty="0">
                <a:solidFill>
                  <a:schemeClr val="tx1"/>
                </a:solidFill>
                <a:latin typeface="Franklin Gothic Book" panose="020B0503020102020204" pitchFamily="34" charset="0"/>
                <a:ea typeface="Calibri"/>
                <a:cs typeface="Calibri"/>
                <a:sym typeface="Calibri"/>
              </a:rPr>
              <a:t>: </a:t>
            </a:r>
            <a:r>
              <a:rPr lang="en-US" sz="1000" dirty="0">
                <a:solidFill>
                  <a:schemeClr val="tx1"/>
                </a:solidFill>
                <a:latin typeface="Franklin Gothic Book" panose="020B0503020102020204" pitchFamily="34" charset="0"/>
                <a:hlinkClick r:id="rId4">
                  <a:extLst>
                    <a:ext uri="{A12FA001-AC4F-418D-AE19-62706E023703}">
                      <ahyp:hlinkClr xmlns:ahyp="http://schemas.microsoft.com/office/drawing/2018/hyperlinkcolor" val="tx"/>
                    </a:ext>
                  </a:extLst>
                </a:hlinkClick>
              </a:rPr>
              <a:t>https://www.beefresearch.org/programs/beef-sustainability/sustainability-quick-stats/emission</a:t>
            </a:r>
            <a:r>
              <a:rPr lang="en-US" sz="1000" dirty="0">
                <a:solidFill>
                  <a:schemeClr val="tx1"/>
                </a:solidFill>
                <a:latin typeface="Franklin Gothic Book" panose="020B0503020102020204" pitchFamily="34" charset="0"/>
              </a:rPr>
              <a:t>; </a:t>
            </a:r>
            <a:r>
              <a:rPr lang="en-US" sz="1000" dirty="0">
                <a:latin typeface="Franklin Gothic Book" panose="020B0503020102020204" pitchFamily="34" charset="0"/>
              </a:rPr>
              <a:t>https://foodandagricultureorganization.shinyapps.io/GLEAMV3_Public/</a:t>
            </a:r>
            <a:endParaRPr lang="en-US" sz="1000" dirty="0">
              <a:solidFill>
                <a:schemeClr val="dk1"/>
              </a:solidFill>
              <a:latin typeface="Franklin Gothic Book" panose="020B0503020102020204" pitchFamily="34" charset="0"/>
              <a:ea typeface="Calibri"/>
              <a:cs typeface="Calibri"/>
              <a:sym typeface="Calibri"/>
            </a:endParaRPr>
          </a:p>
          <a:p>
            <a:pPr defTabSz="685800">
              <a:defRPr/>
            </a:pPr>
            <a:endParaRPr lang="en-US" sz="1000" i="1" dirty="0">
              <a:latin typeface="Franklin Gothic Book" panose="020B0503020102020204" pitchFamily="34" charset="0"/>
              <a:ea typeface="Calibri"/>
              <a:cs typeface="Calibri"/>
              <a:sym typeface="Calibri"/>
            </a:endParaRPr>
          </a:p>
        </p:txBody>
      </p:sp>
      <p:pic>
        <p:nvPicPr>
          <p:cNvPr id="2" name="Picture 1">
            <a:extLst>
              <a:ext uri="{FF2B5EF4-FFF2-40B4-BE49-F238E27FC236}">
                <a16:creationId xmlns:a16="http://schemas.microsoft.com/office/drawing/2014/main" id="{723E522F-C063-6BBF-3BF7-01B0B9417A50}"/>
              </a:ext>
            </a:extLst>
          </p:cNvPr>
          <p:cNvPicPr>
            <a:picLocks noChangeAspect="1"/>
          </p:cNvPicPr>
          <p:nvPr/>
        </p:nvPicPr>
        <p:blipFill>
          <a:blip r:embed="rId5" cstate="email">
            <a:duotone>
              <a:prstClr val="black"/>
              <a:srgbClr val="D5001C">
                <a:tint val="45000"/>
                <a:satMod val="400000"/>
              </a:srgbClr>
            </a:duotone>
            <a:extLst>
              <a:ext uri="{28A0092B-C50C-407E-A947-70E740481C1C}">
                <a14:useLocalDpi xmlns:a14="http://schemas.microsoft.com/office/drawing/2010/main"/>
              </a:ext>
            </a:extLst>
          </a:blip>
          <a:stretch>
            <a:fillRect/>
          </a:stretch>
        </p:blipFill>
        <p:spPr>
          <a:xfrm flipH="1">
            <a:off x="6392310" y="2744145"/>
            <a:ext cx="352835" cy="229113"/>
          </a:xfrm>
          <a:prstGeom prst="rect">
            <a:avLst/>
          </a:prstGeom>
        </p:spPr>
      </p:pic>
    </p:spTree>
    <p:extLst>
      <p:ext uri="{BB962C8B-B14F-4D97-AF65-F5344CB8AC3E}">
        <p14:creationId xmlns:p14="http://schemas.microsoft.com/office/powerpoint/2010/main" val="19582297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Antibiotics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295718"/>
            <a:ext cx="5044843" cy="48140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Proxima Nova" panose="02000506030000020004" pitchFamily="50" charset="0"/>
              </a:rPr>
              <a:t>Antibiotics are just one tool used to treat, prevent or control illness</a:t>
            </a:r>
          </a:p>
          <a:p>
            <a:r>
              <a:rPr lang="en-US" sz="2400" dirty="0">
                <a:latin typeface="Proxima Nova" panose="02000506030000020004" pitchFamily="50" charset="0"/>
              </a:rPr>
              <a:t>Prescribed by veterinarians</a:t>
            </a:r>
          </a:p>
          <a:p>
            <a:r>
              <a:rPr lang="en-US" sz="2400" dirty="0">
                <a:latin typeface="Proxima Nova" panose="02000506030000020004" pitchFamily="50" charset="0"/>
              </a:rPr>
              <a:t>Precise doses are calculated</a:t>
            </a:r>
          </a:p>
          <a:p>
            <a:r>
              <a:rPr lang="en-US" sz="2400" dirty="0">
                <a:latin typeface="Proxima Nova" panose="02000506030000020004" pitchFamily="50" charset="0"/>
              </a:rPr>
              <a:t>Withdrawal times are set by the FDA to ensure no antibiotic residues detectable at time of harvesting</a:t>
            </a:r>
          </a:p>
          <a:p>
            <a:r>
              <a:rPr lang="en-US" sz="2400" dirty="0">
                <a:latin typeface="Proxima Nova" panose="02000506030000020004" pitchFamily="50" charset="0"/>
              </a:rPr>
              <a:t>Sick animals will always receive care; beef from cattle treated by antibiotics cannot be marketed as organic</a:t>
            </a:r>
          </a:p>
        </p:txBody>
      </p:sp>
      <p:pic>
        <p:nvPicPr>
          <p:cNvPr id="2" name="Picture 1">
            <a:extLst>
              <a:ext uri="{FF2B5EF4-FFF2-40B4-BE49-F238E27FC236}">
                <a16:creationId xmlns:a16="http://schemas.microsoft.com/office/drawing/2014/main" id="{0E77AFA5-A5DB-DC91-910F-F31A79B097C6}"/>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757558" y="1490472"/>
            <a:ext cx="5809269" cy="3877056"/>
          </a:xfrm>
          <a:prstGeom prst="rect">
            <a:avLst/>
          </a:prstGeom>
          <a:ln w="28575">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05000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What Consumers Want</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537882" y="1525903"/>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8100" indent="0">
              <a:buNone/>
            </a:pPr>
            <a:r>
              <a:rPr lang="en-US" sz="2600" b="1" dirty="0">
                <a:latin typeface="Proxima Nova" panose="02000506030000020004" pitchFamily="50" charset="0"/>
              </a:rPr>
              <a:t>They want to know that:</a:t>
            </a:r>
          </a:p>
          <a:p>
            <a:r>
              <a:rPr lang="en-US" sz="2600" dirty="0">
                <a:latin typeface="Proxima Nova" panose="02000506030000020004" pitchFamily="50" charset="0"/>
              </a:rPr>
              <a:t>Beef is responsibly raised</a:t>
            </a:r>
          </a:p>
          <a:p>
            <a:r>
              <a:rPr lang="en-US" sz="2600" dirty="0">
                <a:latin typeface="Proxima Nova" panose="02000506030000020004" pitchFamily="50" charset="0"/>
              </a:rPr>
              <a:t>Animal welfare standards are maintained</a:t>
            </a:r>
          </a:p>
          <a:p>
            <a:r>
              <a:rPr lang="en-US" sz="2600" dirty="0">
                <a:latin typeface="Proxima Nova" panose="02000506030000020004" pitchFamily="50" charset="0"/>
              </a:rPr>
              <a:t>Natural resources are conserved including:</a:t>
            </a:r>
          </a:p>
          <a:p>
            <a:pPr lvl="1"/>
            <a:r>
              <a:rPr lang="en-US" sz="2600" i="1" dirty="0">
                <a:latin typeface="Proxima Nova" panose="02000506030000020004" pitchFamily="50" charset="0"/>
              </a:rPr>
              <a:t>Soil</a:t>
            </a:r>
          </a:p>
          <a:p>
            <a:pPr lvl="1"/>
            <a:r>
              <a:rPr lang="en-US" sz="2600" i="1" dirty="0">
                <a:latin typeface="Proxima Nova" panose="02000506030000020004" pitchFamily="50" charset="0"/>
              </a:rPr>
              <a:t>Water</a:t>
            </a:r>
          </a:p>
          <a:p>
            <a:pPr lvl="1"/>
            <a:r>
              <a:rPr lang="en-US" sz="2600" i="1" dirty="0">
                <a:latin typeface="Proxima Nova" panose="02000506030000020004" pitchFamily="50" charset="0"/>
              </a:rPr>
              <a:t>Air</a:t>
            </a:r>
          </a:p>
        </p:txBody>
      </p:sp>
      <p:pic>
        <p:nvPicPr>
          <p:cNvPr id="12" name="Picture 11" descr="A person riding a horse with a group of cows in the background&#10;&#10;Description automatically generated">
            <a:extLst>
              <a:ext uri="{FF2B5EF4-FFF2-40B4-BE49-F238E27FC236}">
                <a16:creationId xmlns:a16="http://schemas.microsoft.com/office/drawing/2014/main" id="{C770DFFF-1B8E-0B50-A672-AE3C82BEA03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462352" y="1525903"/>
            <a:ext cx="6076781" cy="405079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090608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Antibiotics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490472"/>
            <a:ext cx="5044843" cy="48140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Proxima Nova" panose="02000506030000020004" pitchFamily="50" charset="0"/>
              </a:rPr>
              <a:t>“</a:t>
            </a:r>
            <a:r>
              <a:rPr lang="en-US" sz="2400" b="1" dirty="0">
                <a:solidFill>
                  <a:srgbClr val="2CA1AC"/>
                </a:solidFill>
                <a:latin typeface="Proxima Nova" panose="02000506030000020004" pitchFamily="50" charset="0"/>
              </a:rPr>
              <a:t>Organic</a:t>
            </a:r>
            <a:r>
              <a:rPr lang="en-US" sz="2400" dirty="0">
                <a:latin typeface="Proxima Nova" panose="02000506030000020004" pitchFamily="50" charset="0"/>
              </a:rPr>
              <a:t>” and “</a:t>
            </a:r>
            <a:r>
              <a:rPr lang="en-US" sz="2400" b="1" dirty="0">
                <a:solidFill>
                  <a:srgbClr val="2CA1AC"/>
                </a:solidFill>
                <a:latin typeface="Proxima Nova" panose="02000506030000020004" pitchFamily="50" charset="0"/>
              </a:rPr>
              <a:t>Raised Without Antibiotics</a:t>
            </a:r>
            <a:r>
              <a:rPr lang="en-US" sz="2400" dirty="0">
                <a:latin typeface="Proxima Nova" panose="02000506030000020004" pitchFamily="50" charset="0"/>
              </a:rPr>
              <a:t>” labels indicate beef is sourced from an animal not treated with antibiotics</a:t>
            </a:r>
          </a:p>
          <a:p>
            <a:r>
              <a:rPr lang="en-US" sz="2400" dirty="0">
                <a:latin typeface="Proxima Nova" panose="02000506030000020004" pitchFamily="50" charset="0"/>
              </a:rPr>
              <a:t>Antibiotic-free does NOT indicate a difference in:</a:t>
            </a:r>
          </a:p>
          <a:p>
            <a:pPr lvl="1"/>
            <a:r>
              <a:rPr lang="en-US" sz="2000" i="1" dirty="0">
                <a:latin typeface="Proxima Nova" panose="02000506030000020004" pitchFamily="50" charset="0"/>
              </a:rPr>
              <a:t>Nutritional value</a:t>
            </a:r>
          </a:p>
          <a:p>
            <a:pPr lvl="1"/>
            <a:r>
              <a:rPr lang="en-US" sz="2000" i="1" dirty="0">
                <a:latin typeface="Proxima Nova" panose="02000506030000020004" pitchFamily="50" charset="0"/>
              </a:rPr>
              <a:t>Animal care standards</a:t>
            </a:r>
          </a:p>
          <a:p>
            <a:pPr lvl="1"/>
            <a:r>
              <a:rPr lang="en-US" sz="2000" i="1" dirty="0">
                <a:latin typeface="Proxima Nova" panose="02000506030000020004" pitchFamily="50" charset="0"/>
              </a:rPr>
              <a:t>Food safety</a:t>
            </a:r>
          </a:p>
          <a:p>
            <a:endParaRPr lang="en-US" sz="2400" dirty="0">
              <a:latin typeface="Proxima Nova" panose="02000506030000020004" pitchFamily="50" charset="0"/>
            </a:endParaRPr>
          </a:p>
        </p:txBody>
      </p:sp>
      <p:pic>
        <p:nvPicPr>
          <p:cNvPr id="2" name="Picture 1">
            <a:extLst>
              <a:ext uri="{FF2B5EF4-FFF2-40B4-BE49-F238E27FC236}">
                <a16:creationId xmlns:a16="http://schemas.microsoft.com/office/drawing/2014/main" id="{0E77AFA5-A5DB-DC91-910F-F31A79B097C6}"/>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757558" y="1500141"/>
            <a:ext cx="5809269" cy="3857717"/>
          </a:xfrm>
          <a:prstGeom prst="rect">
            <a:avLst/>
          </a:prstGeom>
          <a:ln w="28575">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83307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Hormones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117533"/>
            <a:ext cx="4643718" cy="48276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Hormones are naturally occurring compounds in different animals and organisms that promote healthy growth</a:t>
            </a:r>
          </a:p>
          <a:p>
            <a:r>
              <a:rPr lang="en-US" dirty="0">
                <a:latin typeface="Proxima Nova" panose="02000506030000020004" pitchFamily="50" charset="0"/>
              </a:rPr>
              <a:t>Found in:</a:t>
            </a:r>
          </a:p>
          <a:p>
            <a:pPr lvl="1"/>
            <a:r>
              <a:rPr lang="en-US" i="1" dirty="0">
                <a:latin typeface="Proxima Nova" panose="02000506030000020004" pitchFamily="50" charset="0"/>
              </a:rPr>
              <a:t>Beef (1.3 -1.9 nanograms of estrogen per 3 oz serving)</a:t>
            </a:r>
          </a:p>
          <a:p>
            <a:pPr lvl="1"/>
            <a:r>
              <a:rPr lang="en-US" i="1" dirty="0">
                <a:latin typeface="Proxima Nova" panose="02000506030000020004" pitchFamily="50" charset="0"/>
              </a:rPr>
              <a:t>Eggs (993 nanograms of estrogen)</a:t>
            </a:r>
          </a:p>
          <a:p>
            <a:pPr lvl="1"/>
            <a:r>
              <a:rPr lang="en-US" i="1" dirty="0">
                <a:latin typeface="Proxima Nova" panose="02000506030000020004" pitchFamily="50" charset="0"/>
              </a:rPr>
              <a:t>Peas (542 nanograms of estrogen per ½ cup)</a:t>
            </a:r>
          </a:p>
          <a:p>
            <a:endParaRPr lang="en-US" dirty="0">
              <a:latin typeface="Proxima Nova" panose="02000506030000020004" pitchFamily="50" charset="0"/>
            </a:endParaRPr>
          </a:p>
        </p:txBody>
      </p:sp>
      <p:sp>
        <p:nvSpPr>
          <p:cNvPr id="2" name="Rectangle 1">
            <a:extLst>
              <a:ext uri="{FF2B5EF4-FFF2-40B4-BE49-F238E27FC236}">
                <a16:creationId xmlns:a16="http://schemas.microsoft.com/office/drawing/2014/main" id="{E3F6CBAA-1C82-1AF0-6777-41A69AC862EC}"/>
              </a:ext>
            </a:extLst>
          </p:cNvPr>
          <p:cNvSpPr/>
          <p:nvPr/>
        </p:nvSpPr>
        <p:spPr>
          <a:xfrm>
            <a:off x="367129" y="6134289"/>
            <a:ext cx="11243624" cy="219291"/>
          </a:xfrm>
          <a:prstGeom prst="rect">
            <a:avLst/>
          </a:prstGeom>
        </p:spPr>
        <p:txBody>
          <a:bodyPr wrap="square">
            <a:spAutoFit/>
          </a:bodyPr>
          <a:lstStyle/>
          <a:p>
            <a:r>
              <a:rPr lang="en-US" sz="800" i="1" dirty="0">
                <a:solidFill>
                  <a:schemeClr val="tx1"/>
                </a:solidFill>
                <a:latin typeface="Franklin Gothic Book" panose="020B0503020102020204" pitchFamily="34" charset="0"/>
              </a:rPr>
              <a:t>Source: Tabler, T., Wells, J. and </a:t>
            </a:r>
            <a:r>
              <a:rPr lang="en-US" sz="800" i="1" dirty="0" err="1">
                <a:solidFill>
                  <a:schemeClr val="tx1"/>
                </a:solidFill>
                <a:latin typeface="Franklin Gothic Book" panose="020B0503020102020204" pitchFamily="34" charset="0"/>
              </a:rPr>
              <a:t>Zhai</a:t>
            </a:r>
            <a:r>
              <a:rPr lang="en-US" sz="800" i="1" dirty="0">
                <a:solidFill>
                  <a:schemeClr val="tx1"/>
                </a:solidFill>
                <a:latin typeface="Franklin Gothic Book" panose="020B0503020102020204" pitchFamily="34" charset="0"/>
              </a:rPr>
              <a:t>, W. 2013. Chickens do not receive growth hormones: so why all the confusion? Mississippi State Univ. Extension Serv. </a:t>
            </a:r>
            <a:r>
              <a:rPr lang="en-US" sz="800" i="1" dirty="0">
                <a:solidFill>
                  <a:srgbClr val="A20015"/>
                </a:solidFill>
                <a:latin typeface="Franklin Gothic Book" panose="020B0503020102020204" pitchFamily="34" charset="0"/>
                <a:hlinkClick r:id="rId3"/>
              </a:rPr>
              <a:t>http://extension.msstate.edu/sites/default/files/publications/publications/p2767.pdf</a:t>
            </a:r>
            <a:endParaRPr lang="en-US" sz="800" i="1" dirty="0">
              <a:latin typeface="Franklin Gothic Book" panose="020B0503020102020204" pitchFamily="34" charset="0"/>
            </a:endParaRPr>
          </a:p>
        </p:txBody>
      </p:sp>
      <p:pic>
        <p:nvPicPr>
          <p:cNvPr id="3" name="Picture 2">
            <a:extLst>
              <a:ext uri="{FF2B5EF4-FFF2-40B4-BE49-F238E27FC236}">
                <a16:creationId xmlns:a16="http://schemas.microsoft.com/office/drawing/2014/main" id="{827E673F-79AC-5845-27B8-1827111CB6FE}"/>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5515229" y="1396887"/>
            <a:ext cx="5787180" cy="3858768"/>
          </a:xfrm>
          <a:prstGeom prst="rect">
            <a:avLst/>
          </a:prstGeom>
          <a:ln w="28575">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31383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Hormones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174593"/>
            <a:ext cx="5076741"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Proxima Nova" panose="02000506030000020004" pitchFamily="50" charset="0"/>
              </a:rPr>
              <a:t>Hormone supplements can be</a:t>
            </a:r>
          </a:p>
          <a:p>
            <a:pPr lvl="1"/>
            <a:r>
              <a:rPr lang="en-US" sz="2000" i="1" dirty="0">
                <a:latin typeface="Proxima Nova" panose="02000506030000020004" pitchFamily="50" charset="0"/>
              </a:rPr>
              <a:t>A feed ingredient</a:t>
            </a:r>
          </a:p>
          <a:p>
            <a:pPr lvl="1"/>
            <a:r>
              <a:rPr lang="en-US" sz="2000" i="1" dirty="0">
                <a:latin typeface="Proxima Nova" panose="02000506030000020004" pitchFamily="50" charset="0"/>
              </a:rPr>
              <a:t>Implanted, smaller than a pea</a:t>
            </a:r>
          </a:p>
          <a:p>
            <a:r>
              <a:rPr lang="en-US" sz="2400" dirty="0">
                <a:latin typeface="Proxima Nova" panose="02000506030000020004" pitchFamily="50" charset="0"/>
              </a:rPr>
              <a:t>Hormone usage approved by the U.S. Food and Drug Administration</a:t>
            </a:r>
          </a:p>
          <a:p>
            <a:r>
              <a:rPr lang="en-US" sz="2400" dirty="0">
                <a:latin typeface="Proxima Nova" panose="02000506030000020004" pitchFamily="50" charset="0"/>
              </a:rPr>
              <a:t>Decades of research have not found any human health impact</a:t>
            </a:r>
          </a:p>
          <a:p>
            <a:r>
              <a:rPr lang="en-US" sz="2400" dirty="0">
                <a:latin typeface="Proxima Nova" panose="02000506030000020004" pitchFamily="50" charset="0"/>
              </a:rPr>
              <a:t>Using supplemental growth promoting hormones helps the beef community raise beef with fewer natural resources like land and water</a:t>
            </a:r>
          </a:p>
          <a:p>
            <a:endParaRPr lang="en-US" sz="2400" dirty="0">
              <a:latin typeface="Proxima Nova" panose="02000506030000020004" pitchFamily="50" charset="0"/>
            </a:endParaRPr>
          </a:p>
          <a:p>
            <a:endParaRPr lang="en-US" sz="2400" dirty="0">
              <a:latin typeface="Proxima Nova" panose="02000506030000020004" pitchFamily="50" charset="0"/>
            </a:endParaRPr>
          </a:p>
          <a:p>
            <a:endParaRPr lang="en-US" sz="2400" dirty="0">
              <a:latin typeface="Proxima Nova" panose="02000506030000020004" pitchFamily="50" charset="0"/>
            </a:endParaRPr>
          </a:p>
        </p:txBody>
      </p:sp>
      <p:sp>
        <p:nvSpPr>
          <p:cNvPr id="2" name="Rectangle 1">
            <a:extLst>
              <a:ext uri="{FF2B5EF4-FFF2-40B4-BE49-F238E27FC236}">
                <a16:creationId xmlns:a16="http://schemas.microsoft.com/office/drawing/2014/main" id="{6E501860-E4E9-8C44-C6A2-72E638336947}"/>
              </a:ext>
            </a:extLst>
          </p:cNvPr>
          <p:cNvSpPr/>
          <p:nvPr/>
        </p:nvSpPr>
        <p:spPr>
          <a:xfrm>
            <a:off x="367129" y="6030415"/>
            <a:ext cx="11360583" cy="323165"/>
          </a:xfrm>
          <a:prstGeom prst="rect">
            <a:avLst/>
          </a:prstGeom>
        </p:spPr>
        <p:txBody>
          <a:bodyPr wrap="square">
            <a:spAutoFit/>
          </a:bodyPr>
          <a:lstStyle/>
          <a:p>
            <a:r>
              <a:rPr lang="en-US" sz="750" i="1" dirty="0">
                <a:solidFill>
                  <a:schemeClr val="tx1"/>
                </a:solidFill>
                <a:latin typeface="Franklin Gothic Book" panose="020B0503020102020204" pitchFamily="34" charset="0"/>
              </a:rPr>
              <a:t>Sources: Stewart, L. 2013. Implanting beef cattle. Univ. of Georgia. Bulletin 1302; Tabler, T., Wells, J. and </a:t>
            </a:r>
            <a:r>
              <a:rPr lang="en-US" sz="750" i="1" dirty="0" err="1">
                <a:solidFill>
                  <a:schemeClr val="tx1"/>
                </a:solidFill>
                <a:latin typeface="Franklin Gothic Book" panose="020B0503020102020204" pitchFamily="34" charset="0"/>
              </a:rPr>
              <a:t>Zhai</a:t>
            </a:r>
            <a:r>
              <a:rPr lang="en-US" sz="750" i="1" dirty="0">
                <a:solidFill>
                  <a:schemeClr val="tx1"/>
                </a:solidFill>
                <a:latin typeface="Franklin Gothic Book" panose="020B0503020102020204" pitchFamily="34" charset="0"/>
              </a:rPr>
              <a:t>, W. 2013. Chickens do not receive growth hormones:  so why all the confusion? Mississippi State Univ. Extension Serv</a:t>
            </a:r>
            <a:r>
              <a:rPr lang="en-US" sz="750" i="1" dirty="0">
                <a:solidFill>
                  <a:srgbClr val="999999"/>
                </a:solidFill>
                <a:latin typeface="Franklin Gothic Book" panose="020B0503020102020204" pitchFamily="34" charset="0"/>
              </a:rPr>
              <a:t>. </a:t>
            </a:r>
            <a:r>
              <a:rPr lang="en-US" sz="750" i="1" dirty="0">
                <a:solidFill>
                  <a:srgbClr val="A20015"/>
                </a:solidFill>
                <a:latin typeface="Franklin Gothic Book" panose="020B0503020102020204" pitchFamily="34" charset="0"/>
                <a:hlinkClick r:id="rId3"/>
              </a:rPr>
              <a:t>http://extension.msstate.edu/sites/default/files/publications/publications/p2767.pdf</a:t>
            </a:r>
            <a:r>
              <a:rPr lang="en-US" sz="750" i="1" dirty="0">
                <a:solidFill>
                  <a:srgbClr val="A20015"/>
                </a:solidFill>
                <a:latin typeface="Franklin Gothic Book" panose="020B0503020102020204" pitchFamily="34" charset="0"/>
              </a:rPr>
              <a:t>; </a:t>
            </a:r>
            <a:r>
              <a:rPr lang="en-US" sz="750" i="1" dirty="0">
                <a:solidFill>
                  <a:schemeClr val="tx1"/>
                </a:solidFill>
                <a:latin typeface="Franklin Gothic Book" panose="020B0503020102020204" pitchFamily="34" charset="0"/>
              </a:rPr>
              <a:t>Capper, J.L. and D.J. Hayes. 2012. The environmental and economic impact of removing growth-enhancing technologies from U.S. beef production. J. Anim. Sci. 90:3527-3537</a:t>
            </a:r>
          </a:p>
        </p:txBody>
      </p:sp>
      <p:pic>
        <p:nvPicPr>
          <p:cNvPr id="5" name="Picture 4">
            <a:extLst>
              <a:ext uri="{FF2B5EF4-FFF2-40B4-BE49-F238E27FC236}">
                <a16:creationId xmlns:a16="http://schemas.microsoft.com/office/drawing/2014/main" id="{136AB885-5DCD-0FF2-9E77-F4D198059A9D}"/>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5772747" y="1500141"/>
            <a:ext cx="5778890" cy="3857717"/>
          </a:xfrm>
          <a:prstGeom prst="rect">
            <a:avLst/>
          </a:prstGeom>
          <a:ln w="28575">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466302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Conventional Beef</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291551"/>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Proxima Nova" panose="02000506030000020004" pitchFamily="50" charset="0"/>
              </a:rPr>
              <a:t>Majority of life on pasture</a:t>
            </a:r>
          </a:p>
          <a:p>
            <a:r>
              <a:rPr lang="en-US" sz="2400" dirty="0">
                <a:latin typeface="Proxima Nova" panose="02000506030000020004" pitchFamily="50" charset="0"/>
              </a:rPr>
              <a:t>Finished in feedyard</a:t>
            </a:r>
          </a:p>
          <a:p>
            <a:r>
              <a:rPr lang="en-US" sz="2400" dirty="0">
                <a:latin typeface="Proxima Nova" panose="02000506030000020004" pitchFamily="50" charset="0"/>
              </a:rPr>
              <a:t>Feedyard diet of:</a:t>
            </a:r>
          </a:p>
          <a:p>
            <a:pPr lvl="1"/>
            <a:r>
              <a:rPr lang="en-US" sz="2000" i="1" dirty="0">
                <a:latin typeface="Proxima Nova" panose="02000506030000020004" pitchFamily="50" charset="0"/>
              </a:rPr>
              <a:t>Grains (corn, wheat or soybeans)</a:t>
            </a:r>
          </a:p>
          <a:p>
            <a:pPr lvl="1"/>
            <a:r>
              <a:rPr lang="en-US" sz="2000" i="1" dirty="0">
                <a:latin typeface="Proxima Nova" panose="02000506030000020004" pitchFamily="50" charset="0"/>
              </a:rPr>
              <a:t>Hay/Forages</a:t>
            </a:r>
          </a:p>
          <a:p>
            <a:pPr lvl="1"/>
            <a:r>
              <a:rPr lang="en-US" sz="2000" i="1" dirty="0">
                <a:latin typeface="Proxima Nova" panose="02000506030000020004" pitchFamily="50" charset="0"/>
              </a:rPr>
              <a:t>Local feedstuffs (potato hulls or sugar beets)</a:t>
            </a:r>
          </a:p>
          <a:p>
            <a:r>
              <a:rPr lang="en-US" sz="2400" dirty="0">
                <a:latin typeface="Proxima Nova" panose="02000506030000020004" pitchFamily="50" charset="0"/>
              </a:rPr>
              <a:t>May be given FDA-approved:</a:t>
            </a:r>
          </a:p>
          <a:p>
            <a:pPr lvl="1"/>
            <a:r>
              <a:rPr lang="en-US" sz="2000" dirty="0">
                <a:latin typeface="Proxima Nova" panose="02000506030000020004" pitchFamily="50" charset="0"/>
              </a:rPr>
              <a:t>Antibiotics</a:t>
            </a:r>
          </a:p>
          <a:p>
            <a:pPr lvl="1"/>
            <a:r>
              <a:rPr lang="en-US" sz="2000" dirty="0">
                <a:latin typeface="Proxima Nova" panose="02000506030000020004" pitchFamily="50" charset="0"/>
              </a:rPr>
              <a:t>Growth-promoting hormones</a:t>
            </a:r>
          </a:p>
          <a:p>
            <a:r>
              <a:rPr lang="en-US" sz="2400" dirty="0">
                <a:latin typeface="Proxima Nova" panose="02000506030000020004" pitchFamily="50" charset="0"/>
              </a:rPr>
              <a:t>May be given vitamins and mineral supplements</a:t>
            </a:r>
          </a:p>
        </p:txBody>
      </p:sp>
      <p:pic>
        <p:nvPicPr>
          <p:cNvPr id="2" name="Picture 1">
            <a:extLst>
              <a:ext uri="{FF2B5EF4-FFF2-40B4-BE49-F238E27FC236}">
                <a16:creationId xmlns:a16="http://schemas.microsoft.com/office/drawing/2014/main" id="{5352AF2E-E926-1719-E777-C76FE0DD631F}"/>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772747" y="1515871"/>
            <a:ext cx="5778890" cy="3826257"/>
          </a:xfrm>
          <a:prstGeom prst="rect">
            <a:avLst/>
          </a:prstGeom>
          <a:ln w="28575">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193683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Grass-Finished or Grass-Fed</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377047"/>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Proxima Nova" panose="02000506030000020004" pitchFamily="50" charset="0"/>
              </a:rPr>
              <a:t>Exclusively eat grass or forage</a:t>
            </a:r>
          </a:p>
          <a:p>
            <a:r>
              <a:rPr lang="en-US" sz="2400" dirty="0">
                <a:latin typeface="Proxima Nova" panose="02000506030000020004" pitchFamily="50" charset="0"/>
              </a:rPr>
              <a:t>May happen via grazing or in a feedyard</a:t>
            </a:r>
          </a:p>
          <a:p>
            <a:r>
              <a:rPr lang="en-US" sz="2400" dirty="0">
                <a:latin typeface="Proxima Nova" panose="02000506030000020004" pitchFamily="50" charset="0"/>
              </a:rPr>
              <a:t>May be fed corn silage (10-20% grain)</a:t>
            </a:r>
          </a:p>
          <a:p>
            <a:r>
              <a:rPr lang="en-US" sz="2400" dirty="0">
                <a:latin typeface="Proxima Nova" panose="02000506030000020004" pitchFamily="50" charset="0"/>
              </a:rPr>
              <a:t>May be given FDA-approved:</a:t>
            </a:r>
          </a:p>
          <a:p>
            <a:pPr lvl="1"/>
            <a:r>
              <a:rPr lang="en-US" sz="2000" dirty="0">
                <a:latin typeface="Proxima Nova" panose="02000506030000020004" pitchFamily="50" charset="0"/>
              </a:rPr>
              <a:t>Antibiotics</a:t>
            </a:r>
          </a:p>
          <a:p>
            <a:pPr lvl="1"/>
            <a:r>
              <a:rPr lang="en-US" sz="2000" dirty="0">
                <a:latin typeface="Proxima Nova" panose="02000506030000020004" pitchFamily="50" charset="0"/>
              </a:rPr>
              <a:t>Growth-promoting hormones</a:t>
            </a:r>
          </a:p>
          <a:p>
            <a:r>
              <a:rPr lang="en-US" sz="2400" dirty="0">
                <a:latin typeface="Proxima Nova" panose="02000506030000020004" pitchFamily="50" charset="0"/>
              </a:rPr>
              <a:t>May be given vitamins and mineral supplements</a:t>
            </a:r>
          </a:p>
        </p:txBody>
      </p:sp>
      <p:pic>
        <p:nvPicPr>
          <p:cNvPr id="2" name="Picture 1">
            <a:extLst>
              <a:ext uri="{FF2B5EF4-FFF2-40B4-BE49-F238E27FC236}">
                <a16:creationId xmlns:a16="http://schemas.microsoft.com/office/drawing/2014/main" id="{408173DF-B3EE-5286-B16A-BB006081A0B1}"/>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5592727" y="1499616"/>
            <a:ext cx="5837274" cy="3858768"/>
          </a:xfrm>
          <a:prstGeom prst="rect">
            <a:avLst/>
          </a:prstGeom>
          <a:ln w="28575">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249893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Naturally Raised or “Never Ever”</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398312"/>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Grain or grass-finished</a:t>
            </a:r>
          </a:p>
          <a:p>
            <a:r>
              <a:rPr lang="en-US" dirty="0">
                <a:latin typeface="Proxima Nova" panose="02000506030000020004" pitchFamily="50" charset="0"/>
              </a:rPr>
              <a:t>May happen via grazing or in a feedyard</a:t>
            </a:r>
          </a:p>
          <a:p>
            <a:r>
              <a:rPr lang="en-US" dirty="0">
                <a:latin typeface="Proxima Nova" panose="02000506030000020004" pitchFamily="50" charset="0"/>
              </a:rPr>
              <a:t>Not given antibiotics</a:t>
            </a:r>
          </a:p>
          <a:p>
            <a:r>
              <a:rPr lang="en-US" dirty="0">
                <a:latin typeface="Proxima Nova" panose="02000506030000020004" pitchFamily="50" charset="0"/>
              </a:rPr>
              <a:t>Not given growth-promoting hormones</a:t>
            </a:r>
          </a:p>
          <a:p>
            <a:r>
              <a:rPr lang="en-US" dirty="0">
                <a:latin typeface="Proxima Nova" panose="02000506030000020004" pitchFamily="50" charset="0"/>
              </a:rPr>
              <a:t>May be given vitamins and mineral supplements</a:t>
            </a:r>
          </a:p>
        </p:txBody>
      </p:sp>
      <p:pic>
        <p:nvPicPr>
          <p:cNvPr id="2" name="Picture 1">
            <a:extLst>
              <a:ext uri="{FF2B5EF4-FFF2-40B4-BE49-F238E27FC236}">
                <a16:creationId xmlns:a16="http://schemas.microsoft.com/office/drawing/2014/main" id="{3C6B9E5F-8746-152C-6F83-4DDD6ECB4B5B}"/>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772747" y="1503173"/>
            <a:ext cx="5778890" cy="3851652"/>
          </a:xfrm>
          <a:prstGeom prst="rect">
            <a:avLst/>
          </a:prstGeom>
          <a:ln w="28575">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903672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Certified Organic</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430210"/>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Follows USDA’s Organic Standards</a:t>
            </a:r>
          </a:p>
          <a:p>
            <a:r>
              <a:rPr lang="en-US" dirty="0">
                <a:latin typeface="Proxima Nova" panose="02000506030000020004" pitchFamily="50" charset="0"/>
              </a:rPr>
              <a:t>May be fed in a feedyard with grazing access</a:t>
            </a:r>
          </a:p>
          <a:p>
            <a:r>
              <a:rPr lang="en-US" dirty="0">
                <a:latin typeface="Proxima Nova" panose="02000506030000020004" pitchFamily="50" charset="0"/>
              </a:rPr>
              <a:t>No antibiotics</a:t>
            </a:r>
          </a:p>
          <a:p>
            <a:r>
              <a:rPr lang="en-US" dirty="0">
                <a:latin typeface="Proxima Nova" panose="02000506030000020004" pitchFamily="50" charset="0"/>
              </a:rPr>
              <a:t>No growth-promoting hormones</a:t>
            </a:r>
          </a:p>
          <a:p>
            <a:r>
              <a:rPr lang="en-US" dirty="0">
                <a:latin typeface="Proxima Nova" panose="02000506030000020004" pitchFamily="50" charset="0"/>
              </a:rPr>
              <a:t>May be given vitamins and supplements</a:t>
            </a:r>
          </a:p>
        </p:txBody>
      </p:sp>
      <p:pic>
        <p:nvPicPr>
          <p:cNvPr id="2" name="Picture 1">
            <a:extLst>
              <a:ext uri="{FF2B5EF4-FFF2-40B4-BE49-F238E27FC236}">
                <a16:creationId xmlns:a16="http://schemas.microsoft.com/office/drawing/2014/main" id="{5308F027-9D49-4231-A385-50E01044B5A9}"/>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779084" y="1503173"/>
            <a:ext cx="5766215" cy="3851652"/>
          </a:xfrm>
          <a:prstGeom prst="rect">
            <a:avLst/>
          </a:prstGeom>
          <a:ln w="28575">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40529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Common Consumer Questions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533599"/>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Who raised the beef?</a:t>
            </a:r>
          </a:p>
          <a:p>
            <a:r>
              <a:rPr lang="en-US" dirty="0">
                <a:latin typeface="Proxima Nova" panose="02000506030000020004" pitchFamily="50" charset="0"/>
              </a:rPr>
              <a:t>Where does the beef come from?</a:t>
            </a:r>
          </a:p>
          <a:p>
            <a:r>
              <a:rPr lang="en-US" dirty="0">
                <a:latin typeface="Proxima Nova" panose="02000506030000020004" pitchFamily="50" charset="0"/>
              </a:rPr>
              <a:t>How was the beef raised?</a:t>
            </a:r>
          </a:p>
        </p:txBody>
      </p:sp>
      <p:pic>
        <p:nvPicPr>
          <p:cNvPr id="2" name="Picture 1">
            <a:extLst>
              <a:ext uri="{FF2B5EF4-FFF2-40B4-BE49-F238E27FC236}">
                <a16:creationId xmlns:a16="http://schemas.microsoft.com/office/drawing/2014/main" id="{43BF197E-0ACE-9072-3873-3108E09E009F}"/>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779084" y="1514435"/>
            <a:ext cx="5766215" cy="3829127"/>
          </a:xfrm>
          <a:prstGeom prst="rect">
            <a:avLst/>
          </a:prstGeom>
          <a:ln w="28575">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378821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Consumer Knowledge</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Box 1">
            <a:extLst>
              <a:ext uri="{FF2B5EF4-FFF2-40B4-BE49-F238E27FC236}">
                <a16:creationId xmlns:a16="http://schemas.microsoft.com/office/drawing/2014/main" id="{54BBF93A-2A08-E8A3-0C7A-6728938B6568}"/>
              </a:ext>
            </a:extLst>
          </p:cNvPr>
          <p:cNvSpPr txBox="1"/>
          <p:nvPr/>
        </p:nvSpPr>
        <p:spPr>
          <a:xfrm>
            <a:off x="367129" y="1148124"/>
            <a:ext cx="11158564" cy="769441"/>
          </a:xfrm>
          <a:prstGeom prst="rect">
            <a:avLst/>
          </a:prstGeom>
          <a:noFill/>
        </p:spPr>
        <p:txBody>
          <a:bodyPr wrap="square">
            <a:spAutoFit/>
          </a:bodyPr>
          <a:lstStyle/>
          <a:p>
            <a:pPr marL="38100"/>
            <a:r>
              <a:rPr lang="en-US" sz="2200" dirty="0">
                <a:solidFill>
                  <a:schemeClr val="tx1"/>
                </a:solidFill>
                <a:latin typeface="Proxima Nova" panose="02000506030000020004" pitchFamily="50" charset="0"/>
              </a:rPr>
              <a:t>Only 28% of consumers self-identify as being familiar with how cattle are raised, yet 68% consider how their food was raised/grown when making purchasing decisions. </a:t>
            </a:r>
          </a:p>
        </p:txBody>
      </p:sp>
      <p:sp>
        <p:nvSpPr>
          <p:cNvPr id="3" name="TextBox 2">
            <a:extLst>
              <a:ext uri="{FF2B5EF4-FFF2-40B4-BE49-F238E27FC236}">
                <a16:creationId xmlns:a16="http://schemas.microsoft.com/office/drawing/2014/main" id="{B4D59EB5-4681-4E2A-F13F-09AD370869C3}"/>
              </a:ext>
            </a:extLst>
          </p:cNvPr>
          <p:cNvSpPr txBox="1"/>
          <p:nvPr/>
        </p:nvSpPr>
        <p:spPr>
          <a:xfrm>
            <a:off x="1377363" y="2282334"/>
            <a:ext cx="3293248" cy="646331"/>
          </a:xfrm>
          <a:prstGeom prst="rect">
            <a:avLst/>
          </a:prstGeom>
          <a:noFill/>
        </p:spPr>
        <p:txBody>
          <a:bodyPr wrap="square" rtlCol="0">
            <a:spAutoFit/>
          </a:bodyPr>
          <a:lstStyle/>
          <a:p>
            <a:pPr algn="ctr" defTabSz="685800">
              <a:buClrTx/>
              <a:defRPr/>
            </a:pPr>
            <a:r>
              <a:rPr lang="en-US" sz="1800" b="1" kern="1200" dirty="0">
                <a:latin typeface="Proxima Nova" panose="020B0604020202020204" charset="0"/>
                <a:ea typeface="+mn-ea"/>
                <a:cs typeface="Avenir light"/>
              </a:rPr>
              <a:t>Familiarity with How Cattle are Raised</a:t>
            </a:r>
          </a:p>
        </p:txBody>
      </p:sp>
      <p:pic>
        <p:nvPicPr>
          <p:cNvPr id="5" name="Picture 4">
            <a:extLst>
              <a:ext uri="{FF2B5EF4-FFF2-40B4-BE49-F238E27FC236}">
                <a16:creationId xmlns:a16="http://schemas.microsoft.com/office/drawing/2014/main" id="{BBFACCB0-9CAA-246F-9268-226BD247CBB4}"/>
              </a:ext>
            </a:extLst>
          </p:cNvPr>
          <p:cNvPicPr>
            <a:picLocks noChangeAspect="1"/>
          </p:cNvPicPr>
          <p:nvPr/>
        </p:nvPicPr>
        <p:blipFill>
          <a:blip r:embed="rId3"/>
          <a:stretch>
            <a:fillRect/>
          </a:stretch>
        </p:blipFill>
        <p:spPr>
          <a:xfrm>
            <a:off x="1377363" y="3072101"/>
            <a:ext cx="3396656" cy="2228129"/>
          </a:xfrm>
          <a:prstGeom prst="rect">
            <a:avLst/>
          </a:prstGeom>
        </p:spPr>
      </p:pic>
      <p:sp>
        <p:nvSpPr>
          <p:cNvPr id="9" name="Rectangle 8">
            <a:extLst>
              <a:ext uri="{FF2B5EF4-FFF2-40B4-BE49-F238E27FC236}">
                <a16:creationId xmlns:a16="http://schemas.microsoft.com/office/drawing/2014/main" id="{40A78991-5284-AB0E-C558-3B38A12CA9C7}"/>
              </a:ext>
            </a:extLst>
          </p:cNvPr>
          <p:cNvSpPr/>
          <p:nvPr/>
        </p:nvSpPr>
        <p:spPr>
          <a:xfrm>
            <a:off x="7080837" y="2282333"/>
            <a:ext cx="3733800" cy="646331"/>
          </a:xfrm>
          <a:prstGeom prst="rect">
            <a:avLst/>
          </a:prstGeom>
        </p:spPr>
        <p:txBody>
          <a:bodyPr wrap="square">
            <a:spAutoFit/>
          </a:bodyPr>
          <a:lstStyle/>
          <a:p>
            <a:pPr algn="ctr" defTabSz="685800">
              <a:buClrTx/>
              <a:defRPr/>
            </a:pPr>
            <a:r>
              <a:rPr lang="en-US" sz="1800" b="1" kern="1200" dirty="0">
                <a:solidFill>
                  <a:prstClr val="black"/>
                </a:solidFill>
                <a:latin typeface="Proxima Nova" panose="020B0604020202020204" charset="0"/>
                <a:ea typeface="+mn-ea"/>
              </a:rPr>
              <a:t>Consider How Food Was Raised/Grown</a:t>
            </a:r>
          </a:p>
        </p:txBody>
      </p:sp>
      <p:pic>
        <p:nvPicPr>
          <p:cNvPr id="12" name="Picture 11">
            <a:extLst>
              <a:ext uri="{FF2B5EF4-FFF2-40B4-BE49-F238E27FC236}">
                <a16:creationId xmlns:a16="http://schemas.microsoft.com/office/drawing/2014/main" id="{103F19B3-FE4F-463D-99FB-6059B3C25E1C}"/>
              </a:ext>
            </a:extLst>
          </p:cNvPr>
          <p:cNvPicPr>
            <a:picLocks noChangeAspect="1"/>
          </p:cNvPicPr>
          <p:nvPr/>
        </p:nvPicPr>
        <p:blipFill>
          <a:blip r:embed="rId4"/>
          <a:stretch>
            <a:fillRect/>
          </a:stretch>
        </p:blipFill>
        <p:spPr>
          <a:xfrm>
            <a:off x="5481746" y="3072101"/>
            <a:ext cx="5332891" cy="2637775"/>
          </a:xfrm>
          <a:prstGeom prst="rect">
            <a:avLst/>
          </a:prstGeom>
        </p:spPr>
      </p:pic>
      <p:sp>
        <p:nvSpPr>
          <p:cNvPr id="13" name="TextBox 12">
            <a:extLst>
              <a:ext uri="{FF2B5EF4-FFF2-40B4-BE49-F238E27FC236}">
                <a16:creationId xmlns:a16="http://schemas.microsoft.com/office/drawing/2014/main" id="{FE296C85-3F73-2E8A-8F73-6C2D5FF432CE}"/>
              </a:ext>
            </a:extLst>
          </p:cNvPr>
          <p:cNvSpPr txBox="1"/>
          <p:nvPr/>
        </p:nvSpPr>
        <p:spPr>
          <a:xfrm>
            <a:off x="367129" y="5805680"/>
            <a:ext cx="11413745" cy="507831"/>
          </a:xfrm>
          <a:prstGeom prst="rect">
            <a:avLst/>
          </a:prstGeom>
          <a:noFill/>
        </p:spPr>
        <p:txBody>
          <a:bodyPr wrap="square" rtlCol="0" anchor="ctr">
            <a:spAutoFit/>
          </a:bodyPr>
          <a:lstStyle/>
          <a:p>
            <a:pPr defTabSz="685800">
              <a:defRPr/>
            </a:pPr>
            <a:r>
              <a:rPr lang="en-US" sz="900" dirty="0">
                <a:latin typeface="Franklin Gothic Book" panose="020B0503020102020204" pitchFamily="34" charset="0"/>
                <a:ea typeface="Calibri" panose="020F0502020204030204" pitchFamily="34" charset="0"/>
              </a:rPr>
              <a:t>Source: Consumer Beef Tracker January – *June 2023. CR1r1: Please indicate how knowledgeable you are about each of the following. n=2,996; Q9: How much do you consider each of the following when you are deciding to have a meal at home with beef, chicken, pork, fish, meat alternatives, or some other source of protein. n=1,495; CR3a: What, if any, concerns do you have about how cattle are raised for food. Please be as specific as possible.. ^March – June 2023, n=1,968 Analysis: National Cattlemen’s Beef Association, a contractor to The Beef Checkoff. </a:t>
            </a:r>
          </a:p>
        </p:txBody>
      </p:sp>
    </p:spTree>
    <p:extLst>
      <p:ext uri="{BB962C8B-B14F-4D97-AF65-F5344CB8AC3E}">
        <p14:creationId xmlns:p14="http://schemas.microsoft.com/office/powerpoint/2010/main" val="8683385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Consumers Want Information</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Box 1">
            <a:extLst>
              <a:ext uri="{FF2B5EF4-FFF2-40B4-BE49-F238E27FC236}">
                <a16:creationId xmlns:a16="http://schemas.microsoft.com/office/drawing/2014/main" id="{D934E6D0-923B-BFF5-1CEF-BB5BA6571AD1}"/>
              </a:ext>
            </a:extLst>
          </p:cNvPr>
          <p:cNvSpPr txBox="1"/>
          <p:nvPr/>
        </p:nvSpPr>
        <p:spPr>
          <a:xfrm>
            <a:off x="537882" y="6112366"/>
            <a:ext cx="9166303" cy="207749"/>
          </a:xfrm>
          <a:prstGeom prst="rect">
            <a:avLst/>
          </a:prstGeom>
        </p:spPr>
        <p:txBody>
          <a:bodyPr vert="horz" wrap="square" lIns="68580" tIns="34290" rIns="68580" bIns="34290" rtlCol="0" anchor="b" anchorCtr="0">
            <a:spAutoFit/>
          </a:bodyPr>
          <a:lstStyle>
            <a:lvl1pPr lvl="0" indent="0">
              <a:lnSpc>
                <a:spcPct val="90000"/>
              </a:lnSpc>
              <a:spcBef>
                <a:spcPts val="0"/>
              </a:spcBef>
              <a:buFont typeface="Arial" panose="020B0604020202020204" pitchFamily="34" charset="0"/>
              <a:buNone/>
              <a:defRPr sz="900" b="0" i="1">
                <a:solidFill>
                  <a:schemeClr val="bg1">
                    <a:lumMod val="65000"/>
                  </a:schemeClr>
                </a:solidFill>
                <a:latin typeface="Arial Narrow" panose="020B0606020202030204" pitchFamily="34" charset="0"/>
                <a:ea typeface="Franklin Gothic Book" charset="0"/>
                <a:cs typeface="Franklin Gothic Book" charset="0"/>
              </a:defRPr>
            </a:lvl1pPr>
            <a:lvl2pPr marL="685800" indent="-228600">
              <a:lnSpc>
                <a:spcPct val="90000"/>
              </a:lnSpc>
              <a:spcBef>
                <a:spcPts val="500"/>
              </a:spcBef>
              <a:buFont typeface="Arial" panose="020B0604020202020204" pitchFamily="34" charset="0"/>
              <a:buChar char="•"/>
              <a:defRPr sz="2400" b="0" i="0">
                <a:latin typeface="Franklin Gothic Book" charset="0"/>
                <a:ea typeface="Franklin Gothic Book" charset="0"/>
                <a:cs typeface="Franklin Gothic Book" charset="0"/>
              </a:defRPr>
            </a:lvl2pPr>
            <a:lvl3pPr marL="1143000" indent="-228600">
              <a:lnSpc>
                <a:spcPct val="90000"/>
              </a:lnSpc>
              <a:spcBef>
                <a:spcPts val="500"/>
              </a:spcBef>
              <a:buFont typeface="Arial" panose="020B0604020202020204" pitchFamily="34" charset="0"/>
              <a:buChar char="•"/>
              <a:defRPr sz="2000" b="0" i="0">
                <a:latin typeface="Franklin Gothic Book" charset="0"/>
                <a:ea typeface="Franklin Gothic Book" charset="0"/>
                <a:cs typeface="Franklin Gothic Book" charset="0"/>
              </a:defRPr>
            </a:lvl3pPr>
            <a:lvl4pPr marL="1600200" indent="-228600">
              <a:lnSpc>
                <a:spcPct val="90000"/>
              </a:lnSpc>
              <a:spcBef>
                <a:spcPts val="500"/>
              </a:spcBef>
              <a:buFont typeface="Arial" panose="020B0604020202020204" pitchFamily="34" charset="0"/>
              <a:buChar char="•"/>
              <a:defRPr b="0" i="0">
                <a:latin typeface="Franklin Gothic Book" charset="0"/>
                <a:ea typeface="Franklin Gothic Book" charset="0"/>
                <a:cs typeface="Franklin Gothic Book" charset="0"/>
              </a:defRPr>
            </a:lvl4pPr>
            <a:lvl5pPr marL="2057400" indent="-228600">
              <a:lnSpc>
                <a:spcPct val="90000"/>
              </a:lnSpc>
              <a:spcBef>
                <a:spcPts val="500"/>
              </a:spcBef>
              <a:buFont typeface="Arial" panose="020B0604020202020204" pitchFamily="34" charset="0"/>
              <a:buChar char="•"/>
              <a:defRPr b="0" i="0">
                <a:latin typeface="Franklin Gothic Book" charset="0"/>
                <a:ea typeface="Franklin Gothic Book" charset="0"/>
                <a:cs typeface="Franklin Gothic Book"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685800">
              <a:defRPr/>
            </a:pPr>
            <a:r>
              <a:rPr lang="en-US" sz="1000" i="0" dirty="0">
                <a:solidFill>
                  <a:srgbClr val="000000"/>
                </a:solidFill>
                <a:latin typeface="Franklin Gothic Book" panose="020B0503020102020204" pitchFamily="34" charset="0"/>
              </a:rPr>
              <a:t>Source: 2018 Responsible Beef Exploration</a:t>
            </a:r>
          </a:p>
        </p:txBody>
      </p:sp>
      <p:pic>
        <p:nvPicPr>
          <p:cNvPr id="3" name="Picture 2" descr="Image result for black angus icon">
            <a:extLst>
              <a:ext uri="{FF2B5EF4-FFF2-40B4-BE49-F238E27FC236}">
                <a16:creationId xmlns:a16="http://schemas.microsoft.com/office/drawing/2014/main" id="{77898DF3-28C8-DFF0-2C28-796E5B5C97F8}"/>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897245" y="1742920"/>
            <a:ext cx="2094557" cy="1250048"/>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Traffic cone">
            <a:extLst>
              <a:ext uri="{FF2B5EF4-FFF2-40B4-BE49-F238E27FC236}">
                <a16:creationId xmlns:a16="http://schemas.microsoft.com/office/drawing/2014/main" id="{2EB4863F-1A5E-957E-41B7-854812C4F8D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57331" y="1679039"/>
            <a:ext cx="1434093" cy="1434093"/>
          </a:xfrm>
          <a:prstGeom prst="rect">
            <a:avLst/>
          </a:prstGeom>
        </p:spPr>
      </p:pic>
      <p:graphicFrame>
        <p:nvGraphicFramePr>
          <p:cNvPr id="9" name="Chart 8">
            <a:extLst>
              <a:ext uri="{FF2B5EF4-FFF2-40B4-BE49-F238E27FC236}">
                <a16:creationId xmlns:a16="http://schemas.microsoft.com/office/drawing/2014/main" id="{CA6547A6-7577-128B-7C78-A92A2950C20B}"/>
              </a:ext>
            </a:extLst>
          </p:cNvPr>
          <p:cNvGraphicFramePr/>
          <p:nvPr>
            <p:extLst>
              <p:ext uri="{D42A27DB-BD31-4B8C-83A1-F6EECF244321}">
                <p14:modId xmlns:p14="http://schemas.microsoft.com/office/powerpoint/2010/main" val="4290460221"/>
              </p:ext>
            </p:extLst>
          </p:nvPr>
        </p:nvGraphicFramePr>
        <p:xfrm>
          <a:off x="5786679" y="2186649"/>
          <a:ext cx="4553715" cy="330796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Chart 11">
            <a:extLst>
              <a:ext uri="{FF2B5EF4-FFF2-40B4-BE49-F238E27FC236}">
                <a16:creationId xmlns:a16="http://schemas.microsoft.com/office/drawing/2014/main" id="{D16A8CE1-7427-7A4B-CA1F-A7D2D04FFAAA}"/>
              </a:ext>
            </a:extLst>
          </p:cNvPr>
          <p:cNvGraphicFramePr/>
          <p:nvPr>
            <p:extLst>
              <p:ext uri="{D42A27DB-BD31-4B8C-83A1-F6EECF244321}">
                <p14:modId xmlns:p14="http://schemas.microsoft.com/office/powerpoint/2010/main" val="2952363762"/>
              </p:ext>
            </p:extLst>
          </p:nvPr>
        </p:nvGraphicFramePr>
        <p:xfrm>
          <a:off x="597521" y="2186649"/>
          <a:ext cx="4553715" cy="3307964"/>
        </p:xfrm>
        <a:graphic>
          <a:graphicData uri="http://schemas.openxmlformats.org/drawingml/2006/chart">
            <c:chart xmlns:c="http://schemas.openxmlformats.org/drawingml/2006/chart" xmlns:r="http://schemas.openxmlformats.org/officeDocument/2006/relationships" r:id="rId7"/>
          </a:graphicData>
        </a:graphic>
      </p:graphicFrame>
      <p:sp>
        <p:nvSpPr>
          <p:cNvPr id="13" name="TextBox 12">
            <a:extLst>
              <a:ext uri="{FF2B5EF4-FFF2-40B4-BE49-F238E27FC236}">
                <a16:creationId xmlns:a16="http://schemas.microsoft.com/office/drawing/2014/main" id="{67DC057F-A5EB-C203-AE93-0A334304092F}"/>
              </a:ext>
            </a:extLst>
          </p:cNvPr>
          <p:cNvSpPr txBox="1"/>
          <p:nvPr/>
        </p:nvSpPr>
        <p:spPr>
          <a:xfrm>
            <a:off x="3774835" y="4125920"/>
            <a:ext cx="2249406" cy="830997"/>
          </a:xfrm>
          <a:prstGeom prst="rect">
            <a:avLst/>
          </a:prstGeom>
          <a:noFill/>
        </p:spPr>
        <p:txBody>
          <a:bodyPr wrap="square" rtlCol="0">
            <a:spAutoFit/>
          </a:bodyPr>
          <a:lstStyle/>
          <a:p>
            <a:r>
              <a:rPr lang="en-US" sz="1200" b="1" dirty="0">
                <a:solidFill>
                  <a:schemeClr val="dk1"/>
                </a:solidFill>
                <a:latin typeface="Proxima Nova" panose="020B0604020202020204" charset="0"/>
                <a:ea typeface="Calibri"/>
                <a:cs typeface="Calibri"/>
                <a:sym typeface="Calibri"/>
              </a:rPr>
              <a:t>of consumers agreed that BQA increased their confidence that the beef they eat is safe </a:t>
            </a:r>
            <a:endParaRPr lang="en-US" sz="1200" dirty="0">
              <a:latin typeface="Proxima Nova" panose="020B0604020202020204" charset="0"/>
            </a:endParaRPr>
          </a:p>
        </p:txBody>
      </p:sp>
      <p:sp>
        <p:nvSpPr>
          <p:cNvPr id="14" name="TextBox 13">
            <a:extLst>
              <a:ext uri="{FF2B5EF4-FFF2-40B4-BE49-F238E27FC236}">
                <a16:creationId xmlns:a16="http://schemas.microsoft.com/office/drawing/2014/main" id="{555B884B-73D1-CA7E-6BAB-AE159B8CE1C3}"/>
              </a:ext>
            </a:extLst>
          </p:cNvPr>
          <p:cNvSpPr txBox="1"/>
          <p:nvPr/>
        </p:nvSpPr>
        <p:spPr>
          <a:xfrm>
            <a:off x="9045010" y="4125919"/>
            <a:ext cx="2249406" cy="830997"/>
          </a:xfrm>
          <a:prstGeom prst="rect">
            <a:avLst/>
          </a:prstGeom>
          <a:noFill/>
        </p:spPr>
        <p:txBody>
          <a:bodyPr wrap="square" rtlCol="0">
            <a:spAutoFit/>
          </a:bodyPr>
          <a:lstStyle/>
          <a:p>
            <a:r>
              <a:rPr lang="en-US" sz="1200" b="1" dirty="0">
                <a:solidFill>
                  <a:schemeClr val="dk1"/>
                </a:solidFill>
                <a:latin typeface="Proxima Nova" panose="020B0604020202020204" charset="0"/>
                <a:ea typeface="Calibri"/>
                <a:cs typeface="Calibri"/>
                <a:sym typeface="Calibri"/>
              </a:rPr>
              <a:t>of consumers agreed that BQA increased their confidence that beef cattle are treated humanely</a:t>
            </a:r>
            <a:endParaRPr lang="en-US" sz="1200" dirty="0">
              <a:latin typeface="Proxima Nova" panose="020B0604020202020204" charset="0"/>
            </a:endParaRPr>
          </a:p>
        </p:txBody>
      </p:sp>
      <p:pic>
        <p:nvPicPr>
          <p:cNvPr id="15" name="Picture 14" descr="A logo of a beef quality assurance&#10;&#10;Description automatically generated">
            <a:extLst>
              <a:ext uri="{FF2B5EF4-FFF2-40B4-BE49-F238E27FC236}">
                <a16:creationId xmlns:a16="http://schemas.microsoft.com/office/drawing/2014/main" id="{2E51D7E2-9F4A-D515-036F-770DE9BDFF89}"/>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4751911" y="1982914"/>
            <a:ext cx="1434093" cy="826341"/>
          </a:xfrm>
          <a:prstGeom prst="rect">
            <a:avLst/>
          </a:prstGeom>
        </p:spPr>
      </p:pic>
    </p:spTree>
    <p:extLst>
      <p:ext uri="{BB962C8B-B14F-4D97-AF65-F5344CB8AC3E}">
        <p14:creationId xmlns:p14="http://schemas.microsoft.com/office/powerpoint/2010/main" val="1099208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The Beef Community</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12" name="Picture 11" descr="A person and kids walking on a dirt road&#10;&#10;Description automatically generated">
            <a:extLst>
              <a:ext uri="{FF2B5EF4-FFF2-40B4-BE49-F238E27FC236}">
                <a16:creationId xmlns:a16="http://schemas.microsoft.com/office/drawing/2014/main" id="{AAEBFC50-6B0F-2A0F-F6F8-ED8379019F13}"/>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41063" y="1093700"/>
            <a:ext cx="7709871" cy="513865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833293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11211727"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Additional Resources – </a:t>
            </a:r>
            <a:r>
              <a:rPr lang="en-US" sz="2800" dirty="0">
                <a:latin typeface="Rockwell" panose="02060603020205020403" pitchFamily="18" charset="0"/>
              </a:rPr>
              <a:t>BeefItsWhatsForDinner.com</a:t>
            </a:r>
            <a:endParaRPr lang="en-US" dirty="0">
              <a:latin typeface="Rockwell" panose="02060603020205020403" pitchFamily="18" charset="0"/>
            </a:endParaRP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3" name="Picture 2">
            <a:extLst>
              <a:ext uri="{FF2B5EF4-FFF2-40B4-BE49-F238E27FC236}">
                <a16:creationId xmlns:a16="http://schemas.microsoft.com/office/drawing/2014/main" id="{C9005A5A-E900-444F-588C-97A42C22C35C}"/>
              </a:ext>
            </a:extLst>
          </p:cNvPr>
          <p:cNvPicPr>
            <a:picLocks noChangeAspect="1"/>
          </p:cNvPicPr>
          <p:nvPr/>
        </p:nvPicPr>
        <p:blipFill>
          <a:blip r:embed="rId3"/>
          <a:stretch>
            <a:fillRect/>
          </a:stretch>
        </p:blipFill>
        <p:spPr>
          <a:xfrm>
            <a:off x="473202" y="1392866"/>
            <a:ext cx="11245596" cy="4514872"/>
          </a:xfrm>
          <a:prstGeom prst="rect">
            <a:avLst/>
          </a:prstGeom>
        </p:spPr>
      </p:pic>
    </p:spTree>
    <p:extLst>
      <p:ext uri="{BB962C8B-B14F-4D97-AF65-F5344CB8AC3E}">
        <p14:creationId xmlns:p14="http://schemas.microsoft.com/office/powerpoint/2010/main" val="33677633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surface with white specks&#10;&#10;Description automatically generated">
            <a:extLst>
              <a:ext uri="{FF2B5EF4-FFF2-40B4-BE49-F238E27FC236}">
                <a16:creationId xmlns:a16="http://schemas.microsoft.com/office/drawing/2014/main" id="{8A99B978-448B-1255-B7E7-A94E4B58C327}"/>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19AA2BB9-A469-17B8-5A8A-CF1085E24A68}"/>
              </a:ext>
            </a:extLst>
          </p:cNvPr>
          <p:cNvSpPr/>
          <p:nvPr/>
        </p:nvSpPr>
        <p:spPr>
          <a:xfrm>
            <a:off x="0" y="430306"/>
            <a:ext cx="12192000" cy="36755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5C0D4C32-DC16-B6A5-D26F-1BAA0B516E9D}"/>
              </a:ext>
            </a:extLst>
          </p:cNvPr>
          <p:cNvSpPr/>
          <p:nvPr/>
        </p:nvSpPr>
        <p:spPr>
          <a:xfrm>
            <a:off x="0" y="0"/>
            <a:ext cx="12192000" cy="537882"/>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E76761A-F154-A385-961C-BD4356186199}"/>
              </a:ext>
            </a:extLst>
          </p:cNvPr>
          <p:cNvSpPr/>
          <p:nvPr/>
        </p:nvSpPr>
        <p:spPr>
          <a:xfrm>
            <a:off x="5177806" y="64818"/>
            <a:ext cx="1836389" cy="1755018"/>
          </a:xfrm>
          <a:prstGeom prst="ellipse">
            <a:avLst/>
          </a:prstGeom>
          <a:solidFill>
            <a:srgbClr val="FAFAFA"/>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89E4DD8-736C-4806-4E6C-1F340FCC52D6}"/>
              </a:ext>
            </a:extLst>
          </p:cNvPr>
          <p:cNvPicPr>
            <a:picLocks noChangeAspect="1"/>
          </p:cNvPicPr>
          <p:nvPr/>
        </p:nvPicPr>
        <p:blipFill>
          <a:blip r:embed="rId4"/>
          <a:stretch>
            <a:fillRect/>
          </a:stretch>
        </p:blipFill>
        <p:spPr>
          <a:xfrm>
            <a:off x="5281398" y="524092"/>
            <a:ext cx="1629203" cy="836470"/>
          </a:xfrm>
          <a:prstGeom prst="rect">
            <a:avLst/>
          </a:prstGeom>
        </p:spPr>
      </p:pic>
      <p:sp>
        <p:nvSpPr>
          <p:cNvPr id="10" name="TextBox 9">
            <a:extLst>
              <a:ext uri="{FF2B5EF4-FFF2-40B4-BE49-F238E27FC236}">
                <a16:creationId xmlns:a16="http://schemas.microsoft.com/office/drawing/2014/main" id="{A6C34B30-B93C-9DDF-45CE-13DDBD3602B5}"/>
              </a:ext>
            </a:extLst>
          </p:cNvPr>
          <p:cNvSpPr txBox="1"/>
          <p:nvPr/>
        </p:nvSpPr>
        <p:spPr>
          <a:xfrm>
            <a:off x="1394011" y="2778561"/>
            <a:ext cx="9403976" cy="923330"/>
          </a:xfrm>
          <a:prstGeom prst="rect">
            <a:avLst/>
          </a:prstGeom>
          <a:noFill/>
        </p:spPr>
        <p:txBody>
          <a:bodyPr wrap="square" rtlCol="0">
            <a:spAutoFit/>
          </a:bodyPr>
          <a:lstStyle/>
          <a:p>
            <a:pPr algn="ctr"/>
            <a:r>
              <a:rPr lang="en-US" sz="5400" b="1" dirty="0">
                <a:solidFill>
                  <a:schemeClr val="bg1"/>
                </a:solidFill>
                <a:latin typeface="Rockwell" panose="02060603020205020403" pitchFamily="18" charset="0"/>
              </a:rPr>
              <a:t>Thank You</a:t>
            </a:r>
          </a:p>
        </p:txBody>
      </p:sp>
      <p:pic>
        <p:nvPicPr>
          <p:cNvPr id="12" name="Picture 11" descr="A black and white sign with white text&#10;&#10;Description automatically generated">
            <a:extLst>
              <a:ext uri="{FF2B5EF4-FFF2-40B4-BE49-F238E27FC236}">
                <a16:creationId xmlns:a16="http://schemas.microsoft.com/office/drawing/2014/main" id="{2724666D-3509-C797-CDC7-29732AE24032}"/>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4285434" y="4949355"/>
            <a:ext cx="1519901" cy="886609"/>
          </a:xfrm>
          <a:prstGeom prst="rect">
            <a:avLst/>
          </a:prstGeom>
        </p:spPr>
      </p:pic>
      <p:pic>
        <p:nvPicPr>
          <p:cNvPr id="14" name="Picture 13" descr="A logo on a black background&#10;&#10;Description automatically generated">
            <a:extLst>
              <a:ext uri="{FF2B5EF4-FFF2-40B4-BE49-F238E27FC236}">
                <a16:creationId xmlns:a16="http://schemas.microsoft.com/office/drawing/2014/main" id="{39A8E9DE-9874-CA7E-FC3A-8BCE17C73A4D}"/>
              </a:ext>
            </a:extLst>
          </p:cNvPr>
          <p:cNvPicPr>
            <a:picLocks noChangeAspect="1"/>
          </p:cNvPicPr>
          <p:nvPr/>
        </p:nvPicPr>
        <p:blipFill rotWithShape="1">
          <a:blip r:embed="rId6" cstate="email">
            <a:extLst>
              <a:ext uri="{28A0092B-C50C-407E-A947-70E740481C1C}">
                <a14:useLocalDpi xmlns:a14="http://schemas.microsoft.com/office/drawing/2010/main" val="0"/>
              </a:ext>
            </a:extLst>
          </a:blip>
          <a:srcRect/>
          <a:stretch/>
        </p:blipFill>
        <p:spPr>
          <a:xfrm>
            <a:off x="6095999" y="4660617"/>
            <a:ext cx="2356531" cy="1593418"/>
          </a:xfrm>
          <a:prstGeom prst="rect">
            <a:avLst/>
          </a:prstGeom>
        </p:spPr>
      </p:pic>
    </p:spTree>
    <p:extLst>
      <p:ext uri="{BB962C8B-B14F-4D97-AF65-F5344CB8AC3E}">
        <p14:creationId xmlns:p14="http://schemas.microsoft.com/office/powerpoint/2010/main" val="1902287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The Beef Community</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11" name="Picture 10" descr="A group of people standing in a field&#10;&#10;Description automatically generated">
            <a:extLst>
              <a:ext uri="{FF2B5EF4-FFF2-40B4-BE49-F238E27FC236}">
                <a16:creationId xmlns:a16="http://schemas.microsoft.com/office/drawing/2014/main" id="{7F88D59E-51C4-3638-E5B8-4919217C727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372136" y="1530848"/>
            <a:ext cx="5477136" cy="3650533"/>
          </a:xfrm>
          <a:prstGeom prst="rect">
            <a:avLst/>
          </a:prstGeom>
          <a:effectLst>
            <a:outerShdw blurRad="50800" dist="38100" dir="2700000" algn="tl" rotWithShape="0">
              <a:prstClr val="black">
                <a:alpha val="40000"/>
              </a:prstClr>
            </a:outerShdw>
          </a:effectLst>
        </p:spPr>
      </p:pic>
      <p:pic>
        <p:nvPicPr>
          <p:cNvPr id="14" name="Picture 13" descr="A child standing next to horses&#10;&#10;Description automatically generated">
            <a:extLst>
              <a:ext uri="{FF2B5EF4-FFF2-40B4-BE49-F238E27FC236}">
                <a16:creationId xmlns:a16="http://schemas.microsoft.com/office/drawing/2014/main" id="{3C7EEB12-1767-5B9C-04A1-F0DDB0A04468}"/>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367129" y="1530848"/>
            <a:ext cx="5477136" cy="368149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72681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The Beef Community</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Box 1">
            <a:extLst>
              <a:ext uri="{FF2B5EF4-FFF2-40B4-BE49-F238E27FC236}">
                <a16:creationId xmlns:a16="http://schemas.microsoft.com/office/drawing/2014/main" id="{D2D6587A-D824-0F63-B86B-3702ACF4E81F}"/>
              </a:ext>
            </a:extLst>
          </p:cNvPr>
          <p:cNvSpPr txBox="1"/>
          <p:nvPr/>
        </p:nvSpPr>
        <p:spPr>
          <a:xfrm>
            <a:off x="537882" y="1402383"/>
            <a:ext cx="2096532" cy="1661993"/>
          </a:xfrm>
          <a:prstGeom prst="rect">
            <a:avLst/>
          </a:prstGeom>
          <a:noFill/>
          <a:ln w="38100">
            <a:solidFill>
              <a:schemeClr val="tx1">
                <a:lumMod val="65000"/>
                <a:lumOff val="35000"/>
              </a:schemeClr>
            </a:solidFill>
          </a:ln>
        </p:spPr>
        <p:txBody>
          <a:bodyPr wrap="square" rtlCol="0">
            <a:spAutoFit/>
          </a:bodyPr>
          <a:lstStyle/>
          <a:p>
            <a:pPr algn="ctr"/>
            <a:r>
              <a:rPr lang="en-US" sz="4800" b="1" dirty="0">
                <a:solidFill>
                  <a:srgbClr val="D5001C"/>
                </a:solidFill>
                <a:latin typeface="Rockwell" panose="02060603020205020403" pitchFamily="18" charset="0"/>
              </a:rPr>
              <a:t>91%</a:t>
            </a:r>
          </a:p>
          <a:p>
            <a:pPr algn="ctr"/>
            <a:r>
              <a:rPr lang="en-US" dirty="0">
                <a:latin typeface="Proxima Nova" panose="02000506030000020004" pitchFamily="50" charset="0"/>
              </a:rPr>
              <a:t>Farms and Ranches are Family Owned</a:t>
            </a:r>
          </a:p>
        </p:txBody>
      </p:sp>
      <p:sp>
        <p:nvSpPr>
          <p:cNvPr id="3" name="TextBox 2">
            <a:extLst>
              <a:ext uri="{FF2B5EF4-FFF2-40B4-BE49-F238E27FC236}">
                <a16:creationId xmlns:a16="http://schemas.microsoft.com/office/drawing/2014/main" id="{64B94AE2-E3C0-3718-9FAC-71BCB70A027D}"/>
              </a:ext>
            </a:extLst>
          </p:cNvPr>
          <p:cNvSpPr txBox="1"/>
          <p:nvPr/>
        </p:nvSpPr>
        <p:spPr>
          <a:xfrm>
            <a:off x="3084160" y="1402382"/>
            <a:ext cx="2096532" cy="1661993"/>
          </a:xfrm>
          <a:prstGeom prst="rect">
            <a:avLst/>
          </a:prstGeom>
          <a:noFill/>
          <a:ln w="38100">
            <a:solidFill>
              <a:schemeClr val="tx1">
                <a:lumMod val="65000"/>
                <a:lumOff val="35000"/>
              </a:schemeClr>
            </a:solidFill>
          </a:ln>
        </p:spPr>
        <p:txBody>
          <a:bodyPr wrap="square" rtlCol="0">
            <a:spAutoFit/>
          </a:bodyPr>
          <a:lstStyle/>
          <a:p>
            <a:pPr algn="ctr"/>
            <a:r>
              <a:rPr lang="en-US" sz="4800" b="1" dirty="0">
                <a:solidFill>
                  <a:srgbClr val="D5001C"/>
                </a:solidFill>
                <a:latin typeface="Rockwell" panose="02060603020205020403" pitchFamily="18" charset="0"/>
              </a:rPr>
              <a:t>80%</a:t>
            </a:r>
          </a:p>
          <a:p>
            <a:pPr algn="ctr"/>
            <a:r>
              <a:rPr lang="en-US" dirty="0">
                <a:latin typeface="Proxima Nova" panose="02000506030000020004" pitchFamily="50" charset="0"/>
              </a:rPr>
              <a:t>Feedyards </a:t>
            </a:r>
          </a:p>
          <a:p>
            <a:pPr algn="ctr"/>
            <a:r>
              <a:rPr lang="en-US" dirty="0">
                <a:latin typeface="Proxima Nova" panose="02000506030000020004" pitchFamily="50" charset="0"/>
              </a:rPr>
              <a:t>are </a:t>
            </a:r>
          </a:p>
          <a:p>
            <a:pPr algn="ctr"/>
            <a:r>
              <a:rPr lang="en-US" dirty="0">
                <a:latin typeface="Proxima Nova" panose="02000506030000020004" pitchFamily="50" charset="0"/>
              </a:rPr>
              <a:t>Family Owned</a:t>
            </a:r>
          </a:p>
        </p:txBody>
      </p:sp>
      <p:sp>
        <p:nvSpPr>
          <p:cNvPr id="5" name="TextBox 4">
            <a:extLst>
              <a:ext uri="{FF2B5EF4-FFF2-40B4-BE49-F238E27FC236}">
                <a16:creationId xmlns:a16="http://schemas.microsoft.com/office/drawing/2014/main" id="{19FDCD29-EF57-7CCD-69D9-F62C9C1AC0B8}"/>
              </a:ext>
            </a:extLst>
          </p:cNvPr>
          <p:cNvSpPr txBox="1"/>
          <p:nvPr/>
        </p:nvSpPr>
        <p:spPr>
          <a:xfrm>
            <a:off x="537882" y="3446724"/>
            <a:ext cx="2096532" cy="1938992"/>
          </a:xfrm>
          <a:prstGeom prst="rect">
            <a:avLst/>
          </a:prstGeom>
          <a:noFill/>
          <a:ln w="38100">
            <a:solidFill>
              <a:schemeClr val="tx1">
                <a:lumMod val="65000"/>
                <a:lumOff val="35000"/>
              </a:schemeClr>
            </a:solidFill>
          </a:ln>
        </p:spPr>
        <p:txBody>
          <a:bodyPr wrap="square" rtlCol="0">
            <a:spAutoFit/>
          </a:bodyPr>
          <a:lstStyle/>
          <a:p>
            <a:pPr algn="ctr"/>
            <a:r>
              <a:rPr lang="en-US" sz="4800" b="1" dirty="0">
                <a:solidFill>
                  <a:srgbClr val="D5001C"/>
                </a:solidFill>
                <a:latin typeface="Rockwell" panose="02060603020205020403" pitchFamily="18" charset="0"/>
              </a:rPr>
              <a:t>882K</a:t>
            </a:r>
          </a:p>
          <a:p>
            <a:pPr algn="ctr"/>
            <a:r>
              <a:rPr lang="en-US" dirty="0">
                <a:latin typeface="Proxima Nova" panose="02000506030000020004" pitchFamily="50" charset="0"/>
              </a:rPr>
              <a:t>Cattle Farms, Ranches, and Feedyards in the U.S. today</a:t>
            </a:r>
          </a:p>
        </p:txBody>
      </p:sp>
      <p:sp>
        <p:nvSpPr>
          <p:cNvPr id="9" name="TextBox 8">
            <a:extLst>
              <a:ext uri="{FF2B5EF4-FFF2-40B4-BE49-F238E27FC236}">
                <a16:creationId xmlns:a16="http://schemas.microsoft.com/office/drawing/2014/main" id="{5C0C3030-D2EA-1EDC-8D63-833520E990B8}"/>
              </a:ext>
            </a:extLst>
          </p:cNvPr>
          <p:cNvSpPr txBox="1"/>
          <p:nvPr/>
        </p:nvSpPr>
        <p:spPr>
          <a:xfrm>
            <a:off x="3084160" y="3446724"/>
            <a:ext cx="2096532" cy="1969770"/>
          </a:xfrm>
          <a:prstGeom prst="rect">
            <a:avLst/>
          </a:prstGeom>
          <a:noFill/>
          <a:ln w="38100">
            <a:solidFill>
              <a:schemeClr val="tx1">
                <a:lumMod val="65000"/>
                <a:lumOff val="35000"/>
              </a:schemeClr>
            </a:solidFill>
          </a:ln>
        </p:spPr>
        <p:txBody>
          <a:bodyPr wrap="square" rtlCol="0">
            <a:spAutoFit/>
          </a:bodyPr>
          <a:lstStyle/>
          <a:p>
            <a:pPr algn="ctr"/>
            <a:r>
              <a:rPr lang="en-US" sz="4800" b="1" dirty="0">
                <a:solidFill>
                  <a:srgbClr val="D5001C"/>
                </a:solidFill>
                <a:latin typeface="Rockwell" panose="02060603020205020403" pitchFamily="18" charset="0"/>
              </a:rPr>
              <a:t>43.5</a:t>
            </a:r>
          </a:p>
          <a:p>
            <a:pPr algn="ctr"/>
            <a:r>
              <a:rPr lang="en-US" sz="2000" b="1" dirty="0">
                <a:solidFill>
                  <a:srgbClr val="D5001C"/>
                </a:solidFill>
                <a:latin typeface="Rockwell" panose="02060603020205020403" pitchFamily="18" charset="0"/>
              </a:rPr>
              <a:t>Head of Cattle</a:t>
            </a:r>
          </a:p>
          <a:p>
            <a:pPr algn="ctr"/>
            <a:r>
              <a:rPr lang="en-US" dirty="0">
                <a:latin typeface="Proxima Nova" panose="02000506030000020004" pitchFamily="50" charset="0"/>
              </a:rPr>
              <a:t>Average U.S. </a:t>
            </a:r>
          </a:p>
          <a:p>
            <a:pPr algn="ctr"/>
            <a:r>
              <a:rPr lang="en-US" dirty="0">
                <a:latin typeface="Proxima Nova" panose="02000506030000020004" pitchFamily="50" charset="0"/>
              </a:rPr>
              <a:t>Beef Herd </a:t>
            </a:r>
          </a:p>
          <a:p>
            <a:pPr algn="ctr"/>
            <a:r>
              <a:rPr lang="en-US" dirty="0">
                <a:latin typeface="Proxima Nova" panose="02000506030000020004" pitchFamily="50" charset="0"/>
              </a:rPr>
              <a:t>Size</a:t>
            </a:r>
          </a:p>
        </p:txBody>
      </p:sp>
      <p:pic>
        <p:nvPicPr>
          <p:cNvPr id="13" name="Picture 12" descr="A person in a cowboy hat holding a saddle&#10;&#10;Description automatically generated">
            <a:extLst>
              <a:ext uri="{FF2B5EF4-FFF2-40B4-BE49-F238E27FC236}">
                <a16:creationId xmlns:a16="http://schemas.microsoft.com/office/drawing/2014/main" id="{9206DC80-AA26-C8CE-7E39-ACBF00F5DD4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631480" y="1402382"/>
            <a:ext cx="6022638" cy="401411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58515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The Beef Community</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340602"/>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Farmers and ranchers </a:t>
            </a:r>
            <a:r>
              <a:rPr lang="en-US" u="sng" dirty="0"/>
              <a:t>AND</a:t>
            </a:r>
            <a:r>
              <a:rPr lang="en-US" dirty="0"/>
              <a:t>:</a:t>
            </a:r>
          </a:p>
          <a:p>
            <a:pPr lvl="1"/>
            <a:r>
              <a:rPr lang="en-US" i="1" dirty="0">
                <a:latin typeface="Proxima Nova" panose="02000506030000020004" pitchFamily="50" charset="0"/>
              </a:rPr>
              <a:t>Veterinarians</a:t>
            </a:r>
          </a:p>
          <a:p>
            <a:pPr lvl="1"/>
            <a:r>
              <a:rPr lang="en-US" i="1" dirty="0">
                <a:latin typeface="Proxima Nova" panose="02000506030000020004" pitchFamily="50" charset="0"/>
              </a:rPr>
              <a:t>Animal nutritionists</a:t>
            </a:r>
          </a:p>
          <a:p>
            <a:pPr lvl="1"/>
            <a:r>
              <a:rPr lang="en-US" i="1" dirty="0">
                <a:latin typeface="Proxima Nova" panose="02000506030000020004" pitchFamily="50" charset="0"/>
              </a:rPr>
              <a:t>Researchers</a:t>
            </a:r>
          </a:p>
          <a:p>
            <a:pPr lvl="1"/>
            <a:r>
              <a:rPr lang="en-US" i="1" dirty="0">
                <a:latin typeface="Proxima Nova" panose="02000506030000020004" pitchFamily="50" charset="0"/>
              </a:rPr>
              <a:t>Academia</a:t>
            </a:r>
          </a:p>
        </p:txBody>
      </p:sp>
      <p:pic>
        <p:nvPicPr>
          <p:cNvPr id="13" name="Picture 12" descr="A person and person examining a cow&#10;&#10;Description automatically generated">
            <a:extLst>
              <a:ext uri="{FF2B5EF4-FFF2-40B4-BE49-F238E27FC236}">
                <a16:creationId xmlns:a16="http://schemas.microsoft.com/office/drawing/2014/main" id="{411F8BAC-3290-EC71-6264-AED824014FE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235407" y="1317265"/>
            <a:ext cx="3428137" cy="2285424"/>
          </a:xfrm>
          <a:prstGeom prst="rect">
            <a:avLst/>
          </a:prstGeom>
          <a:effectLst>
            <a:outerShdw blurRad="50800" dist="38100" dir="2700000" algn="tl" rotWithShape="0">
              <a:prstClr val="black">
                <a:alpha val="40000"/>
              </a:prstClr>
            </a:outerShdw>
          </a:effectLst>
        </p:spPr>
      </p:pic>
      <p:pic>
        <p:nvPicPr>
          <p:cNvPr id="15" name="Picture 14" descr="A person standing on a fence with a tablet&#10;&#10;Description automatically generated">
            <a:extLst>
              <a:ext uri="{FF2B5EF4-FFF2-40B4-BE49-F238E27FC236}">
                <a16:creationId xmlns:a16="http://schemas.microsoft.com/office/drawing/2014/main" id="{6EA51D4C-29E3-441F-0E9E-D549F47CC135}"/>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8235407" y="3767706"/>
            <a:ext cx="3428135" cy="2285424"/>
          </a:xfrm>
          <a:prstGeom prst="rect">
            <a:avLst/>
          </a:prstGeom>
          <a:effectLst>
            <a:outerShdw blurRad="50800" dist="38100" dir="2700000" algn="tl" rotWithShape="0">
              <a:prstClr val="black">
                <a:alpha val="40000"/>
              </a:prstClr>
            </a:outerShdw>
          </a:effectLst>
        </p:spPr>
      </p:pic>
      <p:pic>
        <p:nvPicPr>
          <p:cNvPr id="17" name="Picture 16" descr="A person wearing a cowboy hat and glasses&#10;&#10;Description automatically generated">
            <a:extLst>
              <a:ext uri="{FF2B5EF4-FFF2-40B4-BE49-F238E27FC236}">
                <a16:creationId xmlns:a16="http://schemas.microsoft.com/office/drawing/2014/main" id="{0D073BF1-FBDE-63A0-21F5-9C08DC917E82}"/>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4828265" y="1301725"/>
            <a:ext cx="3167603" cy="475140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47794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in a white uniform cutting meat&#10;&#10;Description automatically generated">
            <a:extLst>
              <a:ext uri="{FF2B5EF4-FFF2-40B4-BE49-F238E27FC236}">
                <a16:creationId xmlns:a16="http://schemas.microsoft.com/office/drawing/2014/main" id="{A5E08DD0-5FCD-E8E4-F3B9-86B0DBD88A1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239287" y="3758496"/>
            <a:ext cx="3424255" cy="2286000"/>
          </a:xfrm>
          <a:prstGeom prst="rect">
            <a:avLst/>
          </a:prstGeom>
          <a:effectLst>
            <a:outerShdw blurRad="50800" dist="38100" dir="2700000" algn="tl" rotWithShape="0">
              <a:prstClr val="black">
                <a:alpha val="40000"/>
              </a:prstClr>
            </a:outerShdw>
          </a:effectLst>
        </p:spPr>
      </p:pic>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The Beef Community</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340602"/>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Proxima Nova" panose="02000506030000020004" pitchFamily="50" charset="0"/>
              </a:rPr>
              <a:t>Farm equipment suppliers</a:t>
            </a:r>
          </a:p>
          <a:p>
            <a:r>
              <a:rPr lang="en-US" sz="2400" dirty="0">
                <a:latin typeface="Proxima Nova" panose="02000506030000020004" pitchFamily="50" charset="0"/>
              </a:rPr>
              <a:t>Processing plant employees</a:t>
            </a:r>
          </a:p>
          <a:p>
            <a:r>
              <a:rPr lang="en-US" sz="2400" dirty="0">
                <a:latin typeface="Proxima Nova" panose="02000506030000020004" pitchFamily="50" charset="0"/>
              </a:rPr>
              <a:t>Retail associates</a:t>
            </a:r>
          </a:p>
          <a:p>
            <a:r>
              <a:rPr lang="en-US" sz="2400" dirty="0">
                <a:latin typeface="Proxima Nova" panose="02000506030000020004" pitchFamily="50" charset="0"/>
              </a:rPr>
              <a:t>Restaurant and foodservice staff</a:t>
            </a:r>
          </a:p>
        </p:txBody>
      </p:sp>
      <p:pic>
        <p:nvPicPr>
          <p:cNvPr id="1028" name="Picture 4">
            <a:extLst>
              <a:ext uri="{FF2B5EF4-FFF2-40B4-BE49-F238E27FC236}">
                <a16:creationId xmlns:a16="http://schemas.microsoft.com/office/drawing/2014/main" id="{5FA5C73D-56F4-7FFD-EC64-E71AB62EE513}"/>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p:blipFill>
        <p:spPr bwMode="auto">
          <a:xfrm>
            <a:off x="8239287" y="1268522"/>
            <a:ext cx="3427412" cy="227601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 name="Picture 17" descr="A person cooking food in a pan&#10;&#10;Description automatically generated">
            <a:extLst>
              <a:ext uri="{FF2B5EF4-FFF2-40B4-BE49-F238E27FC236}">
                <a16:creationId xmlns:a16="http://schemas.microsoft.com/office/drawing/2014/main" id="{B0AB9F59-6392-FAB4-A57C-FA44BBB462CF}"/>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l="-1"/>
          <a:stretch/>
        </p:blipFill>
        <p:spPr>
          <a:xfrm>
            <a:off x="4857963" y="1263530"/>
            <a:ext cx="3155879" cy="478096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44438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Cattle Definitions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367129" y="1214326"/>
            <a:ext cx="4252796"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2CA1AC"/>
                </a:solidFill>
                <a:latin typeface="Proxima Nova" panose="02000506030000020004" pitchFamily="50" charset="0"/>
              </a:rPr>
              <a:t>Cow</a:t>
            </a:r>
            <a:r>
              <a:rPr lang="en-US" b="1" dirty="0">
                <a:latin typeface="Proxima Nova" panose="02000506030000020004" pitchFamily="50" charset="0"/>
              </a:rPr>
              <a:t> = </a:t>
            </a:r>
            <a:r>
              <a:rPr lang="en-US" dirty="0">
                <a:latin typeface="Proxima Nova" panose="02000506030000020004" pitchFamily="50" charset="0"/>
              </a:rPr>
              <a:t>Female who has given birth to a calf</a:t>
            </a:r>
          </a:p>
          <a:p>
            <a:r>
              <a:rPr lang="en-US" b="1" dirty="0">
                <a:solidFill>
                  <a:srgbClr val="2CA1AC"/>
                </a:solidFill>
                <a:latin typeface="Proxima Nova" panose="02000506030000020004" pitchFamily="50" charset="0"/>
              </a:rPr>
              <a:t>Heifer</a:t>
            </a:r>
            <a:r>
              <a:rPr lang="en-US" b="1" dirty="0">
                <a:latin typeface="Proxima Nova" panose="02000506030000020004" pitchFamily="50" charset="0"/>
              </a:rPr>
              <a:t> = </a:t>
            </a:r>
            <a:r>
              <a:rPr lang="en-US" dirty="0">
                <a:latin typeface="Proxima Nova" panose="02000506030000020004" pitchFamily="50" charset="0"/>
              </a:rPr>
              <a:t>Female who hasn’t given birth to a calf</a:t>
            </a:r>
          </a:p>
          <a:p>
            <a:r>
              <a:rPr lang="en-US" b="1" dirty="0">
                <a:solidFill>
                  <a:srgbClr val="2CA1AC"/>
                </a:solidFill>
                <a:latin typeface="Proxima Nova" panose="02000506030000020004" pitchFamily="50" charset="0"/>
              </a:rPr>
              <a:t>Bull </a:t>
            </a:r>
            <a:r>
              <a:rPr lang="en-US" b="1" dirty="0">
                <a:latin typeface="Proxima Nova" panose="02000506030000020004" pitchFamily="50" charset="0"/>
              </a:rPr>
              <a:t>= </a:t>
            </a:r>
            <a:r>
              <a:rPr lang="en-US" dirty="0">
                <a:latin typeface="Proxima Nova" panose="02000506030000020004" pitchFamily="50" charset="0"/>
              </a:rPr>
              <a:t>Intact male</a:t>
            </a:r>
          </a:p>
          <a:p>
            <a:r>
              <a:rPr lang="en-US" b="1" dirty="0">
                <a:solidFill>
                  <a:srgbClr val="2CA1AC"/>
                </a:solidFill>
                <a:latin typeface="Proxima Nova" panose="02000506030000020004" pitchFamily="50" charset="0"/>
              </a:rPr>
              <a:t>Steer</a:t>
            </a:r>
            <a:r>
              <a:rPr lang="en-US" b="1" dirty="0">
                <a:latin typeface="Proxima Nova" panose="02000506030000020004" pitchFamily="50" charset="0"/>
              </a:rPr>
              <a:t> = </a:t>
            </a:r>
            <a:r>
              <a:rPr lang="en-US" dirty="0">
                <a:latin typeface="Proxima Nova" panose="02000506030000020004" pitchFamily="50" charset="0"/>
              </a:rPr>
              <a:t>Castrated male</a:t>
            </a:r>
          </a:p>
          <a:p>
            <a:r>
              <a:rPr lang="en-US" b="1" dirty="0">
                <a:solidFill>
                  <a:srgbClr val="2CA1AC"/>
                </a:solidFill>
                <a:latin typeface="Proxima Nova" panose="02000506030000020004" pitchFamily="50" charset="0"/>
              </a:rPr>
              <a:t>Calf</a:t>
            </a:r>
            <a:r>
              <a:rPr lang="en-US" b="1" dirty="0">
                <a:latin typeface="Proxima Nova" panose="02000506030000020004" pitchFamily="50" charset="0"/>
              </a:rPr>
              <a:t> = </a:t>
            </a:r>
            <a:r>
              <a:rPr lang="en-US" dirty="0">
                <a:latin typeface="Proxima Nova" panose="02000506030000020004" pitchFamily="50" charset="0"/>
              </a:rPr>
              <a:t>Young cattle which have not been weaned</a:t>
            </a:r>
          </a:p>
        </p:txBody>
      </p:sp>
      <p:pic>
        <p:nvPicPr>
          <p:cNvPr id="13" name="Picture 12" descr="Two cows standing in a field&#10;&#10;Description automatically generated">
            <a:extLst>
              <a:ext uri="{FF2B5EF4-FFF2-40B4-BE49-F238E27FC236}">
                <a16:creationId xmlns:a16="http://schemas.microsoft.com/office/drawing/2014/main" id="{C0657D3B-946C-E98B-2338-D833E5CB107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482024" y="1316396"/>
            <a:ext cx="3487370" cy="2324346"/>
          </a:xfrm>
          <a:prstGeom prst="rect">
            <a:avLst/>
          </a:prstGeom>
          <a:effectLst>
            <a:outerShdw blurRad="50800" dist="38100" dir="2700000" algn="tl" rotWithShape="0">
              <a:prstClr val="black">
                <a:alpha val="40000"/>
              </a:prstClr>
            </a:outerShdw>
          </a:effectLst>
        </p:spPr>
      </p:pic>
      <p:pic>
        <p:nvPicPr>
          <p:cNvPr id="15" name="Picture 14" descr="A group of cows standing in a field&#10;&#10;Description automatically generated">
            <a:extLst>
              <a:ext uri="{FF2B5EF4-FFF2-40B4-BE49-F238E27FC236}">
                <a16:creationId xmlns:a16="http://schemas.microsoft.com/office/drawing/2014/main" id="{B20D0290-CB65-6DB8-DDC7-7C1D796BFA9C}"/>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845003" y="1316396"/>
            <a:ext cx="3487370" cy="2324346"/>
          </a:xfrm>
          <a:prstGeom prst="rect">
            <a:avLst/>
          </a:prstGeom>
          <a:effectLst>
            <a:outerShdw blurRad="50800" dist="38100" dir="2700000" algn="tl" rotWithShape="0">
              <a:prstClr val="black">
                <a:alpha val="40000"/>
              </a:prstClr>
            </a:outerShdw>
          </a:effectLst>
        </p:spPr>
      </p:pic>
      <p:pic>
        <p:nvPicPr>
          <p:cNvPr id="19" name="Picture 18" descr="A brown cow lying in grass&#10;&#10;Description automatically generated">
            <a:extLst>
              <a:ext uri="{FF2B5EF4-FFF2-40B4-BE49-F238E27FC236}">
                <a16:creationId xmlns:a16="http://schemas.microsoft.com/office/drawing/2014/main" id="{4988F157-BF00-BA69-2179-E71F04A2BEDB}"/>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4846540" y="3785951"/>
            <a:ext cx="3484296" cy="2322576"/>
          </a:xfrm>
          <a:prstGeom prst="rect">
            <a:avLst/>
          </a:prstGeom>
          <a:effectLst>
            <a:outerShdw blurRad="50800" dist="38100" dir="2700000" algn="tl" rotWithShape="0">
              <a:prstClr val="black">
                <a:alpha val="40000"/>
              </a:prstClr>
            </a:outerShdw>
          </a:effectLst>
        </p:spPr>
      </p:pic>
      <p:pic>
        <p:nvPicPr>
          <p:cNvPr id="21" name="Picture 20" descr="A cow standing in a grassy field&#10;&#10;Description automatically generated">
            <a:extLst>
              <a:ext uri="{FF2B5EF4-FFF2-40B4-BE49-F238E27FC236}">
                <a16:creationId xmlns:a16="http://schemas.microsoft.com/office/drawing/2014/main" id="{BF8F1BD1-8EA6-FBA8-DD2D-9E9E7E19153A}"/>
              </a:ext>
            </a:extLst>
          </p:cNvPr>
          <p:cNvPicPr>
            <a:picLocks noChangeAspect="1"/>
          </p:cNvPicPr>
          <p:nvPr/>
        </p:nvPicPr>
        <p:blipFill rotWithShape="1">
          <a:blip r:embed="rId6" cstate="email">
            <a:extLst>
              <a:ext uri="{28A0092B-C50C-407E-A947-70E740481C1C}">
                <a14:useLocalDpi xmlns:a14="http://schemas.microsoft.com/office/drawing/2010/main" val="0"/>
              </a:ext>
            </a:extLst>
          </a:blip>
          <a:srcRect b="-236"/>
          <a:stretch/>
        </p:blipFill>
        <p:spPr>
          <a:xfrm>
            <a:off x="8482024" y="3784180"/>
            <a:ext cx="3487370" cy="232434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497658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e7dce43-bc24-4bca-8f75-c4b51482b0e9" xsi:nil="true"/>
    <MediaServiceLocation xmlns="6eab71f1-d94f-4309-8619-fcff2ae9d553" xsi:nil="true"/>
    <lcf76f155ced4ddcb4097134ff3c332f xmlns="6eab71f1-d94f-4309-8619-fcff2ae9d553">
      <Terms xmlns="http://schemas.microsoft.com/office/infopath/2007/PartnerControls"/>
    </lcf76f155ced4ddcb4097134ff3c332f>
    <MediaServiceAutoTags xmlns="6eab71f1-d94f-4309-8619-fcff2ae9d553" xsi:nil="true"/>
    <MediaServiceAutoKeyPoints xmlns="6eab71f1-d94f-4309-8619-fcff2ae9d553" xsi:nil="true"/>
    <MediaServiceFastMetadata xmlns="6eab71f1-d94f-4309-8619-fcff2ae9d553" xsi:nil="true"/>
    <MediaServiceKeyPoints xmlns="6eab71f1-d94f-4309-8619-fcff2ae9d553" xsi:nil="true"/>
    <NCBA-DocDisposition xmlns="1e7dce43-bc24-4bca-8f75-c4b51482b0e9" xsi:nil="true"/>
    <MediaServiceMetadata xmlns="6eab71f1-d94f-4309-8619-fcff2ae9d553" xsi:nil="true"/>
    <MediaServiceDateTaken xmlns="6eab71f1-d94f-4309-8619-fcff2ae9d553" xsi:nil="true"/>
    <MediaServiceGenerationTime xmlns="6eab71f1-d94f-4309-8619-fcff2ae9d553" xsi:nil="true"/>
    <MediaServiceOCR xmlns="6eab71f1-d94f-4309-8619-fcff2ae9d553" xsi:nil="true"/>
    <MediaServiceEventHashCode xmlns="6eab71f1-d94f-4309-8619-fcff2ae9d553" xsi:nil="true"/>
    <ARMS xmlns="6eab71f1-d94f-4309-8619-fcff2ae9d55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15BAFBA6835B64194A8A93A24769B58" ma:contentTypeVersion="11" ma:contentTypeDescription="Create a new document." ma:contentTypeScope="" ma:versionID="aa99e098a1777df7be6e0cd65ad81591">
  <xsd:schema xmlns:xsd="http://www.w3.org/2001/XMLSchema" xmlns:xs="http://www.w3.org/2001/XMLSchema" xmlns:p="http://schemas.microsoft.com/office/2006/metadata/properties" xmlns:ns2="6eab71f1-d94f-4309-8619-fcff2ae9d553" xmlns:ns3="f69e88df-2e27-47b2-a282-388c706881d7" xmlns:ns4="1e7dce43-bc24-4bca-8f75-c4b51482b0e9" targetNamespace="http://schemas.microsoft.com/office/2006/metadata/properties" ma:root="true" ma:fieldsID="7142fc92ff1274a4cd5c8b37626f3664" ns2:_="" ns3:_="" ns4:_="">
    <xsd:import namespace="6eab71f1-d94f-4309-8619-fcff2ae9d553"/>
    <xsd:import namespace="f69e88df-2e27-47b2-a282-388c706881d7"/>
    <xsd:import namespace="1e7dce43-bc24-4bca-8f75-c4b51482b0e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EventHashCode" minOccurs="0"/>
                <xsd:element ref="ns2:MediaServiceGenerationTime" minOccurs="0"/>
                <xsd:element ref="ns3:SharedWithUsers" minOccurs="0"/>
                <xsd:element ref="ns3:SharedWithDetails" minOccurs="0"/>
                <xsd:element ref="ns2:MediaServiceLocation" minOccurs="0"/>
                <xsd:element ref="ns4:NCBA-DocDisposition" minOccurs="0"/>
                <xsd:element ref="ns2:MediaServiceAutoKeyPoints" minOccurs="0"/>
                <xsd:element ref="ns2:MediaServiceKeyPoints" minOccurs="0"/>
                <xsd:element ref="ns2:lcf76f155ced4ddcb4097134ff3c332f" minOccurs="0"/>
                <xsd:element ref="ns4:TaxCatchAll" minOccurs="0"/>
                <xsd:element ref="ns2:MediaLengthInSeconds" minOccurs="0"/>
                <xsd:element ref="ns2:ARM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ab71f1-d94f-4309-8619-fcff2ae9d55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false">
      <xsd:simpleType>
        <xsd:restriction base="dms:Note"/>
      </xsd:simpleType>
    </xsd:element>
    <xsd:element name="MediaServiceFastMetadata" ma:index="9" nillable="true" ma:displayName="MediaServiceFastMetadata" ma:description="" ma:hidden="true" ma:internalName="MediaServiceFastMetadata" ma:readOnly="false">
      <xsd:simpleType>
        <xsd:restriction base="dms:Note"/>
      </xsd:simpleType>
    </xsd:element>
    <xsd:element name="MediaServiceAutoTags" ma:index="10" nillable="true" ma:displayName="MediaServiceAutoTags" ma:internalName="MediaServiceAutoTags" ma:readOnly="false">
      <xsd:simpleType>
        <xsd:restriction base="dms:Text"/>
      </xsd:simpleType>
    </xsd:element>
    <xsd:element name="MediaServiceDateTaken" ma:index="11" nillable="true" ma:displayName="MediaServiceDateTaken" ma:hidden="true" ma:internalName="MediaServiceDateTaken" ma:readOnly="false">
      <xsd:simpleType>
        <xsd:restriction base="dms:Text"/>
      </xsd:simpleType>
    </xsd:element>
    <xsd:element name="MediaServiceOCR" ma:index="12" nillable="true" ma:displayName="MediaServiceOCR" ma:internalName="MediaServiceOCR" ma:readOnly="false">
      <xsd:simpleType>
        <xsd:restriction base="dms:Note">
          <xsd:maxLength value="255"/>
        </xsd:restriction>
      </xsd:simpleType>
    </xsd:element>
    <xsd:element name="MediaServiceEventHashCode" ma:index="13" nillable="true" ma:displayName="MediaServiceEventHashCode" ma:hidden="true" ma:internalName="MediaServiceEventHashCode" ma:readOnly="false">
      <xsd:simpleType>
        <xsd:restriction base="dms:Text"/>
      </xsd:simpleType>
    </xsd:element>
    <xsd:element name="MediaServiceGenerationTime" ma:index="14" nillable="true" ma:displayName="MediaServiceGenerationTime" ma:hidden="true" ma:internalName="MediaServiceGenerationTime" ma:readOnly="false">
      <xsd:simpleType>
        <xsd:restriction base="dms:Text"/>
      </xsd:simpleType>
    </xsd:element>
    <xsd:element name="MediaServiceLocation" ma:index="17" nillable="true" ma:displayName="Location" ma:internalName="MediaServiceLocation" ma:readOnly="false">
      <xsd:simpleType>
        <xsd:restriction base="dms:Text"/>
      </xsd:simpleType>
    </xsd:element>
    <xsd:element name="MediaServiceAutoKeyPoints" ma:index="19" nillable="true" ma:displayName="MediaServiceAutoKeyPoints" ma:hidden="true" ma:internalName="MediaServiceAutoKeyPoints" ma:readOnly="false">
      <xsd:simpleType>
        <xsd:restriction base="dms:Note"/>
      </xsd:simpleType>
    </xsd:element>
    <xsd:element name="MediaServiceKeyPoints" ma:index="20" nillable="true" ma:displayName="KeyPoints" ma:internalName="MediaServiceKeyPoints" ma:readOnly="fals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3554f54-2b22-4105-b22e-97faa9058135" ma:termSetId="09814cd3-568e-fe90-9814-8d621ff8fb84" ma:anchorId="fba54fb3-c3e1-fe81-a776-ca4b69148c4d" ma:open="true" ma:isKeyword="false">
      <xsd:complexType>
        <xsd:sequence>
          <xsd:element ref="pc:Terms" minOccurs="0" maxOccurs="1"/>
        </xsd:sequence>
      </xsd:complexType>
    </xsd:element>
    <xsd:element name="MediaLengthInSeconds" ma:index="24" nillable="true" ma:displayName="MediaLengthInSeconds" ma:hidden="true" ma:internalName="MediaLengthInSeconds" ma:readOnly="true">
      <xsd:simpleType>
        <xsd:restriction base="dms:Unknown"/>
      </xsd:simpleType>
    </xsd:element>
    <xsd:element name="ARMS" ma:index="25" nillable="true" ma:displayName="ARMS" ma:format="Dropdown" ma:internalName="ARMS">
      <xsd:simpleType>
        <xsd:restriction base="dms:Text">
          <xsd:maxLength value="255"/>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9e88df-2e27-47b2-a282-388c706881d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e7dce43-bc24-4bca-8f75-c4b51482b0e9" elementFormDefault="qualified">
    <xsd:import namespace="http://schemas.microsoft.com/office/2006/documentManagement/types"/>
    <xsd:import namespace="http://schemas.microsoft.com/office/infopath/2007/PartnerControls"/>
    <xsd:element name="NCBA-DocDisposition" ma:index="18" nillable="true" ma:displayName="NCBA-DocDisposition" ma:format="Dropdown" ma:internalName="NCBA_x002d_DocDisposition" ma:readOnly="false">
      <xsd:simpleType>
        <xsd:restriction base="dms:Choice">
          <xsd:enumeration value="Archive"/>
          <xsd:enumeration value="Delete"/>
          <xsd:enumeration value="Keep"/>
        </xsd:restriction>
      </xsd:simpleType>
    </xsd:element>
    <xsd:element name="TaxCatchAll" ma:index="23" nillable="true" ma:displayName="Taxonomy Catch All Column" ma:hidden="true" ma:list="{1727d366-8fcf-435b-9015-8aa7212d9913}" ma:internalName="TaxCatchAll" ma:showField="CatchAllData" ma:web="f69e88df-2e27-47b2-a282-388c706881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BD84157-4D4E-48D3-9DAE-3FE35BBD3CCF}">
  <ds:schemaRefs>
    <ds:schemaRef ds:uri="http://schemas.microsoft.com/office/infopath/2007/PartnerControls"/>
    <ds:schemaRef ds:uri="http://purl.org/dc/elements/1.1/"/>
    <ds:schemaRef ds:uri="http://www.w3.org/XML/1998/namespace"/>
    <ds:schemaRef ds:uri="http://schemas.microsoft.com/office/2006/metadata/properties"/>
    <ds:schemaRef ds:uri="http://schemas.microsoft.com/office/2006/documentManagement/types"/>
    <ds:schemaRef ds:uri="http://purl.org/dc/dcmitype/"/>
    <ds:schemaRef ds:uri="http://schemas.openxmlformats.org/package/2006/metadata/core-properties"/>
    <ds:schemaRef ds:uri="http://purl.org/dc/terms/"/>
    <ds:schemaRef ds:uri="1e7dce43-bc24-4bca-8f75-c4b51482b0e9"/>
    <ds:schemaRef ds:uri="f69e88df-2e27-47b2-a282-388c706881d7"/>
    <ds:schemaRef ds:uri="6eab71f1-d94f-4309-8619-fcff2ae9d553"/>
  </ds:schemaRefs>
</ds:datastoreItem>
</file>

<file path=customXml/itemProps2.xml><?xml version="1.0" encoding="utf-8"?>
<ds:datastoreItem xmlns:ds="http://schemas.openxmlformats.org/officeDocument/2006/customXml" ds:itemID="{1F8FF777-3612-4F63-A55B-56665120D7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ab71f1-d94f-4309-8619-fcff2ae9d553"/>
    <ds:schemaRef ds:uri="f69e88df-2e27-47b2-a282-388c706881d7"/>
    <ds:schemaRef ds:uri="1e7dce43-bc24-4bca-8f75-c4b51482b0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8159F8D-4AE1-4933-8F20-F6F9529FAA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322</TotalTime>
  <Words>7609</Words>
  <Application>Microsoft Office PowerPoint</Application>
  <PresentationFormat>Widescreen</PresentationFormat>
  <Paragraphs>471</Paragraphs>
  <Slides>41</Slides>
  <Notes>41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41</vt:i4>
      </vt:variant>
    </vt:vector>
  </HeadingPairs>
  <TitlesOfParts>
    <vt:vector size="51" baseType="lpstr">
      <vt:lpstr>Arial</vt:lpstr>
      <vt:lpstr>Calibri</vt:lpstr>
      <vt:lpstr>Calibri Light</vt:lpstr>
      <vt:lpstr>Courier New</vt:lpstr>
      <vt:lpstr>Franklin Gothic Book</vt:lpstr>
      <vt:lpstr>Proxima Nova</vt:lpstr>
      <vt:lpstr>Rockwell</vt:lpstr>
      <vt:lpstr>Segoe UI</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Trey Mosier</dc:creator>
  <cp:lastModifiedBy>Berenise Tellez</cp:lastModifiedBy>
  <cp:revision>17</cp:revision>
  <dcterms:created xsi:type="dcterms:W3CDTF">2023-11-21T16:42:08Z</dcterms:created>
  <dcterms:modified xsi:type="dcterms:W3CDTF">2024-02-05T16:20:17Z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0x010100A15BAFBA6835B64194A8A93A24769B58</vt:lpwstr>
  </property>
  <property fmtid="{D5CDD505-2E9C-101B-9397-08002B2CF9AE}" pid="3" name="MediaServiceImageTags">
    <vt:lpwstr/>
  </property>
</Properties>
</file>