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
  </p:notesMasterIdLst>
  <p:sldIdLst>
    <p:sldId id="257" r:id="rId5"/>
    <p:sldId id="259" r:id="rId6"/>
    <p:sldId id="260" r:id="rId7"/>
    <p:sldId id="261" r:id="rId8"/>
    <p:sldId id="262" r:id="rId9"/>
    <p:sldId id="299"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A1AC"/>
    <a:srgbClr val="D5001C"/>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inimized">
    <p:restoredLeft sz="0" autoAdjust="0"/>
    <p:restoredTop sz="0" autoAdjust="0"/>
  </p:normalViewPr>
  <p:slideViewPr>
    <p:cSldViewPr snapToGrid="0">
      <p:cViewPr varScale="1">
        <p:scale>
          <a:sx n="18" d="100"/>
          <a:sy n="18" d="100"/>
        </p:scale>
        <p:origin x="3852" y="32"/>
      </p:cViewPr>
      <p:guideLst/>
    </p:cSldViewPr>
  </p:slideViewPr>
  <p:notesTextViewPr>
    <p:cViewPr>
      <p:scale>
        <a:sx n="1" d="1"/>
        <a:sy n="1" d="1"/>
      </p:scale>
      <p:origin x="0" y="0"/>
    </p:cViewPr>
  </p:notesTextViewPr>
  <p:notesViewPr>
    <p:cSldViewPr snapToGrid="0">
      <p:cViewPr varScale="1">
        <p:scale>
          <a:sx n="78" d="100"/>
          <a:sy n="78" d="100"/>
        </p:scale>
        <p:origin x="2124"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B7EA83-3525-48FD-A2A5-64BE4668815F}" type="datetimeFigureOut">
              <a:rPr lang="en-US" smtClean="0"/>
              <a:t>1/26/2024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BC3151-63DC-4E3F-A5F7-6649F4B537DF}" type="slidenum">
              <a:rPr lang="en-US" smtClean="0"/>
              <a:t>‹#›</a:t>
            </a:fld>
            <a:endParaRPr lang="en-US"/>
          </a:p>
        </p:txBody>
      </p:sp>
    </p:spTree>
    <p:extLst>
      <p:ext uri="{BB962C8B-B14F-4D97-AF65-F5344CB8AC3E}">
        <p14:creationId xmlns:p14="http://schemas.microsoft.com/office/powerpoint/2010/main" val="30894123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beefitswhatsfordinner.com/"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BC3151-63DC-4E3F-A5F7-6649F4B537DF}" type="slidenum">
              <a:rPr lang="en-US" smtClean="0"/>
              <a:t>1</a:t>
            </a:fld>
            <a:endParaRPr lang="en-US"/>
          </a:p>
        </p:txBody>
      </p:sp>
    </p:spTree>
    <p:extLst>
      <p:ext uri="{BB962C8B-B14F-4D97-AF65-F5344CB8AC3E}">
        <p14:creationId xmlns:p14="http://schemas.microsoft.com/office/powerpoint/2010/main" val="188067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Beef demand is </a:t>
            </a:r>
            <a:r>
              <a:rPr lang="en-US" dirty="0"/>
              <a:t>steady</a:t>
            </a:r>
            <a:r>
              <a:rPr lang="en-US" baseline="30000" dirty="0"/>
              <a:t>, </a:t>
            </a:r>
            <a:r>
              <a:rPr lang="en-US" sz="1200" b="0" i="0" u="none" strike="noStrike" cap="none" dirty="0">
                <a:solidFill>
                  <a:schemeClr val="dk1"/>
                </a:solidFill>
                <a:effectLst/>
                <a:latin typeface="Calibri"/>
                <a:ea typeface="Calibri"/>
                <a:cs typeface="Calibri"/>
                <a:sym typeface="Calibri"/>
              </a:rPr>
              <a:t>which signals that consumers continue to crave beef’s great taste, the essential nutrients, and the high-quality protein that comes from consuming it.</a:t>
            </a:r>
            <a:r>
              <a:rPr lang="en-US" dirty="0"/>
              <a:t> </a:t>
            </a:r>
          </a:p>
          <a:p>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sz="quarter" idx="5"/>
          </p:nvPr>
        </p:nvSpPr>
        <p:spPr/>
        <p:txBody>
          <a:bodyPr/>
          <a:lstStyle/>
          <a:p>
            <a:fld id="{C7A1295E-AAA9-4BAF-A2DE-8A3116C6B353}" type="slidenum">
              <a:rPr lang="en-US" smtClean="0"/>
              <a:t>2</a:t>
            </a:fld>
            <a:endParaRPr lang="en-US"/>
          </a:p>
        </p:txBody>
      </p:sp>
    </p:spTree>
    <p:extLst>
      <p:ext uri="{BB962C8B-B14F-4D97-AF65-F5344CB8AC3E}">
        <p14:creationId xmlns:p14="http://schemas.microsoft.com/office/powerpoint/2010/main" val="250272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dirty="0">
                <a:effectLst/>
                <a:latin typeface="Calibri" panose="020F0502020204030204" pitchFamily="34" charset="0"/>
                <a:ea typeface="Calibri" panose="020F0502020204030204" pitchFamily="34" charset="0"/>
                <a:cs typeface="Times New Roman" panose="02020603050405020304" pitchFamily="18" charset="0"/>
              </a:rPr>
              <a:t>Beef University is designed to teach you about the wide array of cuts and how to prepare them, how beef is raised and the journey it takes from pasture to plate, and the nutritional value beef offers.</a:t>
            </a:r>
          </a:p>
          <a:p>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sz="quarter" idx="5"/>
          </p:nvPr>
        </p:nvSpPr>
        <p:spPr/>
        <p:txBody>
          <a:bodyPr/>
          <a:lstStyle/>
          <a:p>
            <a:fld id="{C7A1295E-AAA9-4BAF-A2DE-8A3116C6B353}" type="slidenum">
              <a:rPr lang="en-US" smtClean="0"/>
              <a:t>3</a:t>
            </a:fld>
            <a:endParaRPr lang="en-US"/>
          </a:p>
        </p:txBody>
      </p:sp>
    </p:spTree>
    <p:extLst>
      <p:ext uri="{BB962C8B-B14F-4D97-AF65-F5344CB8AC3E}">
        <p14:creationId xmlns:p14="http://schemas.microsoft.com/office/powerpoint/2010/main" val="2336338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Beef University is a training program funded by cattle farmers, ranchers and importers through the Beef Checkoff program. The Beef Checkoff is focused on maintaining and building strong demand for beef, with the goal of positioning beef as the top protein. This includes supporting supply chain businesses in marketing and selling beef. </a:t>
            </a:r>
          </a:p>
          <a:p>
            <a:r>
              <a:rPr lang="en-US" sz="1200" b="0" i="0" u="none" strike="noStrike" cap="none" dirty="0">
                <a:solidFill>
                  <a:schemeClr val="dk1"/>
                </a:solidFill>
                <a:effectLst/>
                <a:latin typeface="Calibri"/>
                <a:ea typeface="Calibri"/>
                <a:cs typeface="Calibri"/>
                <a:sym typeface="Calibri"/>
              </a:rPr>
              <a:t> </a:t>
            </a:r>
          </a:p>
          <a:p>
            <a:r>
              <a:rPr lang="en-US" sz="1200" b="0" i="0" u="none" strike="noStrike" cap="none" dirty="0">
                <a:solidFill>
                  <a:schemeClr val="dk1"/>
                </a:solidFill>
                <a:effectLst/>
                <a:latin typeface="Calibri"/>
                <a:ea typeface="Calibri"/>
                <a:cs typeface="Calibri"/>
                <a:sym typeface="Calibri"/>
              </a:rPr>
              <a:t>Every time a beef animal is sold – which is about two to three times in its lifetime - $1 is collected for the Beef Checkoff Program. This money is used to fund the well-known </a:t>
            </a:r>
            <a:r>
              <a:rPr lang="en-US" sz="1200" b="0" i="1" u="none" strike="noStrike" cap="none" dirty="0">
                <a:solidFill>
                  <a:schemeClr val="dk1"/>
                </a:solidFill>
                <a:effectLst/>
                <a:latin typeface="Calibri"/>
                <a:ea typeface="Calibri"/>
                <a:cs typeface="Calibri"/>
                <a:sym typeface="Calibri"/>
              </a:rPr>
              <a:t>Beef. It’s What’s For Dinner.</a:t>
            </a:r>
            <a:r>
              <a:rPr lang="en-US" sz="1200" b="0" i="0" u="none" strike="noStrike" cap="none" dirty="0">
                <a:solidFill>
                  <a:schemeClr val="dk1"/>
                </a:solidFill>
                <a:effectLst/>
                <a:latin typeface="Calibri"/>
                <a:ea typeface="Calibri"/>
                <a:cs typeface="Calibri"/>
                <a:sym typeface="Calibri"/>
              </a:rPr>
              <a:t> brand. And either used on national or state level on programs ranging from education, promotion, to research.</a:t>
            </a:r>
          </a:p>
          <a:p>
            <a:r>
              <a:rPr lang="en-US" sz="1200" b="0" i="0" u="none" strike="noStrike" cap="none" dirty="0">
                <a:solidFill>
                  <a:schemeClr val="dk1"/>
                </a:solidFill>
                <a:effectLst/>
                <a:latin typeface="Calibri"/>
                <a:ea typeface="Calibri"/>
                <a:cs typeface="Calibri"/>
                <a:sym typeface="Calibri"/>
              </a:rPr>
              <a:t> </a:t>
            </a:r>
          </a:p>
        </p:txBody>
      </p:sp>
      <p:sp>
        <p:nvSpPr>
          <p:cNvPr id="4" name="Slide Number Placeholder 3"/>
          <p:cNvSpPr>
            <a:spLocks noGrp="1"/>
          </p:cNvSpPr>
          <p:nvPr>
            <p:ph type="sldNum" sz="quarter" idx="5"/>
          </p:nvPr>
        </p:nvSpPr>
        <p:spPr/>
        <p:txBody>
          <a:bodyPr/>
          <a:lstStyle/>
          <a:p>
            <a:fld id="{C7A1295E-AAA9-4BAF-A2DE-8A3116C6B353}" type="slidenum">
              <a:rPr lang="en-US" smtClean="0"/>
              <a:t>4</a:t>
            </a:fld>
            <a:endParaRPr lang="en-US"/>
          </a:p>
        </p:txBody>
      </p:sp>
    </p:spTree>
    <p:extLst>
      <p:ext uri="{BB962C8B-B14F-4D97-AF65-F5344CB8AC3E}">
        <p14:creationId xmlns:p14="http://schemas.microsoft.com/office/powerpoint/2010/main" val="38175184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i="1" dirty="0">
                <a:effectLst/>
                <a:latin typeface="Calibri" panose="020F0502020204030204" pitchFamily="34" charset="0"/>
                <a:ea typeface="Calibri" panose="020F0502020204030204" pitchFamily="34" charset="0"/>
                <a:cs typeface="Times New Roman" panose="02020603050405020304" pitchFamily="18" charset="0"/>
              </a:rPr>
              <a:t>Beef. It’s What’s For Dinner.</a:t>
            </a:r>
            <a:r>
              <a:rPr lang="en-US" dirty="0">
                <a:effectLst/>
                <a:latin typeface="Calibri" panose="020F0502020204030204" pitchFamily="34" charset="0"/>
                <a:ea typeface="Calibri" panose="020F0502020204030204" pitchFamily="34" charset="0"/>
                <a:cs typeface="Times New Roman" panose="02020603050405020304" pitchFamily="18" charset="0"/>
              </a:rPr>
              <a:t> is your go-to resource. We have the research, tools and resources including a comprehensive cut database, triple-tested recipes, culinary inspiration, sales intelligence and sales trends, shopper insights and consumer trends, and anything you may need to know about beef from farm to fork. </a:t>
            </a:r>
          </a:p>
          <a:p>
            <a:pPr marL="0" marR="0">
              <a:lnSpc>
                <a:spcPct val="107000"/>
              </a:lnSpc>
              <a:spcBef>
                <a:spcPts val="0"/>
              </a:spcBef>
              <a:spcAft>
                <a:spcPts val="800"/>
              </a:spcAft>
            </a:pPr>
            <a:r>
              <a:rPr lang="en-US" dirty="0">
                <a:effectLst/>
                <a:latin typeface="Calibri" panose="020F0502020204030204" pitchFamily="34" charset="0"/>
                <a:ea typeface="Calibri" panose="020F0502020204030204" pitchFamily="34" charset="0"/>
                <a:cs typeface="Times New Roman" panose="02020603050405020304" pitchFamily="18" charset="0"/>
              </a:rPr>
              <a:t>Visit </a:t>
            </a:r>
            <a:r>
              <a:rPr lang="en-US"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BeefItsWhatsForDinner.com</a:t>
            </a:r>
            <a:r>
              <a:rPr lang="en-US" dirty="0">
                <a:effectLst/>
                <a:latin typeface="Calibri" panose="020F0502020204030204" pitchFamily="34" charset="0"/>
                <a:ea typeface="Calibri" panose="020F0502020204030204" pitchFamily="34" charset="0"/>
                <a:cs typeface="Times New Roman" panose="02020603050405020304" pitchFamily="18" charset="0"/>
              </a:rPr>
              <a:t>.</a:t>
            </a:r>
          </a:p>
          <a:p>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sz="quarter" idx="5"/>
          </p:nvPr>
        </p:nvSpPr>
        <p:spPr/>
        <p:txBody>
          <a:bodyPr/>
          <a:lstStyle/>
          <a:p>
            <a:fld id="{C7A1295E-AAA9-4BAF-A2DE-8A3116C6B353}" type="slidenum">
              <a:rPr lang="en-US" smtClean="0"/>
              <a:t>5</a:t>
            </a:fld>
            <a:endParaRPr lang="en-US"/>
          </a:p>
        </p:txBody>
      </p:sp>
    </p:spTree>
    <p:extLst>
      <p:ext uri="{BB962C8B-B14F-4D97-AF65-F5344CB8AC3E}">
        <p14:creationId xmlns:p14="http://schemas.microsoft.com/office/powerpoint/2010/main" val="20563579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BC3151-63DC-4E3F-A5F7-6649F4B537DF}" type="slidenum">
              <a:rPr lang="en-US" smtClean="0"/>
              <a:t>6</a:t>
            </a:fld>
            <a:endParaRPr lang="en-US"/>
          </a:p>
        </p:txBody>
      </p:sp>
    </p:spTree>
    <p:extLst>
      <p:ext uri="{BB962C8B-B14F-4D97-AF65-F5344CB8AC3E}">
        <p14:creationId xmlns:p14="http://schemas.microsoft.com/office/powerpoint/2010/main" val="37089491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39CD8-128A-5E11-4B81-89A052A1BA6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4A033B7-7BC6-56E2-5CB9-B3DB9E0A81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EF0FDFA-E106-E7A1-65B1-26530C1F6A42}"/>
              </a:ext>
            </a:extLst>
          </p:cNvPr>
          <p:cNvSpPr>
            <a:spLocks noGrp="1"/>
          </p:cNvSpPr>
          <p:nvPr>
            <p:ph type="dt" sz="half" idx="10"/>
          </p:nvPr>
        </p:nvSpPr>
        <p:spPr/>
        <p:txBody>
          <a:bodyPr/>
          <a:lstStyle/>
          <a:p>
            <a:fld id="{C03C5F1C-B3BD-4AD4-ACF4-1DE874517E08}" type="datetimeFigureOut">
              <a:rPr lang="en-US" smtClean="0"/>
              <a:t>1/26/2024</a:t>
            </a:fld>
            <a:endParaRPr lang="en-US"/>
          </a:p>
        </p:txBody>
      </p:sp>
      <p:sp>
        <p:nvSpPr>
          <p:cNvPr id="5" name="Footer Placeholder 4">
            <a:extLst>
              <a:ext uri="{FF2B5EF4-FFF2-40B4-BE49-F238E27FC236}">
                <a16:creationId xmlns:a16="http://schemas.microsoft.com/office/drawing/2014/main" id="{6483C855-6A33-504B-3E87-4D2C33BF2D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DE042E-1947-4168-5681-213C148417BA}"/>
              </a:ext>
            </a:extLst>
          </p:cNvPr>
          <p:cNvSpPr>
            <a:spLocks noGrp="1"/>
          </p:cNvSpPr>
          <p:nvPr>
            <p:ph type="sldNum" sz="quarter" idx="12"/>
          </p:nvPr>
        </p:nvSpPr>
        <p:spPr/>
        <p:txBody>
          <a:bodyPr/>
          <a:lstStyle/>
          <a:p>
            <a:fld id="{23654878-12CF-41CF-B966-D15154363DFC}" type="slidenum">
              <a:rPr lang="en-US" smtClean="0"/>
              <a:t>‹#›</a:t>
            </a:fld>
            <a:endParaRPr lang="en-US"/>
          </a:p>
        </p:txBody>
      </p:sp>
    </p:spTree>
    <p:extLst>
      <p:ext uri="{BB962C8B-B14F-4D97-AF65-F5344CB8AC3E}">
        <p14:creationId xmlns:p14="http://schemas.microsoft.com/office/powerpoint/2010/main" val="3993140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F9DE2-69E5-6B26-BC87-30B8A9B3895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09440EA-5F5E-AE4B-5006-ED735CD94EB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EF6E2C-2C90-1565-9094-3D053A05BA3B}"/>
              </a:ext>
            </a:extLst>
          </p:cNvPr>
          <p:cNvSpPr>
            <a:spLocks noGrp="1"/>
          </p:cNvSpPr>
          <p:nvPr>
            <p:ph type="dt" sz="half" idx="10"/>
          </p:nvPr>
        </p:nvSpPr>
        <p:spPr/>
        <p:txBody>
          <a:bodyPr/>
          <a:lstStyle/>
          <a:p>
            <a:fld id="{C03C5F1C-B3BD-4AD4-ACF4-1DE874517E08}" type="datetimeFigureOut">
              <a:rPr lang="en-US" smtClean="0"/>
              <a:t>1/26/2024</a:t>
            </a:fld>
            <a:endParaRPr lang="en-US"/>
          </a:p>
        </p:txBody>
      </p:sp>
      <p:sp>
        <p:nvSpPr>
          <p:cNvPr id="5" name="Footer Placeholder 4">
            <a:extLst>
              <a:ext uri="{FF2B5EF4-FFF2-40B4-BE49-F238E27FC236}">
                <a16:creationId xmlns:a16="http://schemas.microsoft.com/office/drawing/2014/main" id="{A060261A-033E-0041-BCF8-981BEA2EFF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FD91DA-EECA-BA9C-5D33-2BA5EC324447}"/>
              </a:ext>
            </a:extLst>
          </p:cNvPr>
          <p:cNvSpPr>
            <a:spLocks noGrp="1"/>
          </p:cNvSpPr>
          <p:nvPr>
            <p:ph type="sldNum" sz="quarter" idx="12"/>
          </p:nvPr>
        </p:nvSpPr>
        <p:spPr/>
        <p:txBody>
          <a:bodyPr/>
          <a:lstStyle/>
          <a:p>
            <a:fld id="{23654878-12CF-41CF-B966-D15154363DFC}" type="slidenum">
              <a:rPr lang="en-US" smtClean="0"/>
              <a:t>‹#›</a:t>
            </a:fld>
            <a:endParaRPr lang="en-US"/>
          </a:p>
        </p:txBody>
      </p:sp>
    </p:spTree>
    <p:extLst>
      <p:ext uri="{BB962C8B-B14F-4D97-AF65-F5344CB8AC3E}">
        <p14:creationId xmlns:p14="http://schemas.microsoft.com/office/powerpoint/2010/main" val="349031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394292-7A27-21F3-D824-0865F53CDCA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970B18-0D04-3498-E57C-63D978CD3D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012356-483B-22C2-3E2E-97C5EFF7CAC3}"/>
              </a:ext>
            </a:extLst>
          </p:cNvPr>
          <p:cNvSpPr>
            <a:spLocks noGrp="1"/>
          </p:cNvSpPr>
          <p:nvPr>
            <p:ph type="dt" sz="half" idx="10"/>
          </p:nvPr>
        </p:nvSpPr>
        <p:spPr/>
        <p:txBody>
          <a:bodyPr/>
          <a:lstStyle/>
          <a:p>
            <a:fld id="{C03C5F1C-B3BD-4AD4-ACF4-1DE874517E08}" type="datetimeFigureOut">
              <a:rPr lang="en-US" smtClean="0"/>
              <a:t>1/26/2024</a:t>
            </a:fld>
            <a:endParaRPr lang="en-US"/>
          </a:p>
        </p:txBody>
      </p:sp>
      <p:sp>
        <p:nvSpPr>
          <p:cNvPr id="5" name="Footer Placeholder 4">
            <a:extLst>
              <a:ext uri="{FF2B5EF4-FFF2-40B4-BE49-F238E27FC236}">
                <a16:creationId xmlns:a16="http://schemas.microsoft.com/office/drawing/2014/main" id="{A71567ED-7A5C-CCEB-1D9A-51CCFB82FB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264E50-9F09-DF78-AA79-E1E3304203DC}"/>
              </a:ext>
            </a:extLst>
          </p:cNvPr>
          <p:cNvSpPr>
            <a:spLocks noGrp="1"/>
          </p:cNvSpPr>
          <p:nvPr>
            <p:ph type="sldNum" sz="quarter" idx="12"/>
          </p:nvPr>
        </p:nvSpPr>
        <p:spPr/>
        <p:txBody>
          <a:bodyPr/>
          <a:lstStyle/>
          <a:p>
            <a:fld id="{23654878-12CF-41CF-B966-D15154363DFC}" type="slidenum">
              <a:rPr lang="en-US" smtClean="0"/>
              <a:t>‹#›</a:t>
            </a:fld>
            <a:endParaRPr lang="en-US"/>
          </a:p>
        </p:txBody>
      </p:sp>
    </p:spTree>
    <p:extLst>
      <p:ext uri="{BB962C8B-B14F-4D97-AF65-F5344CB8AC3E}">
        <p14:creationId xmlns:p14="http://schemas.microsoft.com/office/powerpoint/2010/main" val="2861463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12813-A58D-0A4B-5485-42A7B21839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59A0932-F579-3A02-0124-ED368C9FCF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A0F0FC-74D7-0FA1-8403-7FD32E653C7A}"/>
              </a:ext>
            </a:extLst>
          </p:cNvPr>
          <p:cNvSpPr>
            <a:spLocks noGrp="1"/>
          </p:cNvSpPr>
          <p:nvPr>
            <p:ph type="dt" sz="half" idx="10"/>
          </p:nvPr>
        </p:nvSpPr>
        <p:spPr/>
        <p:txBody>
          <a:bodyPr/>
          <a:lstStyle/>
          <a:p>
            <a:fld id="{C03C5F1C-B3BD-4AD4-ACF4-1DE874517E08}" type="datetimeFigureOut">
              <a:rPr lang="en-US" smtClean="0"/>
              <a:t>1/26/2024</a:t>
            </a:fld>
            <a:endParaRPr lang="en-US"/>
          </a:p>
        </p:txBody>
      </p:sp>
      <p:sp>
        <p:nvSpPr>
          <p:cNvPr id="5" name="Footer Placeholder 4">
            <a:extLst>
              <a:ext uri="{FF2B5EF4-FFF2-40B4-BE49-F238E27FC236}">
                <a16:creationId xmlns:a16="http://schemas.microsoft.com/office/drawing/2014/main" id="{A6597BA1-39F0-0E0F-5E54-2B6FF8827E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2B7B4A-1F59-7AF8-79FA-8E93E02CDABD}"/>
              </a:ext>
            </a:extLst>
          </p:cNvPr>
          <p:cNvSpPr>
            <a:spLocks noGrp="1"/>
          </p:cNvSpPr>
          <p:nvPr>
            <p:ph type="sldNum" sz="quarter" idx="12"/>
          </p:nvPr>
        </p:nvSpPr>
        <p:spPr/>
        <p:txBody>
          <a:bodyPr/>
          <a:lstStyle/>
          <a:p>
            <a:fld id="{23654878-12CF-41CF-B966-D15154363DFC}" type="slidenum">
              <a:rPr lang="en-US" smtClean="0"/>
              <a:t>‹#›</a:t>
            </a:fld>
            <a:endParaRPr lang="en-US"/>
          </a:p>
        </p:txBody>
      </p:sp>
    </p:spTree>
    <p:extLst>
      <p:ext uri="{BB962C8B-B14F-4D97-AF65-F5344CB8AC3E}">
        <p14:creationId xmlns:p14="http://schemas.microsoft.com/office/powerpoint/2010/main" val="2190203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634B2-A29D-A524-F0BD-0DFC0746524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8DFCA2C-8DA9-0D7F-068B-3B313846F5B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B622A51-F3DD-2447-784F-4395BDD44BC6}"/>
              </a:ext>
            </a:extLst>
          </p:cNvPr>
          <p:cNvSpPr>
            <a:spLocks noGrp="1"/>
          </p:cNvSpPr>
          <p:nvPr>
            <p:ph type="dt" sz="half" idx="10"/>
          </p:nvPr>
        </p:nvSpPr>
        <p:spPr/>
        <p:txBody>
          <a:bodyPr/>
          <a:lstStyle/>
          <a:p>
            <a:fld id="{C03C5F1C-B3BD-4AD4-ACF4-1DE874517E08}" type="datetimeFigureOut">
              <a:rPr lang="en-US" smtClean="0"/>
              <a:t>1/26/2024</a:t>
            </a:fld>
            <a:endParaRPr lang="en-US"/>
          </a:p>
        </p:txBody>
      </p:sp>
      <p:sp>
        <p:nvSpPr>
          <p:cNvPr id="5" name="Footer Placeholder 4">
            <a:extLst>
              <a:ext uri="{FF2B5EF4-FFF2-40B4-BE49-F238E27FC236}">
                <a16:creationId xmlns:a16="http://schemas.microsoft.com/office/drawing/2014/main" id="{1C502EFB-12C0-F2D7-2399-A0AD0B1C9E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46FE6F-6CFA-B54D-AAA2-E467AAC375A3}"/>
              </a:ext>
            </a:extLst>
          </p:cNvPr>
          <p:cNvSpPr>
            <a:spLocks noGrp="1"/>
          </p:cNvSpPr>
          <p:nvPr>
            <p:ph type="sldNum" sz="quarter" idx="12"/>
          </p:nvPr>
        </p:nvSpPr>
        <p:spPr/>
        <p:txBody>
          <a:bodyPr/>
          <a:lstStyle/>
          <a:p>
            <a:fld id="{23654878-12CF-41CF-B966-D15154363DFC}" type="slidenum">
              <a:rPr lang="en-US" smtClean="0"/>
              <a:t>‹#›</a:t>
            </a:fld>
            <a:endParaRPr lang="en-US"/>
          </a:p>
        </p:txBody>
      </p:sp>
    </p:spTree>
    <p:extLst>
      <p:ext uri="{BB962C8B-B14F-4D97-AF65-F5344CB8AC3E}">
        <p14:creationId xmlns:p14="http://schemas.microsoft.com/office/powerpoint/2010/main" val="1342549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3A27C-D1AF-A849-40C7-1788D608EB1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D948BF7-ADB3-0722-D4F2-DD22D5AF13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C09C794-2C39-35BF-E3AE-0656507E909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7366D4D-84E8-4B57-AB30-69AA082AC055}"/>
              </a:ext>
            </a:extLst>
          </p:cNvPr>
          <p:cNvSpPr>
            <a:spLocks noGrp="1"/>
          </p:cNvSpPr>
          <p:nvPr>
            <p:ph type="dt" sz="half" idx="10"/>
          </p:nvPr>
        </p:nvSpPr>
        <p:spPr/>
        <p:txBody>
          <a:bodyPr/>
          <a:lstStyle/>
          <a:p>
            <a:fld id="{C03C5F1C-B3BD-4AD4-ACF4-1DE874517E08}" type="datetimeFigureOut">
              <a:rPr lang="en-US" smtClean="0"/>
              <a:t>1/26/2024</a:t>
            </a:fld>
            <a:endParaRPr lang="en-US"/>
          </a:p>
        </p:txBody>
      </p:sp>
      <p:sp>
        <p:nvSpPr>
          <p:cNvPr id="6" name="Footer Placeholder 5">
            <a:extLst>
              <a:ext uri="{FF2B5EF4-FFF2-40B4-BE49-F238E27FC236}">
                <a16:creationId xmlns:a16="http://schemas.microsoft.com/office/drawing/2014/main" id="{F0A59609-23EE-F5E9-B55C-81F0ED6342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ECADB5-4616-7A9F-86A4-4BAB78F3A0B8}"/>
              </a:ext>
            </a:extLst>
          </p:cNvPr>
          <p:cNvSpPr>
            <a:spLocks noGrp="1"/>
          </p:cNvSpPr>
          <p:nvPr>
            <p:ph type="sldNum" sz="quarter" idx="12"/>
          </p:nvPr>
        </p:nvSpPr>
        <p:spPr/>
        <p:txBody>
          <a:bodyPr/>
          <a:lstStyle/>
          <a:p>
            <a:fld id="{23654878-12CF-41CF-B966-D15154363DFC}" type="slidenum">
              <a:rPr lang="en-US" smtClean="0"/>
              <a:t>‹#›</a:t>
            </a:fld>
            <a:endParaRPr lang="en-US"/>
          </a:p>
        </p:txBody>
      </p:sp>
    </p:spTree>
    <p:extLst>
      <p:ext uri="{BB962C8B-B14F-4D97-AF65-F5344CB8AC3E}">
        <p14:creationId xmlns:p14="http://schemas.microsoft.com/office/powerpoint/2010/main" val="2220022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F5DBF-81A1-7C4B-8F0B-773BA83EA3B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514413B-5BE1-FA09-26A3-3864B401548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3FAE67-3DAA-1854-EBD0-7CF334F1E31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5CC79E7-57A0-64E7-89E6-018905A664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D8A622F-1F7F-1D80-189E-405FB09F9D1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9FE31A-C103-3F80-81CD-0136EB11D446}"/>
              </a:ext>
            </a:extLst>
          </p:cNvPr>
          <p:cNvSpPr>
            <a:spLocks noGrp="1"/>
          </p:cNvSpPr>
          <p:nvPr>
            <p:ph type="dt" sz="half" idx="10"/>
          </p:nvPr>
        </p:nvSpPr>
        <p:spPr/>
        <p:txBody>
          <a:bodyPr/>
          <a:lstStyle/>
          <a:p>
            <a:fld id="{C03C5F1C-B3BD-4AD4-ACF4-1DE874517E08}" type="datetimeFigureOut">
              <a:rPr lang="en-US" smtClean="0"/>
              <a:t>1/26/2024</a:t>
            </a:fld>
            <a:endParaRPr lang="en-US"/>
          </a:p>
        </p:txBody>
      </p:sp>
      <p:sp>
        <p:nvSpPr>
          <p:cNvPr id="8" name="Footer Placeholder 7">
            <a:extLst>
              <a:ext uri="{FF2B5EF4-FFF2-40B4-BE49-F238E27FC236}">
                <a16:creationId xmlns:a16="http://schemas.microsoft.com/office/drawing/2014/main" id="{8D9F4EC5-ED1D-AE03-1905-89745500B08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879EDEA-23A6-F645-4631-C80B45840CEA}"/>
              </a:ext>
            </a:extLst>
          </p:cNvPr>
          <p:cNvSpPr>
            <a:spLocks noGrp="1"/>
          </p:cNvSpPr>
          <p:nvPr>
            <p:ph type="sldNum" sz="quarter" idx="12"/>
          </p:nvPr>
        </p:nvSpPr>
        <p:spPr/>
        <p:txBody>
          <a:bodyPr/>
          <a:lstStyle/>
          <a:p>
            <a:fld id="{23654878-12CF-41CF-B966-D15154363DFC}" type="slidenum">
              <a:rPr lang="en-US" smtClean="0"/>
              <a:t>‹#›</a:t>
            </a:fld>
            <a:endParaRPr lang="en-US"/>
          </a:p>
        </p:txBody>
      </p:sp>
    </p:spTree>
    <p:extLst>
      <p:ext uri="{BB962C8B-B14F-4D97-AF65-F5344CB8AC3E}">
        <p14:creationId xmlns:p14="http://schemas.microsoft.com/office/powerpoint/2010/main" val="9211991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22ACB-3875-9DCA-E293-A1EAFDE0286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BCDEA34-1CCA-283A-A045-EBB2269A0AD3}"/>
              </a:ext>
            </a:extLst>
          </p:cNvPr>
          <p:cNvSpPr>
            <a:spLocks noGrp="1"/>
          </p:cNvSpPr>
          <p:nvPr>
            <p:ph type="dt" sz="half" idx="10"/>
          </p:nvPr>
        </p:nvSpPr>
        <p:spPr/>
        <p:txBody>
          <a:bodyPr/>
          <a:lstStyle/>
          <a:p>
            <a:fld id="{C03C5F1C-B3BD-4AD4-ACF4-1DE874517E08}" type="datetimeFigureOut">
              <a:rPr lang="en-US" smtClean="0"/>
              <a:t>1/26/2024</a:t>
            </a:fld>
            <a:endParaRPr lang="en-US"/>
          </a:p>
        </p:txBody>
      </p:sp>
      <p:sp>
        <p:nvSpPr>
          <p:cNvPr id="4" name="Footer Placeholder 3">
            <a:extLst>
              <a:ext uri="{FF2B5EF4-FFF2-40B4-BE49-F238E27FC236}">
                <a16:creationId xmlns:a16="http://schemas.microsoft.com/office/drawing/2014/main" id="{6954ECFC-6490-DFFB-F3A0-42BBCE283ED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F687C64-3DA2-A6E4-A182-36B7A43211C4}"/>
              </a:ext>
            </a:extLst>
          </p:cNvPr>
          <p:cNvSpPr>
            <a:spLocks noGrp="1"/>
          </p:cNvSpPr>
          <p:nvPr>
            <p:ph type="sldNum" sz="quarter" idx="12"/>
          </p:nvPr>
        </p:nvSpPr>
        <p:spPr/>
        <p:txBody>
          <a:bodyPr/>
          <a:lstStyle/>
          <a:p>
            <a:fld id="{23654878-12CF-41CF-B966-D15154363DFC}" type="slidenum">
              <a:rPr lang="en-US" smtClean="0"/>
              <a:t>‹#›</a:t>
            </a:fld>
            <a:endParaRPr lang="en-US"/>
          </a:p>
        </p:txBody>
      </p:sp>
    </p:spTree>
    <p:extLst>
      <p:ext uri="{BB962C8B-B14F-4D97-AF65-F5344CB8AC3E}">
        <p14:creationId xmlns:p14="http://schemas.microsoft.com/office/powerpoint/2010/main" val="1672495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A57B2CD-A5D0-2327-F1B3-D0184FF22B97}"/>
              </a:ext>
            </a:extLst>
          </p:cNvPr>
          <p:cNvSpPr>
            <a:spLocks noGrp="1"/>
          </p:cNvSpPr>
          <p:nvPr>
            <p:ph type="dt" sz="half" idx="10"/>
          </p:nvPr>
        </p:nvSpPr>
        <p:spPr/>
        <p:txBody>
          <a:bodyPr/>
          <a:lstStyle/>
          <a:p>
            <a:fld id="{C03C5F1C-B3BD-4AD4-ACF4-1DE874517E08}" type="datetimeFigureOut">
              <a:rPr lang="en-US" smtClean="0"/>
              <a:t>1/26/2024</a:t>
            </a:fld>
            <a:endParaRPr lang="en-US"/>
          </a:p>
        </p:txBody>
      </p:sp>
      <p:sp>
        <p:nvSpPr>
          <p:cNvPr id="3" name="Footer Placeholder 2">
            <a:extLst>
              <a:ext uri="{FF2B5EF4-FFF2-40B4-BE49-F238E27FC236}">
                <a16:creationId xmlns:a16="http://schemas.microsoft.com/office/drawing/2014/main" id="{44449DE5-89A3-A8F3-68E2-B800ED01A8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357CBDB-B772-F87E-AA57-284B3EFE6BFA}"/>
              </a:ext>
            </a:extLst>
          </p:cNvPr>
          <p:cNvSpPr>
            <a:spLocks noGrp="1"/>
          </p:cNvSpPr>
          <p:nvPr>
            <p:ph type="sldNum" sz="quarter" idx="12"/>
          </p:nvPr>
        </p:nvSpPr>
        <p:spPr/>
        <p:txBody>
          <a:bodyPr/>
          <a:lstStyle/>
          <a:p>
            <a:fld id="{23654878-12CF-41CF-B966-D15154363DFC}" type="slidenum">
              <a:rPr lang="en-US" smtClean="0"/>
              <a:t>‹#›</a:t>
            </a:fld>
            <a:endParaRPr lang="en-US"/>
          </a:p>
        </p:txBody>
      </p:sp>
    </p:spTree>
    <p:extLst>
      <p:ext uri="{BB962C8B-B14F-4D97-AF65-F5344CB8AC3E}">
        <p14:creationId xmlns:p14="http://schemas.microsoft.com/office/powerpoint/2010/main" val="3401349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BD03F-1721-7192-3547-469602BC4E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5940999-DB46-2A91-0910-ECE0D46776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54AE913-0858-51CE-A458-F8E81978D1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867976-E842-0B8E-59C7-60529EFDCEE2}"/>
              </a:ext>
            </a:extLst>
          </p:cNvPr>
          <p:cNvSpPr>
            <a:spLocks noGrp="1"/>
          </p:cNvSpPr>
          <p:nvPr>
            <p:ph type="dt" sz="half" idx="10"/>
          </p:nvPr>
        </p:nvSpPr>
        <p:spPr/>
        <p:txBody>
          <a:bodyPr/>
          <a:lstStyle/>
          <a:p>
            <a:fld id="{C03C5F1C-B3BD-4AD4-ACF4-1DE874517E08}" type="datetimeFigureOut">
              <a:rPr lang="en-US" smtClean="0"/>
              <a:t>1/26/2024</a:t>
            </a:fld>
            <a:endParaRPr lang="en-US"/>
          </a:p>
        </p:txBody>
      </p:sp>
      <p:sp>
        <p:nvSpPr>
          <p:cNvPr id="6" name="Footer Placeholder 5">
            <a:extLst>
              <a:ext uri="{FF2B5EF4-FFF2-40B4-BE49-F238E27FC236}">
                <a16:creationId xmlns:a16="http://schemas.microsoft.com/office/drawing/2014/main" id="{E79480D4-389C-ABB8-0A83-05287E7B9D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78C177-BE11-5E97-0A22-4E61FAC4BABA}"/>
              </a:ext>
            </a:extLst>
          </p:cNvPr>
          <p:cNvSpPr>
            <a:spLocks noGrp="1"/>
          </p:cNvSpPr>
          <p:nvPr>
            <p:ph type="sldNum" sz="quarter" idx="12"/>
          </p:nvPr>
        </p:nvSpPr>
        <p:spPr/>
        <p:txBody>
          <a:bodyPr/>
          <a:lstStyle/>
          <a:p>
            <a:fld id="{23654878-12CF-41CF-B966-D15154363DFC}" type="slidenum">
              <a:rPr lang="en-US" smtClean="0"/>
              <a:t>‹#›</a:t>
            </a:fld>
            <a:endParaRPr lang="en-US"/>
          </a:p>
        </p:txBody>
      </p:sp>
    </p:spTree>
    <p:extLst>
      <p:ext uri="{BB962C8B-B14F-4D97-AF65-F5344CB8AC3E}">
        <p14:creationId xmlns:p14="http://schemas.microsoft.com/office/powerpoint/2010/main" val="14880458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2C273-BE5B-C8C5-3F5B-8A82E28724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4E23836-8B11-893C-141B-55D56917C5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4FFBD33-721B-8DBA-28CC-7694383BF9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C28A22-7F70-3838-F67D-50FFE4257366}"/>
              </a:ext>
            </a:extLst>
          </p:cNvPr>
          <p:cNvSpPr>
            <a:spLocks noGrp="1"/>
          </p:cNvSpPr>
          <p:nvPr>
            <p:ph type="dt" sz="half" idx="10"/>
          </p:nvPr>
        </p:nvSpPr>
        <p:spPr/>
        <p:txBody>
          <a:bodyPr/>
          <a:lstStyle/>
          <a:p>
            <a:fld id="{C03C5F1C-B3BD-4AD4-ACF4-1DE874517E08}" type="datetimeFigureOut">
              <a:rPr lang="en-US" smtClean="0"/>
              <a:t>1/26/2024</a:t>
            </a:fld>
            <a:endParaRPr lang="en-US"/>
          </a:p>
        </p:txBody>
      </p:sp>
      <p:sp>
        <p:nvSpPr>
          <p:cNvPr id="6" name="Footer Placeholder 5">
            <a:extLst>
              <a:ext uri="{FF2B5EF4-FFF2-40B4-BE49-F238E27FC236}">
                <a16:creationId xmlns:a16="http://schemas.microsoft.com/office/drawing/2014/main" id="{A94A50A9-13B9-3FD4-69F6-948CF401CC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B21171-8836-D66C-793C-02BFB2169184}"/>
              </a:ext>
            </a:extLst>
          </p:cNvPr>
          <p:cNvSpPr>
            <a:spLocks noGrp="1"/>
          </p:cNvSpPr>
          <p:nvPr>
            <p:ph type="sldNum" sz="quarter" idx="12"/>
          </p:nvPr>
        </p:nvSpPr>
        <p:spPr/>
        <p:txBody>
          <a:bodyPr/>
          <a:lstStyle/>
          <a:p>
            <a:fld id="{23654878-12CF-41CF-B966-D15154363DFC}" type="slidenum">
              <a:rPr lang="en-US" smtClean="0"/>
              <a:t>‹#›</a:t>
            </a:fld>
            <a:endParaRPr lang="en-US"/>
          </a:p>
        </p:txBody>
      </p:sp>
    </p:spTree>
    <p:extLst>
      <p:ext uri="{BB962C8B-B14F-4D97-AF65-F5344CB8AC3E}">
        <p14:creationId xmlns:p14="http://schemas.microsoft.com/office/powerpoint/2010/main" val="1672981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78513A-94AE-0F65-D3A0-EEDC28E070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EB9D955-68EF-18EC-B2AE-677DAD96BC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F65E73-D9A8-04FA-4B85-B6AFA8C75C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3C5F1C-B3BD-4AD4-ACF4-1DE874517E08}" type="datetimeFigureOut">
              <a:rPr lang="en-US" smtClean="0"/>
              <a:t>1/26/2024</a:t>
            </a:fld>
            <a:endParaRPr lang="en-US"/>
          </a:p>
        </p:txBody>
      </p:sp>
      <p:sp>
        <p:nvSpPr>
          <p:cNvPr id="5" name="Footer Placeholder 4">
            <a:extLst>
              <a:ext uri="{FF2B5EF4-FFF2-40B4-BE49-F238E27FC236}">
                <a16:creationId xmlns:a16="http://schemas.microsoft.com/office/drawing/2014/main" id="{DF004438-A555-5EB7-CB22-A5DA0629EA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739296B-8F80-8042-0860-DA3670FC34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654878-12CF-41CF-B966-D15154363DFC}" type="slidenum">
              <a:rPr lang="en-US" smtClean="0"/>
              <a:t>‹#›</a:t>
            </a:fld>
            <a:endParaRPr lang="en-US"/>
          </a:p>
        </p:txBody>
      </p:sp>
    </p:spTree>
    <p:extLst>
      <p:ext uri="{BB962C8B-B14F-4D97-AF65-F5344CB8AC3E}">
        <p14:creationId xmlns:p14="http://schemas.microsoft.com/office/powerpoint/2010/main" val="11526779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surface with white specks&#10;&#10;Description automatically generated">
            <a:extLst>
              <a:ext uri="{FF2B5EF4-FFF2-40B4-BE49-F238E27FC236}">
                <a16:creationId xmlns:a16="http://schemas.microsoft.com/office/drawing/2014/main" id="{8A99B978-448B-1255-B7E7-A94E4B58C327}"/>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19AA2BB9-A469-17B8-5A8A-CF1085E24A68}"/>
              </a:ext>
            </a:extLst>
          </p:cNvPr>
          <p:cNvSpPr/>
          <p:nvPr/>
        </p:nvSpPr>
        <p:spPr>
          <a:xfrm>
            <a:off x="0" y="430306"/>
            <a:ext cx="12192000" cy="36755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Rectangle 6">
            <a:extLst>
              <a:ext uri="{FF2B5EF4-FFF2-40B4-BE49-F238E27FC236}">
                <a16:creationId xmlns:a16="http://schemas.microsoft.com/office/drawing/2014/main" id="{5C0D4C32-DC16-B6A5-D26F-1BAA0B516E9D}"/>
              </a:ext>
            </a:extLst>
          </p:cNvPr>
          <p:cNvSpPr/>
          <p:nvPr/>
        </p:nvSpPr>
        <p:spPr>
          <a:xfrm>
            <a:off x="0" y="0"/>
            <a:ext cx="12192000" cy="537882"/>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0E76761A-F154-A385-961C-BD4356186199}"/>
              </a:ext>
            </a:extLst>
          </p:cNvPr>
          <p:cNvSpPr/>
          <p:nvPr/>
        </p:nvSpPr>
        <p:spPr>
          <a:xfrm>
            <a:off x="5177806" y="64818"/>
            <a:ext cx="1836389" cy="1755018"/>
          </a:xfrm>
          <a:prstGeom prst="ellipse">
            <a:avLst/>
          </a:prstGeom>
          <a:solidFill>
            <a:srgbClr val="FAFAFA"/>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89E4DD8-736C-4806-4E6C-1F340FCC52D6}"/>
              </a:ext>
            </a:extLst>
          </p:cNvPr>
          <p:cNvPicPr>
            <a:picLocks noChangeAspect="1"/>
          </p:cNvPicPr>
          <p:nvPr/>
        </p:nvPicPr>
        <p:blipFill>
          <a:blip r:embed="rId4"/>
          <a:stretch>
            <a:fillRect/>
          </a:stretch>
        </p:blipFill>
        <p:spPr>
          <a:xfrm>
            <a:off x="5281398" y="524092"/>
            <a:ext cx="1629203" cy="836470"/>
          </a:xfrm>
          <a:prstGeom prst="rect">
            <a:avLst/>
          </a:prstGeom>
        </p:spPr>
      </p:pic>
      <p:sp>
        <p:nvSpPr>
          <p:cNvPr id="10" name="TextBox 9">
            <a:extLst>
              <a:ext uri="{FF2B5EF4-FFF2-40B4-BE49-F238E27FC236}">
                <a16:creationId xmlns:a16="http://schemas.microsoft.com/office/drawing/2014/main" id="{A6C34B30-B93C-9DDF-45CE-13DDBD3602B5}"/>
              </a:ext>
            </a:extLst>
          </p:cNvPr>
          <p:cNvSpPr txBox="1"/>
          <p:nvPr/>
        </p:nvSpPr>
        <p:spPr>
          <a:xfrm>
            <a:off x="1394011" y="2357660"/>
            <a:ext cx="9403976" cy="1661993"/>
          </a:xfrm>
          <a:prstGeom prst="rect">
            <a:avLst/>
          </a:prstGeom>
          <a:noFill/>
        </p:spPr>
        <p:txBody>
          <a:bodyPr wrap="square" rtlCol="0">
            <a:spAutoFit/>
          </a:bodyPr>
          <a:lstStyle/>
          <a:p>
            <a:pPr algn="ctr"/>
            <a:r>
              <a:rPr lang="en-US" sz="5400" b="1" dirty="0">
                <a:solidFill>
                  <a:schemeClr val="bg1"/>
                </a:solidFill>
                <a:latin typeface="Rockwell" panose="02060603020205020403" pitchFamily="18" charset="0"/>
              </a:rPr>
              <a:t>Orientation</a:t>
            </a:r>
          </a:p>
          <a:p>
            <a:pPr algn="ctr"/>
            <a:r>
              <a:rPr lang="en-US" sz="4400" b="1" dirty="0">
                <a:solidFill>
                  <a:schemeClr val="bg1"/>
                </a:solidFill>
                <a:latin typeface="Rockwell" panose="02060603020205020403" pitchFamily="18" charset="0"/>
              </a:rPr>
              <a:t>(Welcome to Beef University)</a:t>
            </a:r>
          </a:p>
        </p:txBody>
      </p:sp>
      <p:pic>
        <p:nvPicPr>
          <p:cNvPr id="12" name="Picture 11" descr="A black and white sign with white text&#10;&#10;Description automatically generated">
            <a:extLst>
              <a:ext uri="{FF2B5EF4-FFF2-40B4-BE49-F238E27FC236}">
                <a16:creationId xmlns:a16="http://schemas.microsoft.com/office/drawing/2014/main" id="{2724666D-3509-C797-CDC7-29732AE24032}"/>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4285434" y="4949355"/>
            <a:ext cx="1519901" cy="886609"/>
          </a:xfrm>
          <a:prstGeom prst="rect">
            <a:avLst/>
          </a:prstGeom>
        </p:spPr>
      </p:pic>
      <p:pic>
        <p:nvPicPr>
          <p:cNvPr id="14" name="Picture 13" descr="A logo on a black background&#10;&#10;Description automatically generated">
            <a:extLst>
              <a:ext uri="{FF2B5EF4-FFF2-40B4-BE49-F238E27FC236}">
                <a16:creationId xmlns:a16="http://schemas.microsoft.com/office/drawing/2014/main" id="{39A8E9DE-9874-CA7E-FC3A-8BCE17C73A4D}"/>
              </a:ext>
            </a:extLst>
          </p:cNvPr>
          <p:cNvPicPr>
            <a:picLocks noChangeAspect="1"/>
          </p:cNvPicPr>
          <p:nvPr/>
        </p:nvPicPr>
        <p:blipFill rotWithShape="1">
          <a:blip r:embed="rId6" cstate="screen">
            <a:extLst>
              <a:ext uri="{28A0092B-C50C-407E-A947-70E740481C1C}">
                <a14:useLocalDpi xmlns:a14="http://schemas.microsoft.com/office/drawing/2010/main" val="0"/>
              </a:ext>
            </a:extLst>
          </a:blip>
          <a:srcRect/>
          <a:stretch/>
        </p:blipFill>
        <p:spPr>
          <a:xfrm>
            <a:off x="6095999" y="4660617"/>
            <a:ext cx="2356531" cy="1593418"/>
          </a:xfrm>
          <a:prstGeom prst="rect">
            <a:avLst/>
          </a:prstGeom>
        </p:spPr>
      </p:pic>
    </p:spTree>
    <p:extLst>
      <p:ext uri="{BB962C8B-B14F-4D97-AF65-F5344CB8AC3E}">
        <p14:creationId xmlns:p14="http://schemas.microsoft.com/office/powerpoint/2010/main" val="2104731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Retail Beef Demand is Steady</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3" name="TextBox 2">
            <a:extLst>
              <a:ext uri="{FF2B5EF4-FFF2-40B4-BE49-F238E27FC236}">
                <a16:creationId xmlns:a16="http://schemas.microsoft.com/office/drawing/2014/main" id="{354A9083-88D6-C7C6-D407-BCD7507E0085}"/>
              </a:ext>
            </a:extLst>
          </p:cNvPr>
          <p:cNvSpPr txBox="1"/>
          <p:nvPr/>
        </p:nvSpPr>
        <p:spPr>
          <a:xfrm>
            <a:off x="367129" y="1093700"/>
            <a:ext cx="11278911" cy="830997"/>
          </a:xfrm>
          <a:prstGeom prst="rect">
            <a:avLst/>
          </a:prstGeom>
          <a:noFill/>
        </p:spPr>
        <p:txBody>
          <a:bodyPr wrap="square">
            <a:spAutoFit/>
          </a:bodyPr>
          <a:lstStyle/>
          <a:p>
            <a:r>
              <a:rPr lang="en-US" sz="2400" b="0" i="0" u="none" strike="noStrike" cap="none" dirty="0">
                <a:solidFill>
                  <a:schemeClr val="dk1"/>
                </a:solidFill>
                <a:effectLst/>
                <a:latin typeface="Proxima Nova" panose="02000506030000020004" pitchFamily="50" charset="0"/>
                <a:ea typeface="Calibri"/>
                <a:cs typeface="Calibri"/>
                <a:sym typeface="Calibri"/>
              </a:rPr>
              <a:t>Placing various consumption and price data into an index also indicates that beef demand is still strong despite a slight decrease from 2021 – 2022.</a:t>
            </a:r>
            <a:endParaRPr lang="en-US" sz="2400" dirty="0">
              <a:latin typeface="Proxima Nova" panose="02000506030000020004" pitchFamily="50" charset="0"/>
            </a:endParaRPr>
          </a:p>
        </p:txBody>
      </p:sp>
      <p:pic>
        <p:nvPicPr>
          <p:cNvPr id="5" name="Picture 4">
            <a:extLst>
              <a:ext uri="{FF2B5EF4-FFF2-40B4-BE49-F238E27FC236}">
                <a16:creationId xmlns:a16="http://schemas.microsoft.com/office/drawing/2014/main" id="{BF19914D-EAED-5393-D541-B5E023B40490}"/>
              </a:ext>
            </a:extLst>
          </p:cNvPr>
          <p:cNvPicPr>
            <a:picLocks noChangeAspect="1"/>
          </p:cNvPicPr>
          <p:nvPr/>
        </p:nvPicPr>
        <p:blipFill>
          <a:blip r:embed="rId3"/>
          <a:stretch>
            <a:fillRect/>
          </a:stretch>
        </p:blipFill>
        <p:spPr>
          <a:xfrm>
            <a:off x="1058459" y="1932172"/>
            <a:ext cx="9896250" cy="3902821"/>
          </a:xfrm>
          <a:prstGeom prst="rect">
            <a:avLst/>
          </a:prstGeom>
        </p:spPr>
      </p:pic>
      <p:sp>
        <p:nvSpPr>
          <p:cNvPr id="9" name="TextBox 12">
            <a:extLst>
              <a:ext uri="{FF2B5EF4-FFF2-40B4-BE49-F238E27FC236}">
                <a16:creationId xmlns:a16="http://schemas.microsoft.com/office/drawing/2014/main" id="{325E229A-DF7E-203B-DD53-66E9D7BFB1F9}"/>
              </a:ext>
            </a:extLst>
          </p:cNvPr>
          <p:cNvSpPr txBox="1"/>
          <p:nvPr/>
        </p:nvSpPr>
        <p:spPr>
          <a:xfrm>
            <a:off x="537882" y="6005236"/>
            <a:ext cx="11120548" cy="369332"/>
          </a:xfrm>
          <a:prstGeom prst="rect">
            <a:avLst/>
          </a:prstGeom>
          <a:noFill/>
        </p:spPr>
        <p:txBody>
          <a:bodyPr wrap="square" rtlCol="0" anchor="ctr">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90000"/>
              </a:lnSpc>
              <a:spcBef>
                <a:spcPts val="0"/>
              </a:spcBef>
              <a:spcAft>
                <a:spcPts val="0"/>
              </a:spcAft>
              <a:buClr>
                <a:srgbClr val="000000"/>
              </a:buClr>
              <a:buSzTx/>
              <a:buFont typeface="Arial" panose="020B0604020202020204" pitchFamily="34" charset="0"/>
              <a:buNone/>
              <a:tabLst/>
              <a:defRPr/>
            </a:pPr>
            <a:r>
              <a:rPr kumimoji="0" lang="en-US" sz="1000" b="0" i="1" u="sng" strike="noStrike" kern="0" cap="none" spc="0" normalizeH="0" baseline="0" noProof="0" dirty="0">
                <a:ln>
                  <a:noFill/>
                </a:ln>
                <a:solidFill>
                  <a:srgbClr val="000000"/>
                </a:solidFill>
                <a:effectLst/>
                <a:uLnTx/>
                <a:uFillTx/>
                <a:latin typeface="Franklin Gothic Book" panose="020B0503020102020204" pitchFamily="34" charset="0"/>
                <a:ea typeface="+mn-ea"/>
                <a:cs typeface="+mn-cs"/>
                <a:sym typeface="Arial"/>
              </a:rPr>
              <a:t>Source:</a:t>
            </a:r>
            <a:r>
              <a:rPr kumimoji="0" lang="en-US" sz="1000" b="0" i="1" u="none" strike="noStrike" kern="0" cap="none" spc="0" normalizeH="0" baseline="0" noProof="0" dirty="0">
                <a:ln>
                  <a:noFill/>
                </a:ln>
                <a:solidFill>
                  <a:srgbClr val="000000"/>
                </a:solidFill>
                <a:effectLst/>
                <a:uLnTx/>
                <a:uFillTx/>
                <a:latin typeface="Franklin Gothic Book" panose="020B0503020102020204" pitchFamily="34" charset="0"/>
                <a:ea typeface="+mn-ea"/>
                <a:cs typeface="+mn-cs"/>
                <a:sym typeface="Arial"/>
              </a:rPr>
              <a:t> USDA, Economic Research Service, US Bureau of Labor Statistics, </a:t>
            </a:r>
            <a:r>
              <a:rPr kumimoji="0" lang="en-US" sz="1000" b="0" i="1" u="none" strike="noStrike" kern="0" cap="none" spc="0" normalizeH="0" baseline="0" noProof="0" dirty="0" err="1">
                <a:ln>
                  <a:noFill/>
                </a:ln>
                <a:solidFill>
                  <a:srgbClr val="000000"/>
                </a:solidFill>
                <a:effectLst/>
                <a:uLnTx/>
                <a:uFillTx/>
                <a:latin typeface="Franklin Gothic Book" panose="020B0503020102020204" pitchFamily="34" charset="0"/>
                <a:ea typeface="+mn-ea"/>
                <a:cs typeface="+mn-cs"/>
                <a:sym typeface="Arial"/>
              </a:rPr>
              <a:t>Bekkerman</a:t>
            </a:r>
            <a:r>
              <a:rPr kumimoji="0" lang="en-US" sz="1000" b="0" i="1" u="none" strike="noStrike" kern="0" cap="none" spc="0" normalizeH="0" baseline="0" noProof="0" dirty="0">
                <a:ln>
                  <a:noFill/>
                </a:ln>
                <a:solidFill>
                  <a:srgbClr val="000000"/>
                </a:solidFill>
                <a:effectLst/>
                <a:uLnTx/>
                <a:uFillTx/>
                <a:latin typeface="Franklin Gothic Book" panose="020B0503020102020204" pitchFamily="34" charset="0"/>
                <a:ea typeface="+mn-ea"/>
                <a:cs typeface="+mn-cs"/>
                <a:sym typeface="Arial"/>
              </a:rPr>
              <a:t> et al. 2019.</a:t>
            </a:r>
          </a:p>
          <a:p>
            <a:pPr marL="0" marR="0" lvl="0" indent="0" algn="l" defTabSz="914400" rtl="0" eaLnBrk="1" fontAlgn="auto" latinLnBrk="0" hangingPunct="1">
              <a:lnSpc>
                <a:spcPct val="90000"/>
              </a:lnSpc>
              <a:spcBef>
                <a:spcPts val="0"/>
              </a:spcBef>
              <a:spcAft>
                <a:spcPts val="0"/>
              </a:spcAft>
              <a:buClr>
                <a:srgbClr val="000000"/>
              </a:buClr>
              <a:buSzTx/>
              <a:buFont typeface="Arial" panose="020B0604020202020204" pitchFamily="34" charset="0"/>
              <a:buNone/>
              <a:tabLst/>
              <a:defRPr/>
            </a:pPr>
            <a:r>
              <a:rPr kumimoji="0" lang="en-US" sz="1000" b="0" i="1" u="sng" strike="noStrike" kern="0" cap="none" spc="0" normalizeH="0" baseline="0" noProof="0" dirty="0">
                <a:ln>
                  <a:noFill/>
                </a:ln>
                <a:solidFill>
                  <a:srgbClr val="000000"/>
                </a:solidFill>
                <a:effectLst/>
                <a:uLnTx/>
                <a:uFillTx/>
                <a:latin typeface="Franklin Gothic Book" panose="020B0503020102020204" pitchFamily="34" charset="0"/>
                <a:ea typeface="+mn-ea"/>
                <a:cs typeface="+mn-cs"/>
                <a:sym typeface="Arial"/>
              </a:rPr>
              <a:t>Analysis:</a:t>
            </a:r>
            <a:r>
              <a:rPr kumimoji="0" lang="en-US" sz="1000" b="0" i="1" u="none" strike="noStrike" kern="0" cap="none" spc="0" normalizeH="0" baseline="0" noProof="0" dirty="0">
                <a:ln>
                  <a:noFill/>
                </a:ln>
                <a:solidFill>
                  <a:srgbClr val="000000"/>
                </a:solidFill>
                <a:effectLst/>
                <a:uLnTx/>
                <a:uFillTx/>
                <a:latin typeface="Franklin Gothic Book" panose="020B0503020102020204" pitchFamily="34" charset="0"/>
                <a:ea typeface="+mn-ea"/>
                <a:cs typeface="+mn-cs"/>
                <a:sym typeface="Arial"/>
              </a:rPr>
              <a:t> National Cattlemen’s Beef Association, on behalf of The Beef Checkoff. </a:t>
            </a:r>
          </a:p>
        </p:txBody>
      </p:sp>
    </p:spTree>
    <p:extLst>
      <p:ext uri="{BB962C8B-B14F-4D97-AF65-F5344CB8AC3E}">
        <p14:creationId xmlns:p14="http://schemas.microsoft.com/office/powerpoint/2010/main" val="4186792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9962576"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What You’ll Learn in Beef University</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Text Placeholder 3">
            <a:extLst>
              <a:ext uri="{FF2B5EF4-FFF2-40B4-BE49-F238E27FC236}">
                <a16:creationId xmlns:a16="http://schemas.microsoft.com/office/drawing/2014/main" id="{A2B884F7-9359-3DD7-C9B5-50D525B65EF7}"/>
              </a:ext>
            </a:extLst>
          </p:cNvPr>
          <p:cNvSpPr txBox="1">
            <a:spLocks/>
          </p:cNvSpPr>
          <p:nvPr/>
        </p:nvSpPr>
        <p:spPr>
          <a:xfrm>
            <a:off x="537882" y="1291551"/>
            <a:ext cx="4643718" cy="42748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Proxima Nova" panose="02000506030000020004" pitchFamily="50" charset="0"/>
              </a:rPr>
              <a:t>Beef cuts and how to prepare them</a:t>
            </a:r>
          </a:p>
          <a:p>
            <a:r>
              <a:rPr lang="en-US" dirty="0">
                <a:latin typeface="Proxima Nova" panose="02000506030000020004" pitchFamily="50" charset="0"/>
              </a:rPr>
              <a:t>How beef is raised</a:t>
            </a:r>
          </a:p>
          <a:p>
            <a:r>
              <a:rPr lang="en-US" dirty="0">
                <a:latin typeface="Proxima Nova" panose="02000506030000020004" pitchFamily="50" charset="0"/>
              </a:rPr>
              <a:t>Beef’s nutritional value</a:t>
            </a:r>
          </a:p>
        </p:txBody>
      </p:sp>
      <p:pic>
        <p:nvPicPr>
          <p:cNvPr id="3" name="Picture 2">
            <a:extLst>
              <a:ext uri="{FF2B5EF4-FFF2-40B4-BE49-F238E27FC236}">
                <a16:creationId xmlns:a16="http://schemas.microsoft.com/office/drawing/2014/main" id="{7ADF434A-FEBF-589C-1E4E-0225780540D9}"/>
              </a:ext>
            </a:extLst>
          </p:cNvPr>
          <p:cNvPicPr>
            <a:picLocks noChangeAspect="1"/>
          </p:cNvPicPr>
          <p:nvPr/>
        </p:nvPicPr>
        <p:blipFill>
          <a:blip r:embed="rId3"/>
          <a:stretch>
            <a:fillRect/>
          </a:stretch>
        </p:blipFill>
        <p:spPr>
          <a:xfrm>
            <a:off x="9097586" y="3429000"/>
            <a:ext cx="2713310" cy="2713310"/>
          </a:xfrm>
          <a:prstGeom prst="ellipse">
            <a:avLst/>
          </a:prstGeom>
          <a:effectLst>
            <a:outerShdw blurRad="50800" dist="38100" dir="2700000" algn="tl" rotWithShape="0">
              <a:prstClr val="black">
                <a:alpha val="40000"/>
              </a:prstClr>
            </a:outerShdw>
          </a:effectLst>
        </p:spPr>
      </p:pic>
      <p:pic>
        <p:nvPicPr>
          <p:cNvPr id="11" name="Picture 10" descr="A group of raw meats&#10;&#10;Description automatically generated">
            <a:extLst>
              <a:ext uri="{FF2B5EF4-FFF2-40B4-BE49-F238E27FC236}">
                <a16:creationId xmlns:a16="http://schemas.microsoft.com/office/drawing/2014/main" id="{5429A597-2113-3609-317D-7D46C431D505}"/>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6979522" y="1049582"/>
            <a:ext cx="2713310" cy="2713310"/>
          </a:xfrm>
          <a:prstGeom prst="ellipse">
            <a:avLst/>
          </a:prstGeom>
          <a:effectLst>
            <a:outerShdw blurRad="50800" dist="38100" dir="2700000" algn="tl" rotWithShape="0">
              <a:prstClr val="black">
                <a:alpha val="40000"/>
              </a:prstClr>
            </a:outerShdw>
          </a:effectLst>
        </p:spPr>
      </p:pic>
      <p:pic>
        <p:nvPicPr>
          <p:cNvPr id="15" name="Picture 14" descr="A group of cows in a field&#10;&#10;Description automatically generated">
            <a:extLst>
              <a:ext uri="{FF2B5EF4-FFF2-40B4-BE49-F238E27FC236}">
                <a16:creationId xmlns:a16="http://schemas.microsoft.com/office/drawing/2014/main" id="{B27CDFAD-68C2-43C3-2A18-047D2FD89C17}"/>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4932977" y="3456089"/>
            <a:ext cx="2713310" cy="2713310"/>
          </a:xfrm>
          <a:prstGeom prst="ellipse">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38792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8743575"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What is the Beef Checkoff?</a:t>
            </a: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Text Placeholder 3">
            <a:extLst>
              <a:ext uri="{FF2B5EF4-FFF2-40B4-BE49-F238E27FC236}">
                <a16:creationId xmlns:a16="http://schemas.microsoft.com/office/drawing/2014/main" id="{F380A586-4A42-40CA-9314-497277A7708B}"/>
              </a:ext>
            </a:extLst>
          </p:cNvPr>
          <p:cNvSpPr>
            <a:spLocks noGrp="1"/>
          </p:cNvSpPr>
          <p:nvPr/>
        </p:nvSpPr>
        <p:spPr>
          <a:xfrm>
            <a:off x="367129" y="1262856"/>
            <a:ext cx="5802559" cy="4332287"/>
          </a:xfrm>
          <a:prstGeom prst="rect">
            <a:avLst/>
          </a:prstGeom>
          <a:noFill/>
          <a:ln>
            <a:noFill/>
          </a:ln>
        </p:spPr>
        <p:txBody>
          <a:bodyPr spcFirstLastPara="1" wrap="square" lIns="91425" tIns="91425" rIns="91425" bIns="91425" anchor="t" anchorCtr="0"/>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Proxima Nova" panose="02000506030000020004" pitchFamily="2" charset="0"/>
                <a:ea typeface="Proxima Nova" panose="02000506030000020004" pitchFamily="2" charset="0"/>
                <a:cs typeface="Proxima Nova" panose="02000506030000020004" pitchFamily="2" charset="0"/>
                <a:sym typeface="Source Sans Pro"/>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Source Sans Pro"/>
                <a:ea typeface="Source Sans Pro"/>
                <a:cs typeface="Source Sans Pro"/>
                <a:sym typeface="Source Sans Pro"/>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Source Sans Pro"/>
                <a:ea typeface="Source Sans Pro"/>
                <a:cs typeface="Source Sans Pro"/>
                <a:sym typeface="Source Sans Pro"/>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ckwell"/>
                <a:ea typeface="Rockwell"/>
                <a:cs typeface="Rockwell"/>
                <a:sym typeface="Rockwel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ckwell"/>
                <a:ea typeface="Rockwell"/>
                <a:cs typeface="Rockwell"/>
                <a:sym typeface="Rockwel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ckwell"/>
                <a:ea typeface="Rockwell"/>
                <a:cs typeface="Rockwell"/>
                <a:sym typeface="Rockwel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ckwell"/>
                <a:ea typeface="Rockwell"/>
                <a:cs typeface="Rockwell"/>
                <a:sym typeface="Rockwell"/>
              </a:defRPr>
            </a:lvl9pPr>
          </a:lstStyle>
          <a:p>
            <a:r>
              <a:rPr lang="en-US" sz="2600" dirty="0"/>
              <a:t>Program focused on maintaining and building strong demand for beef</a:t>
            </a:r>
          </a:p>
          <a:p>
            <a:r>
              <a:rPr lang="en-US" sz="2600" dirty="0"/>
              <a:t>Funds the </a:t>
            </a:r>
            <a:r>
              <a:rPr lang="en-US" sz="2600" b="1" i="1" dirty="0">
                <a:solidFill>
                  <a:srgbClr val="D5001C"/>
                </a:solidFill>
              </a:rPr>
              <a:t>Beef. It’s What’s For Dinner.</a:t>
            </a:r>
            <a:r>
              <a:rPr lang="en-US" sz="2600" i="1" dirty="0"/>
              <a:t> </a:t>
            </a:r>
            <a:r>
              <a:rPr lang="en-US" sz="2600" dirty="0"/>
              <a:t>brand</a:t>
            </a:r>
          </a:p>
          <a:p>
            <a:r>
              <a:rPr lang="en-US" sz="2600" dirty="0"/>
              <a:t>Every time a beef animal is sold, $1 is collected to fund education, promotion, and research </a:t>
            </a:r>
          </a:p>
        </p:txBody>
      </p:sp>
      <p:pic>
        <p:nvPicPr>
          <p:cNvPr id="5" name="Picture 4" descr="A red and black sign&#10;&#10;Description automatically generated">
            <a:extLst>
              <a:ext uri="{FF2B5EF4-FFF2-40B4-BE49-F238E27FC236}">
                <a16:creationId xmlns:a16="http://schemas.microsoft.com/office/drawing/2014/main" id="{47E46E0F-5C96-36D4-46F4-6DED6EEBF2FB}"/>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7781908" y="1500921"/>
            <a:ext cx="2657592" cy="1567980"/>
          </a:xfrm>
          <a:prstGeom prst="rect">
            <a:avLst/>
          </a:prstGeom>
        </p:spPr>
      </p:pic>
      <p:pic>
        <p:nvPicPr>
          <p:cNvPr id="12" name="Picture 11" descr="A picture containing meter, clock&#10;&#10;Description automatically generated">
            <a:extLst>
              <a:ext uri="{FF2B5EF4-FFF2-40B4-BE49-F238E27FC236}">
                <a16:creationId xmlns:a16="http://schemas.microsoft.com/office/drawing/2014/main" id="{EE93296A-7DAA-4D21-A156-243C15255EB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58523" y="3619559"/>
            <a:ext cx="3504362" cy="1975584"/>
          </a:xfrm>
          <a:prstGeom prst="rect">
            <a:avLst/>
          </a:prstGeom>
        </p:spPr>
      </p:pic>
    </p:spTree>
    <p:extLst>
      <p:ext uri="{BB962C8B-B14F-4D97-AF65-F5344CB8AC3E}">
        <p14:creationId xmlns:p14="http://schemas.microsoft.com/office/powerpoint/2010/main" val="4023904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0AE0C3C-3BF1-4A46-82C4-351F99E61AE4}"/>
              </a:ext>
            </a:extLst>
          </p:cNvPr>
          <p:cNvCxnSpPr>
            <a:cxnSpLocks/>
          </p:cNvCxnSpPr>
          <p:nvPr/>
        </p:nvCxnSpPr>
        <p:spPr>
          <a:xfrm>
            <a:off x="537882" y="950263"/>
            <a:ext cx="591671" cy="0"/>
          </a:xfrm>
          <a:prstGeom prst="line">
            <a:avLst/>
          </a:prstGeom>
          <a:ln w="76200">
            <a:solidFill>
              <a:srgbClr val="D5001C"/>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626584A-3DE4-915E-534E-8F656EB75AEF}"/>
              </a:ext>
            </a:extLst>
          </p:cNvPr>
          <p:cNvSpPr/>
          <p:nvPr/>
        </p:nvSpPr>
        <p:spPr>
          <a:xfrm>
            <a:off x="0" y="6391834"/>
            <a:ext cx="12192000" cy="466165"/>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2034AF-0201-5C6F-1C80-BC6B2E39B0C3}"/>
              </a:ext>
            </a:extLst>
          </p:cNvPr>
          <p:cNvSpPr/>
          <p:nvPr/>
        </p:nvSpPr>
        <p:spPr>
          <a:xfrm>
            <a:off x="0" y="6535271"/>
            <a:ext cx="12192000" cy="32272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1">
            <a:extLst>
              <a:ext uri="{FF2B5EF4-FFF2-40B4-BE49-F238E27FC236}">
                <a16:creationId xmlns:a16="http://schemas.microsoft.com/office/drawing/2014/main" id="{B1E6E911-8E47-847F-037C-826B2131DABB}"/>
              </a:ext>
            </a:extLst>
          </p:cNvPr>
          <p:cNvSpPr txBox="1">
            <a:spLocks/>
          </p:cNvSpPr>
          <p:nvPr/>
        </p:nvSpPr>
        <p:spPr>
          <a:xfrm>
            <a:off x="367129" y="221487"/>
            <a:ext cx="11077944" cy="72877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Rockwell" panose="02060603020205020403" pitchFamily="18" charset="0"/>
              </a:rPr>
              <a:t>Available Resources – </a:t>
            </a:r>
            <a:r>
              <a:rPr lang="en-US" sz="2800" dirty="0">
                <a:latin typeface="Rockwell" panose="02060603020205020403" pitchFamily="18" charset="0"/>
              </a:rPr>
              <a:t>BeefItsWhatsForDinner.com</a:t>
            </a:r>
            <a:endParaRPr lang="en-US" dirty="0">
              <a:latin typeface="Rockwell" panose="02060603020205020403" pitchFamily="18" charset="0"/>
            </a:endParaRPr>
          </a:p>
        </p:txBody>
      </p:sp>
      <p:sp>
        <p:nvSpPr>
          <p:cNvPr id="10" name="TextBox 9">
            <a:extLst>
              <a:ext uri="{FF2B5EF4-FFF2-40B4-BE49-F238E27FC236}">
                <a16:creationId xmlns:a16="http://schemas.microsoft.com/office/drawing/2014/main" id="{E2819727-1F78-7650-2032-A020AE033BC8}"/>
              </a:ext>
            </a:extLst>
          </p:cNvPr>
          <p:cNvSpPr txBox="1"/>
          <p:nvPr/>
        </p:nvSpPr>
        <p:spPr>
          <a:xfrm>
            <a:off x="4670611" y="6542746"/>
            <a:ext cx="2850777" cy="276999"/>
          </a:xfrm>
          <a:prstGeom prst="rect">
            <a:avLst/>
          </a:prstGeom>
          <a:noFill/>
        </p:spPr>
        <p:txBody>
          <a:bodyPr wrap="square" rtlCol="0">
            <a:spAutoFit/>
          </a:bodyPr>
          <a:lstStyle/>
          <a:p>
            <a:pPr algn="ctr"/>
            <a:r>
              <a:rPr lang="en-US" sz="1200" dirty="0">
                <a:solidFill>
                  <a:schemeClr val="bg1"/>
                </a:solidFill>
                <a:latin typeface="Rockwell" panose="02060603020205020403" pitchFamily="18" charset="0"/>
              </a:rPr>
              <a:t>Beef University</a:t>
            </a:r>
          </a:p>
        </p:txBody>
      </p:sp>
      <p:sp>
        <p:nvSpPr>
          <p:cNvPr id="2" name="Text Placeholder 3">
            <a:extLst>
              <a:ext uri="{FF2B5EF4-FFF2-40B4-BE49-F238E27FC236}">
                <a16:creationId xmlns:a16="http://schemas.microsoft.com/office/drawing/2014/main" id="{F380A586-4A42-40CA-9314-497277A7708B}"/>
              </a:ext>
            </a:extLst>
          </p:cNvPr>
          <p:cNvSpPr>
            <a:spLocks noGrp="1"/>
          </p:cNvSpPr>
          <p:nvPr/>
        </p:nvSpPr>
        <p:spPr>
          <a:xfrm>
            <a:off x="367129" y="1093700"/>
            <a:ext cx="5002213" cy="4332287"/>
          </a:xfrm>
          <a:prstGeom prst="rect">
            <a:avLst/>
          </a:prstGeom>
          <a:noFill/>
          <a:ln>
            <a:noFill/>
          </a:ln>
        </p:spPr>
        <p:txBody>
          <a:bodyPr spcFirstLastPara="1" wrap="square" lIns="91425" tIns="91425" rIns="91425" bIns="91425" anchor="t" anchorCtr="0"/>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Proxima Nova" panose="02000506030000020004" pitchFamily="2" charset="0"/>
                <a:ea typeface="Proxima Nova" panose="02000506030000020004" pitchFamily="2" charset="0"/>
                <a:cs typeface="Proxima Nova" panose="02000506030000020004" pitchFamily="2" charset="0"/>
                <a:sym typeface="Source Sans Pro"/>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Source Sans Pro"/>
                <a:ea typeface="Source Sans Pro"/>
                <a:cs typeface="Source Sans Pro"/>
                <a:sym typeface="Source Sans Pro"/>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Source Sans Pro"/>
                <a:ea typeface="Source Sans Pro"/>
                <a:cs typeface="Source Sans Pro"/>
                <a:sym typeface="Source Sans Pro"/>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Source Sans Pro"/>
                <a:ea typeface="Source Sans Pro"/>
                <a:cs typeface="Source Sans Pro"/>
                <a:sym typeface="Source Sans Pr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ckwell"/>
                <a:ea typeface="Rockwell"/>
                <a:cs typeface="Rockwell"/>
                <a:sym typeface="Rockwel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ckwell"/>
                <a:ea typeface="Rockwell"/>
                <a:cs typeface="Rockwell"/>
                <a:sym typeface="Rockwel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ckwell"/>
                <a:ea typeface="Rockwell"/>
                <a:cs typeface="Rockwell"/>
                <a:sym typeface="Rockwel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ckwell"/>
                <a:ea typeface="Rockwell"/>
                <a:cs typeface="Rockwell"/>
                <a:sym typeface="Rockwell"/>
              </a:defRPr>
            </a:lvl9pPr>
          </a:lstStyle>
          <a:p>
            <a:r>
              <a:rPr lang="en-US" sz="2600" dirty="0"/>
              <a:t>Beef cut database</a:t>
            </a:r>
          </a:p>
          <a:p>
            <a:r>
              <a:rPr lang="en-US" sz="2600" dirty="0"/>
              <a:t>Recipe database</a:t>
            </a:r>
          </a:p>
          <a:p>
            <a:r>
              <a:rPr lang="en-US" sz="2600" dirty="0"/>
              <a:t>Nutritional information</a:t>
            </a:r>
          </a:p>
          <a:p>
            <a:r>
              <a:rPr lang="en-US" sz="2600" dirty="0"/>
              <a:t>Sales and supply chain intelligence and consumer insights</a:t>
            </a:r>
          </a:p>
          <a:p>
            <a:r>
              <a:rPr lang="en-US" sz="2600" dirty="0"/>
              <a:t>Complimentary digital marketing assets</a:t>
            </a:r>
          </a:p>
          <a:p>
            <a:r>
              <a:rPr lang="en-US" sz="2600" dirty="0"/>
              <a:t>Culinary inspiration</a:t>
            </a:r>
          </a:p>
          <a:p>
            <a:r>
              <a:rPr lang="en-US" sz="2600" dirty="0"/>
              <a:t>Educational programs</a:t>
            </a:r>
          </a:p>
        </p:txBody>
      </p:sp>
      <p:pic>
        <p:nvPicPr>
          <p:cNvPr id="5" name="Picture 4">
            <a:extLst>
              <a:ext uri="{FF2B5EF4-FFF2-40B4-BE49-F238E27FC236}">
                <a16:creationId xmlns:a16="http://schemas.microsoft.com/office/drawing/2014/main" id="{40A8BBF5-9814-8E1A-8F10-D3E2980ED287}"/>
              </a:ext>
            </a:extLst>
          </p:cNvPr>
          <p:cNvPicPr>
            <a:picLocks noChangeAspect="1"/>
          </p:cNvPicPr>
          <p:nvPr/>
        </p:nvPicPr>
        <p:blipFill>
          <a:blip r:embed="rId3"/>
          <a:stretch>
            <a:fillRect/>
          </a:stretch>
        </p:blipFill>
        <p:spPr>
          <a:xfrm>
            <a:off x="5252219" y="1233398"/>
            <a:ext cx="5814470" cy="2744700"/>
          </a:xfrm>
          <a:prstGeom prst="rect">
            <a:avLst/>
          </a:prstGeom>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AEF62218-8EC8-E560-9124-EFFAC3EC7E1D}"/>
              </a:ext>
            </a:extLst>
          </p:cNvPr>
          <p:cNvPicPr>
            <a:picLocks noChangeAspect="1"/>
          </p:cNvPicPr>
          <p:nvPr/>
        </p:nvPicPr>
        <p:blipFill>
          <a:blip r:embed="rId4"/>
          <a:stretch>
            <a:fillRect/>
          </a:stretch>
        </p:blipFill>
        <p:spPr>
          <a:xfrm>
            <a:off x="5252219" y="3981835"/>
            <a:ext cx="5814470" cy="207528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236198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surface with white specks&#10;&#10;Description automatically generated">
            <a:extLst>
              <a:ext uri="{FF2B5EF4-FFF2-40B4-BE49-F238E27FC236}">
                <a16:creationId xmlns:a16="http://schemas.microsoft.com/office/drawing/2014/main" id="{8A99B978-448B-1255-B7E7-A94E4B58C327}"/>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19AA2BB9-A469-17B8-5A8A-CF1085E24A68}"/>
              </a:ext>
            </a:extLst>
          </p:cNvPr>
          <p:cNvSpPr/>
          <p:nvPr/>
        </p:nvSpPr>
        <p:spPr>
          <a:xfrm>
            <a:off x="0" y="430306"/>
            <a:ext cx="12192000" cy="36755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Rectangle 6">
            <a:extLst>
              <a:ext uri="{FF2B5EF4-FFF2-40B4-BE49-F238E27FC236}">
                <a16:creationId xmlns:a16="http://schemas.microsoft.com/office/drawing/2014/main" id="{5C0D4C32-DC16-B6A5-D26F-1BAA0B516E9D}"/>
              </a:ext>
            </a:extLst>
          </p:cNvPr>
          <p:cNvSpPr/>
          <p:nvPr/>
        </p:nvSpPr>
        <p:spPr>
          <a:xfrm>
            <a:off x="0" y="0"/>
            <a:ext cx="12192000" cy="537882"/>
          </a:xfrm>
          <a:prstGeom prst="rect">
            <a:avLst/>
          </a:prstGeom>
          <a:solidFill>
            <a:srgbClr val="8383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0E76761A-F154-A385-961C-BD4356186199}"/>
              </a:ext>
            </a:extLst>
          </p:cNvPr>
          <p:cNvSpPr/>
          <p:nvPr/>
        </p:nvSpPr>
        <p:spPr>
          <a:xfrm>
            <a:off x="5177806" y="64818"/>
            <a:ext cx="1836389" cy="1755018"/>
          </a:xfrm>
          <a:prstGeom prst="ellipse">
            <a:avLst/>
          </a:prstGeom>
          <a:solidFill>
            <a:srgbClr val="FAFAFA"/>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89E4DD8-736C-4806-4E6C-1F340FCC52D6}"/>
              </a:ext>
            </a:extLst>
          </p:cNvPr>
          <p:cNvPicPr>
            <a:picLocks noChangeAspect="1"/>
          </p:cNvPicPr>
          <p:nvPr/>
        </p:nvPicPr>
        <p:blipFill>
          <a:blip r:embed="rId4"/>
          <a:stretch>
            <a:fillRect/>
          </a:stretch>
        </p:blipFill>
        <p:spPr>
          <a:xfrm>
            <a:off x="5281398" y="524092"/>
            <a:ext cx="1629203" cy="836470"/>
          </a:xfrm>
          <a:prstGeom prst="rect">
            <a:avLst/>
          </a:prstGeom>
        </p:spPr>
      </p:pic>
      <p:sp>
        <p:nvSpPr>
          <p:cNvPr id="10" name="TextBox 9">
            <a:extLst>
              <a:ext uri="{FF2B5EF4-FFF2-40B4-BE49-F238E27FC236}">
                <a16:creationId xmlns:a16="http://schemas.microsoft.com/office/drawing/2014/main" id="{A6C34B30-B93C-9DDF-45CE-13DDBD3602B5}"/>
              </a:ext>
            </a:extLst>
          </p:cNvPr>
          <p:cNvSpPr txBox="1"/>
          <p:nvPr/>
        </p:nvSpPr>
        <p:spPr>
          <a:xfrm>
            <a:off x="1394011" y="2778561"/>
            <a:ext cx="9403976" cy="923330"/>
          </a:xfrm>
          <a:prstGeom prst="rect">
            <a:avLst/>
          </a:prstGeom>
          <a:noFill/>
        </p:spPr>
        <p:txBody>
          <a:bodyPr wrap="square" rtlCol="0">
            <a:spAutoFit/>
          </a:bodyPr>
          <a:lstStyle/>
          <a:p>
            <a:pPr algn="ctr"/>
            <a:r>
              <a:rPr lang="en-US" sz="5400" b="1" dirty="0">
                <a:solidFill>
                  <a:schemeClr val="bg1"/>
                </a:solidFill>
                <a:latin typeface="Rockwell" panose="02060603020205020403" pitchFamily="18" charset="0"/>
              </a:rPr>
              <a:t>Thank You</a:t>
            </a:r>
          </a:p>
        </p:txBody>
      </p:sp>
      <p:pic>
        <p:nvPicPr>
          <p:cNvPr id="12" name="Picture 11" descr="A black and white sign with white text&#10;&#10;Description automatically generated">
            <a:extLst>
              <a:ext uri="{FF2B5EF4-FFF2-40B4-BE49-F238E27FC236}">
                <a16:creationId xmlns:a16="http://schemas.microsoft.com/office/drawing/2014/main" id="{2724666D-3509-C797-CDC7-29732AE24032}"/>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4285434" y="4949355"/>
            <a:ext cx="1519901" cy="886609"/>
          </a:xfrm>
          <a:prstGeom prst="rect">
            <a:avLst/>
          </a:prstGeom>
        </p:spPr>
      </p:pic>
      <p:pic>
        <p:nvPicPr>
          <p:cNvPr id="14" name="Picture 13" descr="A logo on a black background&#10;&#10;Description automatically generated">
            <a:extLst>
              <a:ext uri="{FF2B5EF4-FFF2-40B4-BE49-F238E27FC236}">
                <a16:creationId xmlns:a16="http://schemas.microsoft.com/office/drawing/2014/main" id="{39A8E9DE-9874-CA7E-FC3A-8BCE17C73A4D}"/>
              </a:ext>
            </a:extLst>
          </p:cNvPr>
          <p:cNvPicPr>
            <a:picLocks noChangeAspect="1"/>
          </p:cNvPicPr>
          <p:nvPr/>
        </p:nvPicPr>
        <p:blipFill rotWithShape="1">
          <a:blip r:embed="rId6" cstate="screen">
            <a:extLst>
              <a:ext uri="{28A0092B-C50C-407E-A947-70E740481C1C}">
                <a14:useLocalDpi xmlns:a14="http://schemas.microsoft.com/office/drawing/2010/main" val="0"/>
              </a:ext>
            </a:extLst>
          </a:blip>
          <a:srcRect/>
          <a:stretch/>
        </p:blipFill>
        <p:spPr>
          <a:xfrm>
            <a:off x="6095999" y="4660617"/>
            <a:ext cx="2356531" cy="1593418"/>
          </a:xfrm>
          <a:prstGeom prst="rect">
            <a:avLst/>
          </a:prstGeom>
        </p:spPr>
      </p:pic>
    </p:spTree>
    <p:extLst>
      <p:ext uri="{BB962C8B-B14F-4D97-AF65-F5344CB8AC3E}">
        <p14:creationId xmlns:p14="http://schemas.microsoft.com/office/powerpoint/2010/main" val="19022878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15BAFBA6835B64194A8A93A24769B58" ma:contentTypeVersion="11" ma:contentTypeDescription="Create a new document." ma:contentTypeScope="" ma:versionID="aa99e098a1777df7be6e0cd65ad81591">
  <xsd:schema xmlns:xsd="http://www.w3.org/2001/XMLSchema" xmlns:xs="http://www.w3.org/2001/XMLSchema" xmlns:p="http://schemas.microsoft.com/office/2006/metadata/properties" xmlns:ns2="6eab71f1-d94f-4309-8619-fcff2ae9d553" xmlns:ns3="f69e88df-2e27-47b2-a282-388c706881d7" xmlns:ns4="1e7dce43-bc24-4bca-8f75-c4b51482b0e9" targetNamespace="http://schemas.microsoft.com/office/2006/metadata/properties" ma:root="true" ma:fieldsID="7142fc92ff1274a4cd5c8b37626f3664" ns2:_="" ns3:_="" ns4:_="">
    <xsd:import namespace="6eab71f1-d94f-4309-8619-fcff2ae9d553"/>
    <xsd:import namespace="f69e88df-2e27-47b2-a282-388c706881d7"/>
    <xsd:import namespace="1e7dce43-bc24-4bca-8f75-c4b51482b0e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OCR" minOccurs="0"/>
                <xsd:element ref="ns2:MediaServiceEventHashCode" minOccurs="0"/>
                <xsd:element ref="ns2:MediaServiceGenerationTime" minOccurs="0"/>
                <xsd:element ref="ns3:SharedWithUsers" minOccurs="0"/>
                <xsd:element ref="ns3:SharedWithDetails" minOccurs="0"/>
                <xsd:element ref="ns2:MediaServiceLocation" minOccurs="0"/>
                <xsd:element ref="ns4:NCBA-DocDisposition" minOccurs="0"/>
                <xsd:element ref="ns2:MediaServiceAutoKeyPoints" minOccurs="0"/>
                <xsd:element ref="ns2:MediaServiceKeyPoints" minOccurs="0"/>
                <xsd:element ref="ns2:lcf76f155ced4ddcb4097134ff3c332f" minOccurs="0"/>
                <xsd:element ref="ns4:TaxCatchAll" minOccurs="0"/>
                <xsd:element ref="ns2:MediaLengthInSeconds" minOccurs="0"/>
                <xsd:element ref="ns2:ARM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ab71f1-d94f-4309-8619-fcff2ae9d553"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false">
      <xsd:simpleType>
        <xsd:restriction base="dms:Note"/>
      </xsd:simpleType>
    </xsd:element>
    <xsd:element name="MediaServiceFastMetadata" ma:index="9" nillable="true" ma:displayName="MediaServiceFastMetadata" ma:description="" ma:hidden="true" ma:internalName="MediaServiceFastMetadata" ma:readOnly="false">
      <xsd:simpleType>
        <xsd:restriction base="dms:Note"/>
      </xsd:simpleType>
    </xsd:element>
    <xsd:element name="MediaServiceAutoTags" ma:index="10" nillable="true" ma:displayName="MediaServiceAutoTags" ma:internalName="MediaServiceAutoTags" ma:readOnly="false">
      <xsd:simpleType>
        <xsd:restriction base="dms:Text"/>
      </xsd:simpleType>
    </xsd:element>
    <xsd:element name="MediaServiceDateTaken" ma:index="11" nillable="true" ma:displayName="MediaServiceDateTaken" ma:hidden="true" ma:internalName="MediaServiceDateTaken" ma:readOnly="false">
      <xsd:simpleType>
        <xsd:restriction base="dms:Text"/>
      </xsd:simpleType>
    </xsd:element>
    <xsd:element name="MediaServiceOCR" ma:index="12" nillable="true" ma:displayName="MediaServiceOCR" ma:internalName="MediaServiceOCR" ma:readOnly="false">
      <xsd:simpleType>
        <xsd:restriction base="dms:Note">
          <xsd:maxLength value="255"/>
        </xsd:restriction>
      </xsd:simpleType>
    </xsd:element>
    <xsd:element name="MediaServiceEventHashCode" ma:index="13" nillable="true" ma:displayName="MediaServiceEventHashCode" ma:hidden="true" ma:internalName="MediaServiceEventHashCode" ma:readOnly="false">
      <xsd:simpleType>
        <xsd:restriction base="dms:Text"/>
      </xsd:simpleType>
    </xsd:element>
    <xsd:element name="MediaServiceGenerationTime" ma:index="14" nillable="true" ma:displayName="MediaServiceGenerationTime" ma:hidden="true" ma:internalName="MediaServiceGenerationTime" ma:readOnly="false">
      <xsd:simpleType>
        <xsd:restriction base="dms:Text"/>
      </xsd:simpleType>
    </xsd:element>
    <xsd:element name="MediaServiceLocation" ma:index="17" nillable="true" ma:displayName="Location" ma:internalName="MediaServiceLocation" ma:readOnly="false">
      <xsd:simpleType>
        <xsd:restriction base="dms:Text"/>
      </xsd:simpleType>
    </xsd:element>
    <xsd:element name="MediaServiceAutoKeyPoints" ma:index="19" nillable="true" ma:displayName="MediaServiceAutoKeyPoints" ma:hidden="true" ma:internalName="MediaServiceAutoKeyPoints" ma:readOnly="false">
      <xsd:simpleType>
        <xsd:restriction base="dms:Note"/>
      </xsd:simpleType>
    </xsd:element>
    <xsd:element name="MediaServiceKeyPoints" ma:index="20" nillable="true" ma:displayName="KeyPoints" ma:internalName="MediaServiceKeyPoints" ma:readOnly="fals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3554f54-2b22-4105-b22e-97faa9058135" ma:termSetId="09814cd3-568e-fe90-9814-8d621ff8fb84" ma:anchorId="fba54fb3-c3e1-fe81-a776-ca4b69148c4d" ma:open="true" ma:isKeyword="false">
      <xsd:complexType>
        <xsd:sequence>
          <xsd:element ref="pc:Terms" minOccurs="0" maxOccurs="1"/>
        </xsd:sequence>
      </xsd:complexType>
    </xsd:element>
    <xsd:element name="MediaLengthInSeconds" ma:index="24" nillable="true" ma:displayName="MediaLengthInSeconds" ma:hidden="true" ma:internalName="MediaLengthInSeconds" ma:readOnly="true">
      <xsd:simpleType>
        <xsd:restriction base="dms:Unknown"/>
      </xsd:simpleType>
    </xsd:element>
    <xsd:element name="ARMS" ma:index="25" nillable="true" ma:displayName="ARMS" ma:format="Dropdown" ma:internalName="ARMS">
      <xsd:simpleType>
        <xsd:restriction base="dms:Text">
          <xsd:maxLength value="255"/>
        </xsd:restrictio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69e88df-2e27-47b2-a282-388c706881d7"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e7dce43-bc24-4bca-8f75-c4b51482b0e9" elementFormDefault="qualified">
    <xsd:import namespace="http://schemas.microsoft.com/office/2006/documentManagement/types"/>
    <xsd:import namespace="http://schemas.microsoft.com/office/infopath/2007/PartnerControls"/>
    <xsd:element name="NCBA-DocDisposition" ma:index="18" nillable="true" ma:displayName="NCBA-DocDisposition" ma:format="Dropdown" ma:internalName="NCBA_x002d_DocDisposition" ma:readOnly="false">
      <xsd:simpleType>
        <xsd:restriction base="dms:Choice">
          <xsd:enumeration value="Archive"/>
          <xsd:enumeration value="Delete"/>
          <xsd:enumeration value="Keep"/>
        </xsd:restriction>
      </xsd:simpleType>
    </xsd:element>
    <xsd:element name="TaxCatchAll" ma:index="23" nillable="true" ma:displayName="Taxonomy Catch All Column" ma:hidden="true" ma:list="{1727d366-8fcf-435b-9015-8aa7212d9913}" ma:internalName="TaxCatchAll" ma:showField="CatchAllData" ma:web="f69e88df-2e27-47b2-a282-388c706881d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1e7dce43-bc24-4bca-8f75-c4b51482b0e9" xsi:nil="true"/>
    <MediaServiceLocation xmlns="6eab71f1-d94f-4309-8619-fcff2ae9d553" xsi:nil="true"/>
    <lcf76f155ced4ddcb4097134ff3c332f xmlns="6eab71f1-d94f-4309-8619-fcff2ae9d553">
      <Terms xmlns="http://schemas.microsoft.com/office/infopath/2007/PartnerControls"/>
    </lcf76f155ced4ddcb4097134ff3c332f>
    <MediaServiceAutoTags xmlns="6eab71f1-d94f-4309-8619-fcff2ae9d553" xsi:nil="true"/>
    <MediaServiceAutoKeyPoints xmlns="6eab71f1-d94f-4309-8619-fcff2ae9d553" xsi:nil="true"/>
    <MediaServiceFastMetadata xmlns="6eab71f1-d94f-4309-8619-fcff2ae9d553" xsi:nil="true"/>
    <MediaServiceKeyPoints xmlns="6eab71f1-d94f-4309-8619-fcff2ae9d553" xsi:nil="true"/>
    <NCBA-DocDisposition xmlns="1e7dce43-bc24-4bca-8f75-c4b51482b0e9" xsi:nil="true"/>
    <MediaServiceMetadata xmlns="6eab71f1-d94f-4309-8619-fcff2ae9d553" xsi:nil="true"/>
    <MediaServiceDateTaken xmlns="6eab71f1-d94f-4309-8619-fcff2ae9d553" xsi:nil="true"/>
    <MediaServiceGenerationTime xmlns="6eab71f1-d94f-4309-8619-fcff2ae9d553" xsi:nil="true"/>
    <MediaServiceOCR xmlns="6eab71f1-d94f-4309-8619-fcff2ae9d553" xsi:nil="true"/>
    <MediaServiceEventHashCode xmlns="6eab71f1-d94f-4309-8619-fcff2ae9d553" xsi:nil="true"/>
    <ARMS xmlns="6eab71f1-d94f-4309-8619-fcff2ae9d553" xsi:nil="true"/>
  </documentManagement>
</p:properties>
</file>

<file path=customXml/itemProps1.xml><?xml version="1.0" encoding="utf-8"?>
<ds:datastoreItem xmlns:ds="http://schemas.openxmlformats.org/officeDocument/2006/customXml" ds:itemID="{49073135-04B0-49DB-8902-842FB0D2D6FA}">
  <ds:schemaRefs>
    <ds:schemaRef ds:uri="http://schemas.microsoft.com/sharepoint/v3/contenttype/forms"/>
  </ds:schemaRefs>
</ds:datastoreItem>
</file>

<file path=customXml/itemProps2.xml><?xml version="1.0" encoding="utf-8"?>
<ds:datastoreItem xmlns:ds="http://schemas.openxmlformats.org/officeDocument/2006/customXml" ds:itemID="{7D81DE67-6B5F-4EAC-A332-2CA33CED0C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eab71f1-d94f-4309-8619-fcff2ae9d553"/>
    <ds:schemaRef ds:uri="f69e88df-2e27-47b2-a282-388c706881d7"/>
    <ds:schemaRef ds:uri="1e7dce43-bc24-4bca-8f75-c4b51482b0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05AEB2F-7CFC-43D2-A825-EB30B814DE79}">
  <ds:schemaRefs>
    <ds:schemaRef ds:uri="http://schemas.microsoft.com/office/infopath/2007/PartnerControls"/>
    <ds:schemaRef ds:uri="f69e88df-2e27-47b2-a282-388c706881d7"/>
    <ds:schemaRef ds:uri="http://purl.org/dc/dcmitype/"/>
    <ds:schemaRef ds:uri="http://schemas.microsoft.com/office/2006/metadata/properties"/>
    <ds:schemaRef ds:uri="1e7dce43-bc24-4bca-8f75-c4b51482b0e9"/>
    <ds:schemaRef ds:uri="http://schemas.microsoft.com/office/2006/documentManagement/types"/>
    <ds:schemaRef ds:uri="http://purl.org/dc/elements/1.1/"/>
    <ds:schemaRef ds:uri="http://www.w3.org/XML/1998/namespace"/>
    <ds:schemaRef ds:uri="http://purl.org/dc/terms/"/>
    <ds:schemaRef ds:uri="6eab71f1-d94f-4309-8619-fcff2ae9d553"/>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33</TotalTime>
  <Words>440</Words>
  <Application>Microsoft Office PowerPoint</Application>
  <PresentationFormat>Widescreen</PresentationFormat>
  <Paragraphs>41</Paragraphs>
  <Slides>6</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Arial</vt:lpstr>
      <vt:lpstr>Calibri</vt:lpstr>
      <vt:lpstr>Calibri Light</vt:lpstr>
      <vt:lpstr>Franklin Gothic Book</vt:lpstr>
      <vt:lpstr>Proxima Nova</vt:lpstr>
      <vt:lpstr>Rockwell</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Trey Mosier</dc:creator>
  <cp:lastModifiedBy>Berenise Tellez</cp:lastModifiedBy>
  <cp:revision>3</cp:revision>
  <dcterms:created xsi:type="dcterms:W3CDTF">2023-11-21T16:11:51Z</dcterms:created>
  <dcterms:modified xsi:type="dcterms:W3CDTF">2024-01-26T22:27:25Z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0x010100A15BAFBA6835B64194A8A93A24769B58</vt:lpwstr>
  </property>
  <property fmtid="{D5CDD505-2E9C-101B-9397-08002B2CF9AE}" pid="3" name="MediaServiceImageTags">
    <vt:lpwstr/>
  </property>
</Properties>
</file>