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7" r:id="rId5"/>
    <p:sldId id="258" r:id="rId6"/>
    <p:sldId id="256" r:id="rId7"/>
    <p:sldId id="259" r:id="rId8"/>
    <p:sldId id="260" r:id="rId9"/>
    <p:sldId id="261" r:id="rId10"/>
    <p:sldId id="262" r:id="rId11"/>
    <p:sldId id="263" r:id="rId12"/>
    <p:sldId id="433" r:id="rId13"/>
    <p:sldId id="265" r:id="rId14"/>
    <p:sldId id="266" r:id="rId15"/>
    <p:sldId id="267" r:id="rId16"/>
    <p:sldId id="268" r:id="rId17"/>
    <p:sldId id="269" r:id="rId18"/>
    <p:sldId id="270" r:id="rId19"/>
    <p:sldId id="271" r:id="rId20"/>
    <p:sldId id="272" r:id="rId21"/>
    <p:sldId id="273" r:id="rId22"/>
    <p:sldId id="274" r:id="rId23"/>
    <p:sldId id="29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A1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61138" autoAdjust="0"/>
  </p:normalViewPr>
  <p:slideViewPr>
    <p:cSldViewPr snapToGrid="0">
      <p:cViewPr varScale="1">
        <p:scale>
          <a:sx n="64" d="100"/>
          <a:sy n="64" d="100"/>
        </p:scale>
        <p:origin x="2952" y="60"/>
      </p:cViewPr>
      <p:guideLst/>
    </p:cSldViewPr>
  </p:slideViewPr>
  <p:notesTextViewPr>
    <p:cViewPr>
      <p:scale>
        <a:sx n="1" d="1"/>
        <a:sy n="1" d="1"/>
      </p:scale>
      <p:origin x="0" y="0"/>
    </p:cViewPr>
  </p:notesTextViewPr>
  <p:notesViewPr>
    <p:cSldViewPr snapToGrid="0">
      <p:cViewPr varScale="1">
        <p:scale>
          <a:sx n="78" d="100"/>
          <a:sy n="78" d="100"/>
        </p:scale>
        <p:origin x="212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lley Bradway" userId="6be2704a-c704-488e-8c40-558fdb9fc892" providerId="ADAL" clId="{51929F9D-542B-4446-99E6-079E73BA0E86}"/>
    <pc:docChg chg="modSld">
      <pc:chgData name="Shelley Bradway" userId="6be2704a-c704-488e-8c40-558fdb9fc892" providerId="ADAL" clId="{51929F9D-542B-4446-99E6-079E73BA0E86}" dt="2023-12-21T22:50:57.417" v="66" actId="2711"/>
      <pc:docMkLst>
        <pc:docMk/>
      </pc:docMkLst>
      <pc:sldChg chg="modNotes">
        <pc:chgData name="Shelley Bradway" userId="6be2704a-c704-488e-8c40-558fdb9fc892" providerId="ADAL" clId="{51929F9D-542B-4446-99E6-079E73BA0E86}" dt="2023-12-21T22:28:44.182" v="7" actId="2711"/>
        <pc:sldMkLst>
          <pc:docMk/>
          <pc:sldMk cId="2254376332" sldId="260"/>
        </pc:sldMkLst>
      </pc:sldChg>
      <pc:sldChg chg="modNotes">
        <pc:chgData name="Shelley Bradway" userId="6be2704a-c704-488e-8c40-558fdb9fc892" providerId="ADAL" clId="{51929F9D-542B-4446-99E6-079E73BA0E86}" dt="2023-12-21T22:28:51.509" v="8" actId="2711"/>
        <pc:sldMkLst>
          <pc:docMk/>
          <pc:sldMk cId="2277055824" sldId="261"/>
        </pc:sldMkLst>
      </pc:sldChg>
      <pc:sldChg chg="modNotes">
        <pc:chgData name="Shelley Bradway" userId="6be2704a-c704-488e-8c40-558fdb9fc892" providerId="ADAL" clId="{51929F9D-542B-4446-99E6-079E73BA0E86}" dt="2023-12-21T22:29:06.292" v="9" actId="2711"/>
        <pc:sldMkLst>
          <pc:docMk/>
          <pc:sldMk cId="369883544" sldId="262"/>
        </pc:sldMkLst>
      </pc:sldChg>
      <pc:sldChg chg="modNotes">
        <pc:chgData name="Shelley Bradway" userId="6be2704a-c704-488e-8c40-558fdb9fc892" providerId="ADAL" clId="{51929F9D-542B-4446-99E6-079E73BA0E86}" dt="2023-12-21T22:29:19.166" v="12" actId="1076"/>
        <pc:sldMkLst>
          <pc:docMk/>
          <pc:sldMk cId="1244548454" sldId="263"/>
        </pc:sldMkLst>
      </pc:sldChg>
      <pc:sldChg chg="modNotes">
        <pc:chgData name="Shelley Bradway" userId="6be2704a-c704-488e-8c40-558fdb9fc892" providerId="ADAL" clId="{51929F9D-542B-4446-99E6-079E73BA0E86}" dt="2023-12-21T22:30:26.233" v="15" actId="2711"/>
        <pc:sldMkLst>
          <pc:docMk/>
          <pc:sldMk cId="1759582555" sldId="266"/>
        </pc:sldMkLst>
      </pc:sldChg>
      <pc:sldChg chg="modNotes">
        <pc:chgData name="Shelley Bradway" userId="6be2704a-c704-488e-8c40-558fdb9fc892" providerId="ADAL" clId="{51929F9D-542B-4446-99E6-079E73BA0E86}" dt="2023-12-21T22:30:50.531" v="16" actId="2711"/>
        <pc:sldMkLst>
          <pc:docMk/>
          <pc:sldMk cId="2783650901" sldId="267"/>
        </pc:sldMkLst>
      </pc:sldChg>
      <pc:sldChg chg="modSp mod modNotes">
        <pc:chgData name="Shelley Bradway" userId="6be2704a-c704-488e-8c40-558fdb9fc892" providerId="ADAL" clId="{51929F9D-542B-4446-99E6-079E73BA0E86}" dt="2023-12-21T22:34:51.311" v="24" actId="20577"/>
        <pc:sldMkLst>
          <pc:docMk/>
          <pc:sldMk cId="1189345715" sldId="268"/>
        </pc:sldMkLst>
        <pc:spChg chg="mod">
          <ac:chgData name="Shelley Bradway" userId="6be2704a-c704-488e-8c40-558fdb9fc892" providerId="ADAL" clId="{51929F9D-542B-4446-99E6-079E73BA0E86}" dt="2023-12-21T22:34:51.311" v="24" actId="20577"/>
          <ac:spMkLst>
            <pc:docMk/>
            <pc:sldMk cId="1189345715" sldId="268"/>
            <ac:spMk id="7" creationId="{CD59A697-DBD4-2178-F0EB-9704314F972C}"/>
          </ac:spMkLst>
        </pc:spChg>
      </pc:sldChg>
      <pc:sldChg chg="modNotes">
        <pc:chgData name="Shelley Bradway" userId="6be2704a-c704-488e-8c40-558fdb9fc892" providerId="ADAL" clId="{51929F9D-542B-4446-99E6-079E73BA0E86}" dt="2023-12-21T22:36:56.202" v="25" actId="20577"/>
        <pc:sldMkLst>
          <pc:docMk/>
          <pc:sldMk cId="1448556003" sldId="269"/>
        </pc:sldMkLst>
      </pc:sldChg>
      <pc:sldChg chg="modNotes">
        <pc:chgData name="Shelley Bradway" userId="6be2704a-c704-488e-8c40-558fdb9fc892" providerId="ADAL" clId="{51929F9D-542B-4446-99E6-079E73BA0E86}" dt="2023-12-21T22:39:32.040" v="40" actId="20577"/>
        <pc:sldMkLst>
          <pc:docMk/>
          <pc:sldMk cId="3247399627" sldId="270"/>
        </pc:sldMkLst>
      </pc:sldChg>
      <pc:sldChg chg="modNotes">
        <pc:chgData name="Shelley Bradway" userId="6be2704a-c704-488e-8c40-558fdb9fc892" providerId="ADAL" clId="{51929F9D-542B-4446-99E6-079E73BA0E86}" dt="2023-12-21T22:49:03.692" v="41" actId="2711"/>
        <pc:sldMkLst>
          <pc:docMk/>
          <pc:sldMk cId="1000976594" sldId="272"/>
        </pc:sldMkLst>
      </pc:sldChg>
      <pc:sldChg chg="modNotes">
        <pc:chgData name="Shelley Bradway" userId="6be2704a-c704-488e-8c40-558fdb9fc892" providerId="ADAL" clId="{51929F9D-542B-4446-99E6-079E73BA0E86}" dt="2023-12-21T22:49:48.862" v="59" actId="20577"/>
        <pc:sldMkLst>
          <pc:docMk/>
          <pc:sldMk cId="1406740277" sldId="273"/>
        </pc:sldMkLst>
      </pc:sldChg>
      <pc:sldChg chg="modNotes">
        <pc:chgData name="Shelley Bradway" userId="6be2704a-c704-488e-8c40-558fdb9fc892" providerId="ADAL" clId="{51929F9D-542B-4446-99E6-079E73BA0E86}" dt="2023-12-21T22:50:57.417" v="66" actId="2711"/>
        <pc:sldMkLst>
          <pc:docMk/>
          <pc:sldMk cId="3202310661" sldId="274"/>
        </pc:sldMkLst>
      </pc:sldChg>
      <pc:sldChg chg="modNotes">
        <pc:chgData name="Shelley Bradway" userId="6be2704a-c704-488e-8c40-558fdb9fc892" providerId="ADAL" clId="{51929F9D-542B-4446-99E6-079E73BA0E86}" dt="2023-12-21T22:29:33.356" v="14" actId="255"/>
        <pc:sldMkLst>
          <pc:docMk/>
          <pc:sldMk cId="2923087746" sldId="433"/>
        </pc:sldMkLst>
      </pc:sldChg>
    </pc:docChg>
  </pc:docChgLst>
  <pc:docChgLst>
    <pc:chgData name="Shelley Bradway" userId="6be2704a-c704-488e-8c40-558fdb9fc892" providerId="ADAL" clId="{8B0BE120-8F0B-4095-90A8-FDB976B3E86C}"/>
    <pc:docChg chg="modSld">
      <pc:chgData name="Shelley Bradway" userId="6be2704a-c704-488e-8c40-558fdb9fc892" providerId="ADAL" clId="{8B0BE120-8F0B-4095-90A8-FDB976B3E86C}" dt="2023-12-11T22:56:14.657" v="70" actId="2711"/>
      <pc:docMkLst>
        <pc:docMk/>
      </pc:docMkLst>
      <pc:sldChg chg="modNotes">
        <pc:chgData name="Shelley Bradway" userId="6be2704a-c704-488e-8c40-558fdb9fc892" providerId="ADAL" clId="{8B0BE120-8F0B-4095-90A8-FDB976B3E86C}" dt="2023-12-11T22:56:14.657" v="70" actId="2711"/>
        <pc:sldMkLst>
          <pc:docMk/>
          <pc:sldMk cId="3618364817" sldId="256"/>
        </pc:sldMkLst>
      </pc:sldChg>
      <pc:sldChg chg="modSp mod modNotes">
        <pc:chgData name="Shelley Bradway" userId="6be2704a-c704-488e-8c40-558fdb9fc892" providerId="ADAL" clId="{8B0BE120-8F0B-4095-90A8-FDB976B3E86C}" dt="2023-12-11T22:55:28.451" v="67" actId="20577"/>
        <pc:sldMkLst>
          <pc:docMk/>
          <pc:sldMk cId="2350361441" sldId="258"/>
        </pc:sldMkLst>
        <pc:spChg chg="mod">
          <ac:chgData name="Shelley Bradway" userId="6be2704a-c704-488e-8c40-558fdb9fc892" providerId="ADAL" clId="{8B0BE120-8F0B-4095-90A8-FDB976B3E86C}" dt="2023-12-11T22:55:28.451" v="67" actId="20577"/>
          <ac:spMkLst>
            <pc:docMk/>
            <pc:sldMk cId="2350361441" sldId="258"/>
            <ac:spMk id="11" creationId="{8B66C19A-B8BE-DA34-05C1-3B40514CB6BD}"/>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32033795116109"/>
          <c:y val="0.10553315049623828"/>
          <c:w val="0.88049224499460166"/>
          <c:h val="0.72370031227237241"/>
        </c:manualLayout>
      </c:layout>
      <c:barChart>
        <c:barDir val="col"/>
        <c:grouping val="clustered"/>
        <c:varyColors val="0"/>
        <c:ser>
          <c:idx val="0"/>
          <c:order val="0"/>
          <c:tx>
            <c:strRef>
              <c:f>Sheet1!$B$1</c:f>
              <c:strCache>
                <c:ptCount val="1"/>
                <c:pt idx="0">
                  <c:v>Sirloin Steak* 1963</c:v>
                </c:pt>
              </c:strCache>
            </c:strRef>
          </c:tx>
          <c:spPr>
            <a:solidFill>
              <a:schemeClr val="accent1"/>
            </a:solidFill>
            <a:ln>
              <a:noFill/>
            </a:ln>
            <a:effectLst/>
          </c:spPr>
          <c:invertIfNegative val="0"/>
          <c:cat>
            <c:strRef>
              <c:f>Sheet1!$A$2:$A$3</c:f>
              <c:strCache>
                <c:ptCount val="2"/>
                <c:pt idx="0">
                  <c:v>Total Fat</c:v>
                </c:pt>
                <c:pt idx="1">
                  <c:v>Saturated Fat</c:v>
                </c:pt>
              </c:strCache>
            </c:strRef>
          </c:cat>
          <c:val>
            <c:numRef>
              <c:f>Sheet1!$B$2:$B$3</c:f>
              <c:numCache>
                <c:formatCode>General</c:formatCode>
                <c:ptCount val="2"/>
                <c:pt idx="0">
                  <c:v>9.9</c:v>
                </c:pt>
                <c:pt idx="1">
                  <c:v>0</c:v>
                </c:pt>
              </c:numCache>
            </c:numRef>
          </c:val>
          <c:extLst>
            <c:ext xmlns:c16="http://schemas.microsoft.com/office/drawing/2014/chart" uri="{C3380CC4-5D6E-409C-BE32-E72D297353CC}">
              <c16:uniqueId val="{00000000-957D-4112-A849-AB4756CC92EF}"/>
            </c:ext>
          </c:extLst>
        </c:ser>
        <c:ser>
          <c:idx val="1"/>
          <c:order val="1"/>
          <c:tx>
            <c:strRef>
              <c:f>Sheet1!$C$1</c:f>
              <c:strCache>
                <c:ptCount val="1"/>
                <c:pt idx="0">
                  <c:v>Sirloin Steak 1990</c:v>
                </c:pt>
              </c:strCache>
            </c:strRef>
          </c:tx>
          <c:spPr>
            <a:solidFill>
              <a:schemeClr val="accent2"/>
            </a:solidFill>
            <a:ln>
              <a:noFill/>
            </a:ln>
            <a:effectLst/>
          </c:spPr>
          <c:invertIfNegative val="0"/>
          <c:cat>
            <c:strRef>
              <c:f>Sheet1!$A$2:$A$3</c:f>
              <c:strCache>
                <c:ptCount val="2"/>
                <c:pt idx="0">
                  <c:v>Total Fat</c:v>
                </c:pt>
                <c:pt idx="1">
                  <c:v>Saturated Fat</c:v>
                </c:pt>
              </c:strCache>
            </c:strRef>
          </c:cat>
          <c:val>
            <c:numRef>
              <c:f>Sheet1!$C$2:$C$3</c:f>
              <c:numCache>
                <c:formatCode>General</c:formatCode>
                <c:ptCount val="2"/>
                <c:pt idx="0">
                  <c:v>7.8</c:v>
                </c:pt>
                <c:pt idx="1">
                  <c:v>3</c:v>
                </c:pt>
              </c:numCache>
            </c:numRef>
          </c:val>
          <c:extLst>
            <c:ext xmlns:c16="http://schemas.microsoft.com/office/drawing/2014/chart" uri="{C3380CC4-5D6E-409C-BE32-E72D297353CC}">
              <c16:uniqueId val="{00000001-957D-4112-A849-AB4756CC92EF}"/>
            </c:ext>
          </c:extLst>
        </c:ser>
        <c:ser>
          <c:idx val="2"/>
          <c:order val="2"/>
          <c:tx>
            <c:strRef>
              <c:f>Sheet1!$D$1</c:f>
              <c:strCache>
                <c:ptCount val="1"/>
                <c:pt idx="0">
                  <c:v>Sirloin Steak 2019</c:v>
                </c:pt>
              </c:strCache>
            </c:strRef>
          </c:tx>
          <c:spPr>
            <a:solidFill>
              <a:schemeClr val="accent3"/>
            </a:solidFill>
            <a:ln>
              <a:noFill/>
            </a:ln>
            <a:effectLst/>
          </c:spPr>
          <c:invertIfNegative val="0"/>
          <c:cat>
            <c:strRef>
              <c:f>Sheet1!$A$2:$A$3</c:f>
              <c:strCache>
                <c:ptCount val="2"/>
                <c:pt idx="0">
                  <c:v>Total Fat</c:v>
                </c:pt>
                <c:pt idx="1">
                  <c:v>Saturated Fat</c:v>
                </c:pt>
              </c:strCache>
            </c:strRef>
          </c:cat>
          <c:val>
            <c:numRef>
              <c:f>Sheet1!$D$2:$D$3</c:f>
              <c:numCache>
                <c:formatCode>General</c:formatCode>
                <c:ptCount val="2"/>
                <c:pt idx="0">
                  <c:v>6.55</c:v>
                </c:pt>
                <c:pt idx="1">
                  <c:v>2.5</c:v>
                </c:pt>
              </c:numCache>
            </c:numRef>
          </c:val>
          <c:extLst>
            <c:ext xmlns:c16="http://schemas.microsoft.com/office/drawing/2014/chart" uri="{C3380CC4-5D6E-409C-BE32-E72D297353CC}">
              <c16:uniqueId val="{00000002-957D-4112-A849-AB4756CC92EF}"/>
            </c:ext>
          </c:extLst>
        </c:ser>
        <c:dLbls>
          <c:showLegendKey val="0"/>
          <c:showVal val="0"/>
          <c:showCatName val="0"/>
          <c:showSerName val="0"/>
          <c:showPercent val="0"/>
          <c:showBubbleSize val="0"/>
        </c:dLbls>
        <c:gapWidth val="219"/>
        <c:overlap val="-27"/>
        <c:axId val="644774864"/>
        <c:axId val="644775520"/>
      </c:barChart>
      <c:catAx>
        <c:axId val="644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44775520"/>
        <c:crosses val="autoZero"/>
        <c:auto val="1"/>
        <c:lblAlgn val="ctr"/>
        <c:lblOffset val="100"/>
        <c:noMultiLvlLbl val="0"/>
      </c:catAx>
      <c:valAx>
        <c:axId val="6447755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g/100g edible portion</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44774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620315252264907E-2"/>
          <c:y val="6.0403766582261221E-3"/>
          <c:w val="0.92837968474773513"/>
          <c:h val="0.71619880709506234"/>
        </c:manualLayout>
      </c:layout>
      <c:barChart>
        <c:barDir val="col"/>
        <c:grouping val="clustered"/>
        <c:varyColors val="0"/>
        <c:ser>
          <c:idx val="0"/>
          <c:order val="0"/>
          <c:tx>
            <c:strRef>
              <c:f>Sheet1!$B$1</c:f>
              <c:strCache>
                <c:ptCount val="1"/>
                <c:pt idx="0">
                  <c:v>Series 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Sheet1!$A$2:$A$11</c:f>
              <c:strCache>
                <c:ptCount val="10"/>
                <c:pt idx="0">
                  <c:v>B12</c:v>
                </c:pt>
                <c:pt idx="1">
                  <c:v>Zinc</c:v>
                </c:pt>
                <c:pt idx="2">
                  <c:v>Protein</c:v>
                </c:pt>
                <c:pt idx="3">
                  <c:v>Selenium</c:v>
                </c:pt>
                <c:pt idx="4">
                  <c:v>Niacin</c:v>
                </c:pt>
                <c:pt idx="5">
                  <c:v>B6</c:v>
                </c:pt>
                <c:pt idx="6">
                  <c:v>Riboflavin</c:v>
                </c:pt>
                <c:pt idx="7">
                  <c:v>Phosphorous</c:v>
                </c:pt>
                <c:pt idx="8">
                  <c:v>Iron</c:v>
                </c:pt>
                <c:pt idx="9">
                  <c:v>Choline</c:v>
                </c:pt>
              </c:strCache>
            </c:strRef>
          </c:cat>
          <c:val>
            <c:numRef>
              <c:f>Sheet1!$B$2:$B$11</c:f>
              <c:numCache>
                <c:formatCode>0%</c:formatCode>
                <c:ptCount val="10"/>
                <c:pt idx="0">
                  <c:v>1.01</c:v>
                </c:pt>
                <c:pt idx="1">
                  <c:v>0.53</c:v>
                </c:pt>
                <c:pt idx="2">
                  <c:v>0.51</c:v>
                </c:pt>
                <c:pt idx="3">
                  <c:v>0.48</c:v>
                </c:pt>
                <c:pt idx="4">
                  <c:v>0.31</c:v>
                </c:pt>
                <c:pt idx="5">
                  <c:v>0.28000000000000003</c:v>
                </c:pt>
                <c:pt idx="6">
                  <c:v>0.19</c:v>
                </c:pt>
                <c:pt idx="7">
                  <c:v>0.16</c:v>
                </c:pt>
                <c:pt idx="8">
                  <c:v>0.14000000000000001</c:v>
                </c:pt>
                <c:pt idx="9">
                  <c:v>0.13</c:v>
                </c:pt>
              </c:numCache>
            </c:numRef>
          </c:val>
          <c:extLst>
            <c:ext xmlns:c16="http://schemas.microsoft.com/office/drawing/2014/chart" uri="{C3380CC4-5D6E-409C-BE32-E72D297353CC}">
              <c16:uniqueId val="{00000000-0B9E-4904-8803-28B811C16AAC}"/>
            </c:ext>
          </c:extLst>
        </c:ser>
        <c:dLbls>
          <c:showLegendKey val="0"/>
          <c:showVal val="0"/>
          <c:showCatName val="0"/>
          <c:showSerName val="0"/>
          <c:showPercent val="0"/>
          <c:showBubbleSize val="0"/>
        </c:dLbls>
        <c:gapWidth val="100"/>
        <c:overlap val="-24"/>
        <c:axId val="839801296"/>
        <c:axId val="839794736"/>
      </c:barChart>
      <c:catAx>
        <c:axId val="8398012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39794736"/>
        <c:crosses val="autoZero"/>
        <c:auto val="1"/>
        <c:lblAlgn val="ctr"/>
        <c:lblOffset val="100"/>
        <c:noMultiLvlLbl val="0"/>
      </c:catAx>
      <c:valAx>
        <c:axId val="8397947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en-US"/>
                  <a:t>Percent Daily Value</a:t>
                </a:r>
              </a:p>
            </c:rich>
          </c:tx>
          <c:overlay val="0"/>
          <c:spPr>
            <a:noFill/>
            <a:ln>
              <a:noFill/>
            </a:ln>
            <a:effectLst/>
          </c:spPr>
          <c:txPr>
            <a:bodyPr rot="-54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398012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C00000"/>
            </a:solidFill>
            <a:ln>
              <a:noFill/>
            </a:ln>
            <a:effectLst/>
          </c:spPr>
          <c:invertIfNegative val="0"/>
          <c:cat>
            <c:strRef>
              <c:f>Sheet1!$A$1:$A$10</c:f>
              <c:strCache>
                <c:ptCount val="10"/>
                <c:pt idx="0">
                  <c:v>Zinc</c:v>
                </c:pt>
                <c:pt idx="1">
                  <c:v>Vitamin B12</c:v>
                </c:pt>
                <c:pt idx="2">
                  <c:v>Protein</c:v>
                </c:pt>
                <c:pt idx="3">
                  <c:v>Choline </c:v>
                </c:pt>
                <c:pt idx="4">
                  <c:v>Niacin</c:v>
                </c:pt>
                <c:pt idx="5">
                  <c:v>Vitamin B6</c:v>
                </c:pt>
                <c:pt idx="6">
                  <c:v>Iron </c:v>
                </c:pt>
                <c:pt idx="7">
                  <c:v>Phosphorus</c:v>
                </c:pt>
                <c:pt idx="8">
                  <c:v>Potassium </c:v>
                </c:pt>
                <c:pt idx="9">
                  <c:v>Magnesium </c:v>
                </c:pt>
              </c:strCache>
            </c:strRef>
          </c:cat>
          <c:val>
            <c:numRef>
              <c:f>Sheet1!$B$1:$B$10</c:f>
              <c:numCache>
                <c:formatCode>General</c:formatCode>
                <c:ptCount val="10"/>
                <c:pt idx="0">
                  <c:v>21</c:v>
                </c:pt>
                <c:pt idx="1">
                  <c:v>20</c:v>
                </c:pt>
                <c:pt idx="2">
                  <c:v>14</c:v>
                </c:pt>
                <c:pt idx="3">
                  <c:v>11</c:v>
                </c:pt>
                <c:pt idx="4">
                  <c:v>9.4</c:v>
                </c:pt>
                <c:pt idx="5">
                  <c:v>8.3000000000000007</c:v>
                </c:pt>
                <c:pt idx="6" formatCode="0.0">
                  <c:v>7.6</c:v>
                </c:pt>
                <c:pt idx="7">
                  <c:v>6.8</c:v>
                </c:pt>
                <c:pt idx="8">
                  <c:v>5.6</c:v>
                </c:pt>
                <c:pt idx="9">
                  <c:v>3</c:v>
                </c:pt>
              </c:numCache>
            </c:numRef>
          </c:val>
          <c:extLst>
            <c:ext xmlns:c16="http://schemas.microsoft.com/office/drawing/2014/chart" uri="{C3380CC4-5D6E-409C-BE32-E72D297353CC}">
              <c16:uniqueId val="{00000000-45B8-4A44-84A6-D702CB178DD7}"/>
            </c:ext>
          </c:extLst>
        </c:ser>
        <c:dLbls>
          <c:showLegendKey val="0"/>
          <c:showVal val="0"/>
          <c:showCatName val="0"/>
          <c:showSerName val="0"/>
          <c:showPercent val="0"/>
          <c:showBubbleSize val="0"/>
        </c:dLbls>
        <c:gapWidth val="182"/>
        <c:axId val="630748768"/>
        <c:axId val="630747808"/>
      </c:barChart>
      <c:catAx>
        <c:axId val="6307487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Proxima Nova"/>
                <a:ea typeface="+mn-ea"/>
                <a:cs typeface="+mn-cs"/>
              </a:defRPr>
            </a:pPr>
            <a:endParaRPr lang="en-US"/>
          </a:p>
        </c:txPr>
        <c:crossAx val="630747808"/>
        <c:crosses val="autoZero"/>
        <c:auto val="1"/>
        <c:lblAlgn val="ctr"/>
        <c:lblOffset val="100"/>
        <c:noMultiLvlLbl val="0"/>
      </c:catAx>
      <c:valAx>
        <c:axId val="63074780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 Contribution for Daily Intake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Proxima Nova"/>
                <a:ea typeface="+mn-ea"/>
                <a:cs typeface="+mn-cs"/>
              </a:defRPr>
            </a:pPr>
            <a:endParaRPr lang="en-US"/>
          </a:p>
        </c:txPr>
        <c:crossAx val="630748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1AB7C8-A4D0-4EC5-86FC-4884FA1A38FE}" type="doc">
      <dgm:prSet loTypeId="urn:microsoft.com/office/officeart/2005/8/layout/radial1" loCatId="cycle" qsTypeId="urn:microsoft.com/office/officeart/2005/8/quickstyle/simple1" qsCatId="simple" csTypeId="urn:microsoft.com/office/officeart/2005/8/colors/accent0_3" csCatId="mainScheme" phldr="1"/>
      <dgm:spPr/>
      <dgm:t>
        <a:bodyPr/>
        <a:lstStyle/>
        <a:p>
          <a:endParaRPr lang="en-US"/>
        </a:p>
      </dgm:t>
    </dgm:pt>
    <dgm:pt modelId="{166258EA-1F81-4397-AB30-2D04DCC117DF}">
      <dgm:prSet phldrT="[Text]" custT="1"/>
      <dgm:spPr>
        <a:solidFill>
          <a:srgbClr val="C00000"/>
        </a:solidFill>
      </dgm:spPr>
      <dgm:t>
        <a:bodyPr/>
        <a:lstStyle/>
        <a:p>
          <a:pPr>
            <a:spcAft>
              <a:spcPts val="0"/>
            </a:spcAft>
          </a:pPr>
          <a:r>
            <a:rPr lang="en-US" sz="3600" b="1" dirty="0">
              <a:latin typeface="Rockwell" panose="02060603020205020403" pitchFamily="18" charset="0"/>
            </a:rPr>
            <a:t>Lean</a:t>
          </a:r>
          <a:r>
            <a:rPr lang="en-US" sz="3600" b="1" baseline="30000" dirty="0">
              <a:latin typeface="Rockwell" panose="02060603020205020403" pitchFamily="18" charset="0"/>
            </a:rPr>
            <a:t>2</a:t>
          </a:r>
          <a:r>
            <a:rPr lang="en-US" sz="2400" b="1" dirty="0">
              <a:latin typeface="Rockwell" panose="02060603020205020403" pitchFamily="18" charset="0"/>
            </a:rPr>
            <a:t> </a:t>
          </a:r>
        </a:p>
        <a:p>
          <a:pPr>
            <a:spcAft>
              <a:spcPts val="0"/>
            </a:spcAft>
          </a:pPr>
          <a:endParaRPr lang="en-US" sz="2400" b="1" dirty="0">
            <a:latin typeface="Rockwell" panose="02060603020205020403" pitchFamily="18" charset="0"/>
          </a:endParaRPr>
        </a:p>
        <a:p>
          <a:pPr>
            <a:spcAft>
              <a:spcPts val="0"/>
            </a:spcAft>
          </a:pPr>
          <a:endParaRPr lang="en-US" sz="2400" b="1" dirty="0">
            <a:latin typeface="Rockwell" panose="02060603020205020403" pitchFamily="18" charset="0"/>
          </a:endParaRPr>
        </a:p>
        <a:p>
          <a:pPr>
            <a:spcAft>
              <a:spcPts val="0"/>
            </a:spcAft>
          </a:pPr>
          <a:endParaRPr lang="en-US" sz="2400" b="1" dirty="0">
            <a:latin typeface="Rockwell" panose="02060603020205020403" pitchFamily="18" charset="0"/>
          </a:endParaRPr>
        </a:p>
      </dgm:t>
    </dgm:pt>
    <dgm:pt modelId="{D2325D02-7FCC-49F8-9A6E-C0DD6F12A4C2}" type="parTrans" cxnId="{7D18FFD7-B581-4544-B995-42D693F57509}">
      <dgm:prSet/>
      <dgm:spPr/>
      <dgm:t>
        <a:bodyPr/>
        <a:lstStyle/>
        <a:p>
          <a:endParaRPr lang="en-US" b="1">
            <a:solidFill>
              <a:schemeClr val="bg1"/>
            </a:solidFill>
            <a:latin typeface="Franklin Gothic Book" panose="020B0503020102020204" pitchFamily="34" charset="0"/>
          </a:endParaRPr>
        </a:p>
      </dgm:t>
    </dgm:pt>
    <dgm:pt modelId="{36D27261-5D9B-4620-B0C6-22180AA0495E}" type="sibTrans" cxnId="{7D18FFD7-B581-4544-B995-42D693F57509}">
      <dgm:prSet/>
      <dgm:spPr/>
      <dgm:t>
        <a:bodyPr/>
        <a:lstStyle/>
        <a:p>
          <a:endParaRPr lang="en-US" b="1">
            <a:solidFill>
              <a:schemeClr val="bg1"/>
            </a:solidFill>
            <a:latin typeface="Franklin Gothic Book" panose="020B0503020102020204" pitchFamily="34" charset="0"/>
          </a:endParaRPr>
        </a:p>
      </dgm:t>
    </dgm:pt>
    <dgm:pt modelId="{6B88F7D3-383D-4166-ACCC-E34225D8C68B}">
      <dgm:prSet phldrT="[Text]" custT="1"/>
      <dgm:spPr>
        <a:solidFill>
          <a:srgbClr val="00B050"/>
        </a:solidFill>
      </dgm:spPr>
      <dgm:t>
        <a:bodyPr/>
        <a:lstStyle/>
        <a:p>
          <a:r>
            <a:rPr lang="en-US" sz="1800" b="1">
              <a:latin typeface="Rockwell" panose="02060603020205020403" pitchFamily="18" charset="0"/>
            </a:rPr>
            <a:t>&lt;95 mg cholesterol</a:t>
          </a:r>
        </a:p>
      </dgm:t>
    </dgm:pt>
    <dgm:pt modelId="{EDAE6A45-8143-4B07-B031-E1791AD4B557}" type="parTrans" cxnId="{52B29C91-3D4B-4EF4-B571-82262DA4845B}">
      <dgm:prSet/>
      <dgm:spPr/>
      <dgm:t>
        <a:bodyPr/>
        <a:lstStyle/>
        <a:p>
          <a:endParaRPr lang="en-US" b="1">
            <a:solidFill>
              <a:schemeClr val="bg1"/>
            </a:solidFill>
            <a:latin typeface="Franklin Gothic Book" panose="020B0503020102020204" pitchFamily="34" charset="0"/>
          </a:endParaRPr>
        </a:p>
      </dgm:t>
    </dgm:pt>
    <dgm:pt modelId="{A10BF14F-8C6B-4F9C-B652-E5851D570EBD}" type="sibTrans" cxnId="{52B29C91-3D4B-4EF4-B571-82262DA4845B}">
      <dgm:prSet/>
      <dgm:spPr/>
      <dgm:t>
        <a:bodyPr/>
        <a:lstStyle/>
        <a:p>
          <a:endParaRPr lang="en-US" b="1">
            <a:solidFill>
              <a:schemeClr val="bg1"/>
            </a:solidFill>
            <a:latin typeface="Franklin Gothic Book" panose="020B0503020102020204" pitchFamily="34" charset="0"/>
          </a:endParaRPr>
        </a:p>
      </dgm:t>
    </dgm:pt>
    <dgm:pt modelId="{F4DA2825-AC06-42A1-A3C5-463118514384}">
      <dgm:prSet phldrT="[Text]" custT="1"/>
      <dgm:spPr>
        <a:solidFill>
          <a:srgbClr val="002060"/>
        </a:solidFill>
      </dgm:spPr>
      <dgm:t>
        <a:bodyPr/>
        <a:lstStyle/>
        <a:p>
          <a:r>
            <a:rPr lang="en-US" sz="1800" b="1">
              <a:latin typeface="Rockwell" panose="02060603020205020403" pitchFamily="18" charset="0"/>
            </a:rPr>
            <a:t>≤4.5 g saturated fat</a:t>
          </a:r>
        </a:p>
      </dgm:t>
    </dgm:pt>
    <dgm:pt modelId="{DAD6CBDD-C460-4997-A856-87BB0EB39297}" type="parTrans" cxnId="{9CE4606C-A287-4D31-AFB2-D5674C26B821}">
      <dgm:prSet/>
      <dgm:spPr/>
      <dgm:t>
        <a:bodyPr/>
        <a:lstStyle/>
        <a:p>
          <a:endParaRPr lang="en-US" b="1">
            <a:solidFill>
              <a:schemeClr val="bg1"/>
            </a:solidFill>
            <a:latin typeface="Franklin Gothic Book" panose="020B0503020102020204" pitchFamily="34" charset="0"/>
          </a:endParaRPr>
        </a:p>
      </dgm:t>
    </dgm:pt>
    <dgm:pt modelId="{07C70EEC-0EB2-4710-A095-2D7779B9BE59}" type="sibTrans" cxnId="{9CE4606C-A287-4D31-AFB2-D5674C26B821}">
      <dgm:prSet/>
      <dgm:spPr/>
      <dgm:t>
        <a:bodyPr/>
        <a:lstStyle/>
        <a:p>
          <a:endParaRPr lang="en-US" b="1">
            <a:solidFill>
              <a:schemeClr val="bg1"/>
            </a:solidFill>
            <a:latin typeface="Franklin Gothic Book" panose="020B0503020102020204" pitchFamily="34" charset="0"/>
          </a:endParaRPr>
        </a:p>
      </dgm:t>
    </dgm:pt>
    <dgm:pt modelId="{2360D04F-2402-47AA-9498-67D8AFAE43B9}">
      <dgm:prSet phldrT="[Text]" custT="1"/>
      <dgm:spPr>
        <a:solidFill>
          <a:srgbClr val="0070C0"/>
        </a:solidFill>
      </dgm:spPr>
      <dgm:t>
        <a:bodyPr/>
        <a:lstStyle/>
        <a:p>
          <a:r>
            <a:rPr lang="en-US" sz="1800" b="1">
              <a:latin typeface="Rockwell" panose="02060603020205020403" pitchFamily="18" charset="0"/>
            </a:rPr>
            <a:t>&lt;10 g total fat</a:t>
          </a:r>
        </a:p>
      </dgm:t>
    </dgm:pt>
    <dgm:pt modelId="{52F645AA-BB22-4052-9BE8-8A5125732018}" type="parTrans" cxnId="{A77ACE1F-10AF-495A-A41A-1C9BBE40C743}">
      <dgm:prSet/>
      <dgm:spPr/>
      <dgm:t>
        <a:bodyPr/>
        <a:lstStyle/>
        <a:p>
          <a:endParaRPr lang="en-US" b="1">
            <a:solidFill>
              <a:schemeClr val="bg1"/>
            </a:solidFill>
            <a:latin typeface="Franklin Gothic Book" panose="020B0503020102020204" pitchFamily="34" charset="0"/>
          </a:endParaRPr>
        </a:p>
      </dgm:t>
    </dgm:pt>
    <dgm:pt modelId="{21C01AA0-0367-4B19-B84D-C11352153157}" type="sibTrans" cxnId="{A77ACE1F-10AF-495A-A41A-1C9BBE40C743}">
      <dgm:prSet/>
      <dgm:spPr/>
      <dgm:t>
        <a:bodyPr/>
        <a:lstStyle/>
        <a:p>
          <a:endParaRPr lang="en-US" b="1">
            <a:solidFill>
              <a:schemeClr val="bg1"/>
            </a:solidFill>
            <a:latin typeface="Franklin Gothic Book" panose="020B0503020102020204" pitchFamily="34" charset="0"/>
          </a:endParaRPr>
        </a:p>
      </dgm:t>
    </dgm:pt>
    <dgm:pt modelId="{A3115F1A-864B-4E6D-92C8-310D4443D49B}" type="pres">
      <dgm:prSet presAssocID="{351AB7C8-A4D0-4EC5-86FC-4884FA1A38FE}" presName="cycle" presStyleCnt="0">
        <dgm:presLayoutVars>
          <dgm:chMax val="1"/>
          <dgm:dir/>
          <dgm:animLvl val="ctr"/>
          <dgm:resizeHandles val="exact"/>
        </dgm:presLayoutVars>
      </dgm:prSet>
      <dgm:spPr/>
    </dgm:pt>
    <dgm:pt modelId="{608B1613-8297-4CA7-B511-1BD011832F22}" type="pres">
      <dgm:prSet presAssocID="{166258EA-1F81-4397-AB30-2D04DCC117DF}" presName="centerShape" presStyleLbl="node0" presStyleIdx="0" presStyleCnt="1" custScaleX="151960" custScaleY="139401" custLinFactNeighborX="-10498" custLinFactNeighborY="-32467"/>
      <dgm:spPr/>
    </dgm:pt>
    <dgm:pt modelId="{829990EA-3B75-47E5-B50F-A4509C15ED84}" type="pres">
      <dgm:prSet presAssocID="{EDAE6A45-8143-4B07-B031-E1791AD4B557}" presName="Name9" presStyleLbl="parChTrans1D2" presStyleIdx="0" presStyleCnt="3"/>
      <dgm:spPr/>
    </dgm:pt>
    <dgm:pt modelId="{DCFAFD5D-132A-4FAC-9EF8-FC2E98F301A8}" type="pres">
      <dgm:prSet presAssocID="{EDAE6A45-8143-4B07-B031-E1791AD4B557}" presName="connTx" presStyleLbl="parChTrans1D2" presStyleIdx="0" presStyleCnt="3"/>
      <dgm:spPr/>
    </dgm:pt>
    <dgm:pt modelId="{EC61A62B-F8B5-457B-88A6-0B96BF2FCCA1}" type="pres">
      <dgm:prSet presAssocID="{6B88F7D3-383D-4166-ACCC-E34225D8C68B}" presName="node" presStyleLbl="node1" presStyleIdx="0" presStyleCnt="3" custScaleX="96092" custScaleY="100783" custRadScaleRad="119557" custRadScaleInc="81633">
        <dgm:presLayoutVars>
          <dgm:bulletEnabled val="1"/>
        </dgm:presLayoutVars>
      </dgm:prSet>
      <dgm:spPr/>
    </dgm:pt>
    <dgm:pt modelId="{F89B5806-8159-46AB-A4E4-F0C692BAECD0}" type="pres">
      <dgm:prSet presAssocID="{DAD6CBDD-C460-4997-A856-87BB0EB39297}" presName="Name9" presStyleLbl="parChTrans1D2" presStyleIdx="1" presStyleCnt="3"/>
      <dgm:spPr/>
    </dgm:pt>
    <dgm:pt modelId="{C803FF0E-70FA-4C6E-BABE-FA496170B344}" type="pres">
      <dgm:prSet presAssocID="{DAD6CBDD-C460-4997-A856-87BB0EB39297}" presName="connTx" presStyleLbl="parChTrans1D2" presStyleIdx="1" presStyleCnt="3"/>
      <dgm:spPr/>
    </dgm:pt>
    <dgm:pt modelId="{45B6220F-9203-4DE5-8D59-86CF71373DAD}" type="pres">
      <dgm:prSet presAssocID="{F4DA2825-AC06-42A1-A3C5-463118514384}" presName="node" presStyleLbl="node1" presStyleIdx="1" presStyleCnt="3" custScaleX="86600" custScaleY="87444" custRadScaleRad="32033" custRadScaleInc="39239">
        <dgm:presLayoutVars>
          <dgm:bulletEnabled val="1"/>
        </dgm:presLayoutVars>
      </dgm:prSet>
      <dgm:spPr/>
    </dgm:pt>
    <dgm:pt modelId="{BC84CC6B-2AFC-4919-AE28-C3F1BD1D8BB7}" type="pres">
      <dgm:prSet presAssocID="{52F645AA-BB22-4052-9BE8-8A5125732018}" presName="Name9" presStyleLbl="parChTrans1D2" presStyleIdx="2" presStyleCnt="3"/>
      <dgm:spPr/>
    </dgm:pt>
    <dgm:pt modelId="{D5734F03-5027-4D68-BB1B-67F6EB69028C}" type="pres">
      <dgm:prSet presAssocID="{52F645AA-BB22-4052-9BE8-8A5125732018}" presName="connTx" presStyleLbl="parChTrans1D2" presStyleIdx="2" presStyleCnt="3"/>
      <dgm:spPr/>
    </dgm:pt>
    <dgm:pt modelId="{35711F53-125B-43F5-A7DB-BE9CB0B17239}" type="pres">
      <dgm:prSet presAssocID="{2360D04F-2402-47AA-9498-67D8AFAE43B9}" presName="node" presStyleLbl="node1" presStyleIdx="2" presStyleCnt="3" custScaleX="90761" custScaleY="94519" custRadScaleRad="101465" custRadScaleInc="-243227">
        <dgm:presLayoutVars>
          <dgm:bulletEnabled val="1"/>
        </dgm:presLayoutVars>
      </dgm:prSet>
      <dgm:spPr/>
    </dgm:pt>
  </dgm:ptLst>
  <dgm:cxnLst>
    <dgm:cxn modelId="{78E70216-391E-4655-8BEC-9463634E602F}" type="presOf" srcId="{2360D04F-2402-47AA-9498-67D8AFAE43B9}" destId="{35711F53-125B-43F5-A7DB-BE9CB0B17239}" srcOrd="0" destOrd="0" presId="urn:microsoft.com/office/officeart/2005/8/layout/radial1"/>
    <dgm:cxn modelId="{A77ACE1F-10AF-495A-A41A-1C9BBE40C743}" srcId="{166258EA-1F81-4397-AB30-2D04DCC117DF}" destId="{2360D04F-2402-47AA-9498-67D8AFAE43B9}" srcOrd="2" destOrd="0" parTransId="{52F645AA-BB22-4052-9BE8-8A5125732018}" sibTransId="{21C01AA0-0367-4B19-B84D-C11352153157}"/>
    <dgm:cxn modelId="{8BE05A21-A53A-4D45-BB24-A449E9940CF4}" type="presOf" srcId="{166258EA-1F81-4397-AB30-2D04DCC117DF}" destId="{608B1613-8297-4CA7-B511-1BD011832F22}" srcOrd="0" destOrd="0" presId="urn:microsoft.com/office/officeart/2005/8/layout/radial1"/>
    <dgm:cxn modelId="{C0ED8233-4383-4C26-B581-CEBBF14D70EE}" type="presOf" srcId="{EDAE6A45-8143-4B07-B031-E1791AD4B557}" destId="{829990EA-3B75-47E5-B50F-A4509C15ED84}" srcOrd="0" destOrd="0" presId="urn:microsoft.com/office/officeart/2005/8/layout/radial1"/>
    <dgm:cxn modelId="{B74EC43B-C4EE-42B8-AE2D-C29146A66FCD}" type="presOf" srcId="{6B88F7D3-383D-4166-ACCC-E34225D8C68B}" destId="{EC61A62B-F8B5-457B-88A6-0B96BF2FCCA1}" srcOrd="0" destOrd="0" presId="urn:microsoft.com/office/officeart/2005/8/layout/radial1"/>
    <dgm:cxn modelId="{77235864-5047-4425-9006-795D11C9806A}" type="presOf" srcId="{F4DA2825-AC06-42A1-A3C5-463118514384}" destId="{45B6220F-9203-4DE5-8D59-86CF71373DAD}" srcOrd="0" destOrd="0" presId="urn:microsoft.com/office/officeart/2005/8/layout/radial1"/>
    <dgm:cxn modelId="{0A35286C-EFD4-415F-822A-EBBEBBF227AA}" type="presOf" srcId="{DAD6CBDD-C460-4997-A856-87BB0EB39297}" destId="{F89B5806-8159-46AB-A4E4-F0C692BAECD0}" srcOrd="0" destOrd="0" presId="urn:microsoft.com/office/officeart/2005/8/layout/radial1"/>
    <dgm:cxn modelId="{9CE4606C-A287-4D31-AFB2-D5674C26B821}" srcId="{166258EA-1F81-4397-AB30-2D04DCC117DF}" destId="{F4DA2825-AC06-42A1-A3C5-463118514384}" srcOrd="1" destOrd="0" parTransId="{DAD6CBDD-C460-4997-A856-87BB0EB39297}" sibTransId="{07C70EEC-0EB2-4710-A095-2D7779B9BE59}"/>
    <dgm:cxn modelId="{ED02AA81-EDD9-4DE9-AD76-F262CF7D086C}" type="presOf" srcId="{DAD6CBDD-C460-4997-A856-87BB0EB39297}" destId="{C803FF0E-70FA-4C6E-BABE-FA496170B344}" srcOrd="1" destOrd="0" presId="urn:microsoft.com/office/officeart/2005/8/layout/radial1"/>
    <dgm:cxn modelId="{52B29C91-3D4B-4EF4-B571-82262DA4845B}" srcId="{166258EA-1F81-4397-AB30-2D04DCC117DF}" destId="{6B88F7D3-383D-4166-ACCC-E34225D8C68B}" srcOrd="0" destOrd="0" parTransId="{EDAE6A45-8143-4B07-B031-E1791AD4B557}" sibTransId="{A10BF14F-8C6B-4F9C-B652-E5851D570EBD}"/>
    <dgm:cxn modelId="{A3DEA9A1-C6EE-4673-A691-D8ED964ABA66}" type="presOf" srcId="{EDAE6A45-8143-4B07-B031-E1791AD4B557}" destId="{DCFAFD5D-132A-4FAC-9EF8-FC2E98F301A8}" srcOrd="1" destOrd="0" presId="urn:microsoft.com/office/officeart/2005/8/layout/radial1"/>
    <dgm:cxn modelId="{760267A7-1EC2-476D-AC53-F4AAAD970903}" type="presOf" srcId="{52F645AA-BB22-4052-9BE8-8A5125732018}" destId="{D5734F03-5027-4D68-BB1B-67F6EB69028C}" srcOrd="1" destOrd="0" presId="urn:microsoft.com/office/officeart/2005/8/layout/radial1"/>
    <dgm:cxn modelId="{0E9B02D7-31E9-41BF-AFD8-2AA615C81AEE}" type="presOf" srcId="{52F645AA-BB22-4052-9BE8-8A5125732018}" destId="{BC84CC6B-2AFC-4919-AE28-C3F1BD1D8BB7}" srcOrd="0" destOrd="0" presId="urn:microsoft.com/office/officeart/2005/8/layout/radial1"/>
    <dgm:cxn modelId="{7D18FFD7-B581-4544-B995-42D693F57509}" srcId="{351AB7C8-A4D0-4EC5-86FC-4884FA1A38FE}" destId="{166258EA-1F81-4397-AB30-2D04DCC117DF}" srcOrd="0" destOrd="0" parTransId="{D2325D02-7FCC-49F8-9A6E-C0DD6F12A4C2}" sibTransId="{36D27261-5D9B-4620-B0C6-22180AA0495E}"/>
    <dgm:cxn modelId="{54DA50F2-82A3-4A78-B5DD-D62F3E3FB6AA}" type="presOf" srcId="{351AB7C8-A4D0-4EC5-86FC-4884FA1A38FE}" destId="{A3115F1A-864B-4E6D-92C8-310D4443D49B}" srcOrd="0" destOrd="0" presId="urn:microsoft.com/office/officeart/2005/8/layout/radial1"/>
    <dgm:cxn modelId="{41B4F4EA-5EEB-436B-AC42-489B16118EA8}" type="presParOf" srcId="{A3115F1A-864B-4E6D-92C8-310D4443D49B}" destId="{608B1613-8297-4CA7-B511-1BD011832F22}" srcOrd="0" destOrd="0" presId="urn:microsoft.com/office/officeart/2005/8/layout/radial1"/>
    <dgm:cxn modelId="{5109CD6E-4282-4F14-8396-C0515293B574}" type="presParOf" srcId="{A3115F1A-864B-4E6D-92C8-310D4443D49B}" destId="{829990EA-3B75-47E5-B50F-A4509C15ED84}" srcOrd="1" destOrd="0" presId="urn:microsoft.com/office/officeart/2005/8/layout/radial1"/>
    <dgm:cxn modelId="{60CBB154-EE4E-4BCF-B662-DDDBCB79BE9F}" type="presParOf" srcId="{829990EA-3B75-47E5-B50F-A4509C15ED84}" destId="{DCFAFD5D-132A-4FAC-9EF8-FC2E98F301A8}" srcOrd="0" destOrd="0" presId="urn:microsoft.com/office/officeart/2005/8/layout/radial1"/>
    <dgm:cxn modelId="{3A0375E6-2C4C-4D9C-83BB-22F3C947877A}" type="presParOf" srcId="{A3115F1A-864B-4E6D-92C8-310D4443D49B}" destId="{EC61A62B-F8B5-457B-88A6-0B96BF2FCCA1}" srcOrd="2" destOrd="0" presId="urn:microsoft.com/office/officeart/2005/8/layout/radial1"/>
    <dgm:cxn modelId="{4943409B-9309-4BAE-ACAD-C5EF93B3E1B8}" type="presParOf" srcId="{A3115F1A-864B-4E6D-92C8-310D4443D49B}" destId="{F89B5806-8159-46AB-A4E4-F0C692BAECD0}" srcOrd="3" destOrd="0" presId="urn:microsoft.com/office/officeart/2005/8/layout/radial1"/>
    <dgm:cxn modelId="{4E7F627E-75A0-4460-8B85-646CBD36A138}" type="presParOf" srcId="{F89B5806-8159-46AB-A4E4-F0C692BAECD0}" destId="{C803FF0E-70FA-4C6E-BABE-FA496170B344}" srcOrd="0" destOrd="0" presId="urn:microsoft.com/office/officeart/2005/8/layout/radial1"/>
    <dgm:cxn modelId="{7E2C9BC2-4146-4DF4-BAEC-961AB1D73936}" type="presParOf" srcId="{A3115F1A-864B-4E6D-92C8-310D4443D49B}" destId="{45B6220F-9203-4DE5-8D59-86CF71373DAD}" srcOrd="4" destOrd="0" presId="urn:microsoft.com/office/officeart/2005/8/layout/radial1"/>
    <dgm:cxn modelId="{72DF380E-B432-42FE-86D0-2526A41E0E31}" type="presParOf" srcId="{A3115F1A-864B-4E6D-92C8-310D4443D49B}" destId="{BC84CC6B-2AFC-4919-AE28-C3F1BD1D8BB7}" srcOrd="5" destOrd="0" presId="urn:microsoft.com/office/officeart/2005/8/layout/radial1"/>
    <dgm:cxn modelId="{A69BBF96-4212-4DAD-B3ED-EE81E24715B3}" type="presParOf" srcId="{BC84CC6B-2AFC-4919-AE28-C3F1BD1D8BB7}" destId="{D5734F03-5027-4D68-BB1B-67F6EB69028C}" srcOrd="0" destOrd="0" presId="urn:microsoft.com/office/officeart/2005/8/layout/radial1"/>
    <dgm:cxn modelId="{AF43133E-4B06-494D-8A2E-388A43C63862}" type="presParOf" srcId="{A3115F1A-864B-4E6D-92C8-310D4443D49B}" destId="{35711F53-125B-43F5-A7DB-BE9CB0B17239}" srcOrd="6" destOrd="0" presId="urn:microsoft.com/office/officeart/2005/8/layout/radial1"/>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8B1613-8297-4CA7-B511-1BD011832F22}">
      <dsp:nvSpPr>
        <dsp:cNvPr id="0" name=""/>
        <dsp:cNvSpPr/>
      </dsp:nvSpPr>
      <dsp:spPr>
        <a:xfrm>
          <a:off x="1470465" y="543682"/>
          <a:ext cx="2982479" cy="2735987"/>
        </a:xfrm>
        <a:prstGeom prst="ellipse">
          <a:avLst/>
        </a:prstGeom>
        <a:solidFill>
          <a:srgbClr val="C000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ts val="0"/>
            </a:spcAft>
            <a:buNone/>
          </a:pPr>
          <a:r>
            <a:rPr lang="en-US" sz="3600" b="1" kern="1200" dirty="0">
              <a:latin typeface="Rockwell" panose="02060603020205020403" pitchFamily="18" charset="0"/>
            </a:rPr>
            <a:t>Lean</a:t>
          </a:r>
          <a:r>
            <a:rPr lang="en-US" sz="3600" b="1" kern="1200" baseline="30000" dirty="0">
              <a:latin typeface="Rockwell" panose="02060603020205020403" pitchFamily="18" charset="0"/>
            </a:rPr>
            <a:t>2</a:t>
          </a:r>
          <a:r>
            <a:rPr lang="en-US" sz="2400" b="1" kern="1200" dirty="0">
              <a:latin typeface="Rockwell" panose="02060603020205020403" pitchFamily="18" charset="0"/>
            </a:rPr>
            <a:t> </a:t>
          </a:r>
        </a:p>
        <a:p>
          <a:pPr marL="0" lvl="0" indent="0" algn="ctr" defTabSz="1600200">
            <a:lnSpc>
              <a:spcPct val="90000"/>
            </a:lnSpc>
            <a:spcBef>
              <a:spcPct val="0"/>
            </a:spcBef>
            <a:spcAft>
              <a:spcPts val="0"/>
            </a:spcAft>
            <a:buNone/>
          </a:pPr>
          <a:endParaRPr lang="en-US" sz="2400" b="1" kern="1200" dirty="0">
            <a:latin typeface="Rockwell" panose="02060603020205020403" pitchFamily="18" charset="0"/>
          </a:endParaRPr>
        </a:p>
        <a:p>
          <a:pPr marL="0" lvl="0" indent="0" algn="ctr" defTabSz="1600200">
            <a:lnSpc>
              <a:spcPct val="90000"/>
            </a:lnSpc>
            <a:spcBef>
              <a:spcPct val="0"/>
            </a:spcBef>
            <a:spcAft>
              <a:spcPts val="0"/>
            </a:spcAft>
            <a:buNone/>
          </a:pPr>
          <a:endParaRPr lang="en-US" sz="2400" b="1" kern="1200" dirty="0">
            <a:latin typeface="Rockwell" panose="02060603020205020403" pitchFamily="18" charset="0"/>
          </a:endParaRPr>
        </a:p>
        <a:p>
          <a:pPr marL="0" lvl="0" indent="0" algn="ctr" defTabSz="1600200">
            <a:lnSpc>
              <a:spcPct val="90000"/>
            </a:lnSpc>
            <a:spcBef>
              <a:spcPct val="0"/>
            </a:spcBef>
            <a:spcAft>
              <a:spcPts val="0"/>
            </a:spcAft>
            <a:buNone/>
          </a:pPr>
          <a:endParaRPr lang="en-US" sz="2400" b="1" kern="1200" dirty="0">
            <a:latin typeface="Rockwell" panose="02060603020205020403" pitchFamily="18" charset="0"/>
          </a:endParaRPr>
        </a:p>
      </dsp:txBody>
      <dsp:txXfrm>
        <a:off x="1907239" y="944358"/>
        <a:ext cx="2108931" cy="1934635"/>
      </dsp:txXfrm>
    </dsp:sp>
    <dsp:sp modelId="{829990EA-3B75-47E5-B50F-A4509C15ED84}">
      <dsp:nvSpPr>
        <dsp:cNvPr id="0" name=""/>
        <dsp:cNvSpPr/>
      </dsp:nvSpPr>
      <dsp:spPr>
        <a:xfrm rot="21183633">
          <a:off x="4438430" y="1680614"/>
          <a:ext cx="426036" cy="50800"/>
        </a:xfrm>
        <a:custGeom>
          <a:avLst/>
          <a:gdLst/>
          <a:ahLst/>
          <a:cxnLst/>
          <a:rect l="0" t="0" r="0" b="0"/>
          <a:pathLst>
            <a:path>
              <a:moveTo>
                <a:pt x="0" y="25400"/>
              </a:moveTo>
              <a:lnTo>
                <a:pt x="426036" y="2540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solidFill>
              <a:schemeClr val="bg1"/>
            </a:solidFill>
            <a:latin typeface="Franklin Gothic Book" panose="020B0503020102020204" pitchFamily="34" charset="0"/>
          </a:endParaRPr>
        </a:p>
      </dsp:txBody>
      <dsp:txXfrm>
        <a:off x="4640797" y="1695363"/>
        <a:ext cx="21301" cy="21301"/>
      </dsp:txXfrm>
    </dsp:sp>
    <dsp:sp modelId="{EC61A62B-F8B5-457B-88A6-0B96BF2FCCA1}">
      <dsp:nvSpPr>
        <dsp:cNvPr id="0" name=""/>
        <dsp:cNvSpPr/>
      </dsp:nvSpPr>
      <dsp:spPr>
        <a:xfrm>
          <a:off x="4856620" y="577248"/>
          <a:ext cx="1885973" cy="1978042"/>
        </a:xfrm>
        <a:prstGeom prst="ellipse">
          <a:avLst/>
        </a:prstGeom>
        <a:solidFill>
          <a:srgbClr val="00B05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a:latin typeface="Rockwell" panose="02060603020205020403" pitchFamily="18" charset="0"/>
            </a:rPr>
            <a:t>&lt;95 mg cholesterol</a:t>
          </a:r>
        </a:p>
      </dsp:txBody>
      <dsp:txXfrm>
        <a:off x="5132814" y="866926"/>
        <a:ext cx="1333585" cy="1398686"/>
      </dsp:txXfrm>
    </dsp:sp>
    <dsp:sp modelId="{F89B5806-8159-46AB-A4E4-F0C692BAECD0}">
      <dsp:nvSpPr>
        <dsp:cNvPr id="0" name=""/>
        <dsp:cNvSpPr/>
      </dsp:nvSpPr>
      <dsp:spPr>
        <a:xfrm rot="3971121">
          <a:off x="3435685" y="3285726"/>
          <a:ext cx="287358" cy="50800"/>
        </a:xfrm>
        <a:custGeom>
          <a:avLst/>
          <a:gdLst/>
          <a:ahLst/>
          <a:cxnLst/>
          <a:rect l="0" t="0" r="0" b="0"/>
          <a:pathLst>
            <a:path>
              <a:moveTo>
                <a:pt x="0" y="25400"/>
              </a:moveTo>
              <a:lnTo>
                <a:pt x="287358" y="2540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solidFill>
              <a:schemeClr val="bg1"/>
            </a:solidFill>
            <a:latin typeface="Franklin Gothic Book" panose="020B0503020102020204" pitchFamily="34" charset="0"/>
          </a:endParaRPr>
        </a:p>
      </dsp:txBody>
      <dsp:txXfrm>
        <a:off x="3572180" y="3303943"/>
        <a:ext cx="14367" cy="14367"/>
      </dsp:txXfrm>
    </dsp:sp>
    <dsp:sp modelId="{45B6220F-9203-4DE5-8D59-86CF71373DAD}">
      <dsp:nvSpPr>
        <dsp:cNvPr id="0" name=""/>
        <dsp:cNvSpPr/>
      </dsp:nvSpPr>
      <dsp:spPr>
        <a:xfrm>
          <a:off x="3133480" y="3368258"/>
          <a:ext cx="1699675" cy="1716240"/>
        </a:xfrm>
        <a:prstGeom prst="ellipse">
          <a:avLst/>
        </a:prstGeom>
        <a:solidFill>
          <a:srgbClr val="00206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a:latin typeface="Rockwell" panose="02060603020205020403" pitchFamily="18" charset="0"/>
            </a:rPr>
            <a:t>≤4.5 g saturated fat</a:t>
          </a:r>
        </a:p>
      </dsp:txBody>
      <dsp:txXfrm>
        <a:off x="3382392" y="3619596"/>
        <a:ext cx="1201851" cy="1213564"/>
      </dsp:txXfrm>
    </dsp:sp>
    <dsp:sp modelId="{BC84CC6B-2AFC-4919-AE28-C3F1BD1D8BB7}">
      <dsp:nvSpPr>
        <dsp:cNvPr id="0" name=""/>
        <dsp:cNvSpPr/>
      </dsp:nvSpPr>
      <dsp:spPr>
        <a:xfrm rot="1841119">
          <a:off x="4126226" y="2948516"/>
          <a:ext cx="1251083" cy="50800"/>
        </a:xfrm>
        <a:custGeom>
          <a:avLst/>
          <a:gdLst/>
          <a:ahLst/>
          <a:cxnLst/>
          <a:rect l="0" t="0" r="0" b="0"/>
          <a:pathLst>
            <a:path>
              <a:moveTo>
                <a:pt x="0" y="25400"/>
              </a:moveTo>
              <a:lnTo>
                <a:pt x="1251083" y="2540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solidFill>
              <a:schemeClr val="bg1"/>
            </a:solidFill>
            <a:latin typeface="Franklin Gothic Book" panose="020B0503020102020204" pitchFamily="34" charset="0"/>
          </a:endParaRPr>
        </a:p>
      </dsp:txBody>
      <dsp:txXfrm>
        <a:off x="4720491" y="2942639"/>
        <a:ext cx="62554" cy="62554"/>
      </dsp:txXfrm>
    </dsp:sp>
    <dsp:sp modelId="{35711F53-125B-43F5-A7DB-BE9CB0B17239}">
      <dsp:nvSpPr>
        <dsp:cNvPr id="0" name=""/>
        <dsp:cNvSpPr/>
      </dsp:nvSpPr>
      <dsp:spPr>
        <a:xfrm>
          <a:off x="5172908" y="2824808"/>
          <a:ext cx="1781342" cy="1855100"/>
        </a:xfrm>
        <a:prstGeom prst="ellipse">
          <a:avLst/>
        </a:prstGeom>
        <a:solidFill>
          <a:srgbClr val="0070C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a:latin typeface="Rockwell" panose="02060603020205020403" pitchFamily="18" charset="0"/>
            </a:rPr>
            <a:t>&lt;10 g total fat</a:t>
          </a:r>
        </a:p>
      </dsp:txBody>
      <dsp:txXfrm>
        <a:off x="5433779" y="3096481"/>
        <a:ext cx="1259600" cy="131175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0.26675</cdr:x>
      <cdr:y>0.34398</cdr:y>
    </cdr:from>
    <cdr:to>
      <cdr:x>0.33723</cdr:x>
      <cdr:y>0.47438</cdr:y>
    </cdr:to>
    <cdr:sp macro="" textlink="">
      <cdr:nvSpPr>
        <cdr:cNvPr id="2" name="TextBox 1">
          <a:extLst xmlns:a="http://schemas.openxmlformats.org/drawingml/2006/main">
            <a:ext uri="{FF2B5EF4-FFF2-40B4-BE49-F238E27FC236}">
              <a16:creationId xmlns:a16="http://schemas.microsoft.com/office/drawing/2014/main" id="{FECFCBA8-A7FE-477A-8439-36B4FCDF611D}"/>
            </a:ext>
          </a:extLst>
        </cdr:cNvPr>
        <cdr:cNvSpPr txBox="1"/>
      </cdr:nvSpPr>
      <cdr:spPr>
        <a:xfrm xmlns:a="http://schemas.openxmlformats.org/drawingml/2006/main">
          <a:off x="3091252" y="1522180"/>
          <a:ext cx="816775" cy="5770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600" b="1" dirty="0">
              <a:solidFill>
                <a:srgbClr val="C00000"/>
              </a:solidFill>
              <a:latin typeface="+mn-lt"/>
            </a:rPr>
            <a:t>51%</a:t>
          </a:r>
        </a:p>
      </cdr:txBody>
    </cdr:sp>
  </cdr:relSizeAnchor>
  <cdr:relSizeAnchor xmlns:cdr="http://schemas.openxmlformats.org/drawingml/2006/chartDrawing">
    <cdr:from>
      <cdr:x>0.05611</cdr:x>
      <cdr:y>0.06238</cdr:y>
    </cdr:from>
    <cdr:to>
      <cdr:x>0.18454</cdr:x>
      <cdr:y>0.21489</cdr:y>
    </cdr:to>
    <cdr:sp macro="" textlink="">
      <cdr:nvSpPr>
        <cdr:cNvPr id="3" name="TextBox 1">
          <a:extLst xmlns:a="http://schemas.openxmlformats.org/drawingml/2006/main">
            <a:ext uri="{FF2B5EF4-FFF2-40B4-BE49-F238E27FC236}">
              <a16:creationId xmlns:a16="http://schemas.microsoft.com/office/drawing/2014/main" id="{E873C618-3C69-4FA1-87BD-4FBB94BF8C4F}"/>
            </a:ext>
          </a:extLst>
        </cdr:cNvPr>
        <cdr:cNvSpPr txBox="1"/>
      </cdr:nvSpPr>
      <cdr:spPr>
        <a:xfrm xmlns:a="http://schemas.openxmlformats.org/drawingml/2006/main">
          <a:off x="650240" y="276045"/>
          <a:ext cx="1488343" cy="67489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b="1" dirty="0">
              <a:solidFill>
                <a:srgbClr val="C00000"/>
              </a:solidFill>
            </a:rPr>
            <a:t>101</a:t>
          </a:r>
          <a:r>
            <a:rPr lang="en-US" sz="1600" b="1" dirty="0">
              <a:solidFill>
                <a:srgbClr val="C00000"/>
              </a:solidFill>
              <a:latin typeface="+mn-lt"/>
            </a:rPr>
            <a:t>%</a:t>
          </a:r>
        </a:p>
      </cdr:txBody>
    </cdr:sp>
  </cdr:relSizeAnchor>
  <cdr:relSizeAnchor xmlns:cdr="http://schemas.openxmlformats.org/drawingml/2006/chartDrawing">
    <cdr:from>
      <cdr:x>0.17327</cdr:x>
      <cdr:y>0.33766</cdr:y>
    </cdr:from>
    <cdr:to>
      <cdr:x>0.24376</cdr:x>
      <cdr:y>0.44199</cdr:y>
    </cdr:to>
    <cdr:sp macro="" textlink="">
      <cdr:nvSpPr>
        <cdr:cNvPr id="4" name="TextBox 1">
          <a:extLst xmlns:a="http://schemas.openxmlformats.org/drawingml/2006/main">
            <a:ext uri="{FF2B5EF4-FFF2-40B4-BE49-F238E27FC236}">
              <a16:creationId xmlns:a16="http://schemas.microsoft.com/office/drawing/2014/main" id="{E873C618-3C69-4FA1-87BD-4FBB94BF8C4F}"/>
            </a:ext>
          </a:extLst>
        </cdr:cNvPr>
        <cdr:cNvSpPr txBox="1"/>
      </cdr:nvSpPr>
      <cdr:spPr>
        <a:xfrm xmlns:a="http://schemas.openxmlformats.org/drawingml/2006/main">
          <a:off x="2008013" y="1494221"/>
          <a:ext cx="816891" cy="46168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b="1" dirty="0">
              <a:solidFill>
                <a:srgbClr val="C00000"/>
              </a:solidFill>
            </a:rPr>
            <a:t>53</a:t>
          </a:r>
          <a:r>
            <a:rPr lang="en-US" sz="1600" b="1" dirty="0">
              <a:solidFill>
                <a:srgbClr val="C00000"/>
              </a:solidFill>
              <a:latin typeface="+mn-lt"/>
            </a:rPr>
            <a:t>% </a:t>
          </a:r>
        </a:p>
      </cdr:txBody>
    </cdr:sp>
  </cdr:relSizeAnchor>
  <cdr:relSizeAnchor xmlns:cdr="http://schemas.openxmlformats.org/drawingml/2006/chartDrawing">
    <cdr:from>
      <cdr:x>0.36113</cdr:x>
      <cdr:y>0.37186</cdr:y>
    </cdr:from>
    <cdr:to>
      <cdr:x>0.43161</cdr:x>
      <cdr:y>0.47619</cdr:y>
    </cdr:to>
    <cdr:sp macro="" textlink="">
      <cdr:nvSpPr>
        <cdr:cNvPr id="5" name="TextBox 1">
          <a:extLst xmlns:a="http://schemas.openxmlformats.org/drawingml/2006/main">
            <a:ext uri="{FF2B5EF4-FFF2-40B4-BE49-F238E27FC236}">
              <a16:creationId xmlns:a16="http://schemas.microsoft.com/office/drawing/2014/main" id="{E873C618-3C69-4FA1-87BD-4FBB94BF8C4F}"/>
            </a:ext>
          </a:extLst>
        </cdr:cNvPr>
        <cdr:cNvSpPr txBox="1"/>
      </cdr:nvSpPr>
      <cdr:spPr>
        <a:xfrm xmlns:a="http://schemas.openxmlformats.org/drawingml/2006/main">
          <a:off x="4185073" y="1645598"/>
          <a:ext cx="816775" cy="46168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b="1" dirty="0">
              <a:solidFill>
                <a:srgbClr val="C00000"/>
              </a:solidFill>
              <a:latin typeface="+mn-lt"/>
            </a:rPr>
            <a:t>48% </a:t>
          </a:r>
        </a:p>
      </cdr:txBody>
    </cdr:sp>
  </cdr:relSizeAnchor>
  <cdr:relSizeAnchor xmlns:cdr="http://schemas.openxmlformats.org/drawingml/2006/chartDrawing">
    <cdr:from>
      <cdr:x>0.45257</cdr:x>
      <cdr:y>0.47045</cdr:y>
    </cdr:from>
    <cdr:to>
      <cdr:x>0.52306</cdr:x>
      <cdr:y>0.57477</cdr:y>
    </cdr:to>
    <cdr:sp macro="" textlink="">
      <cdr:nvSpPr>
        <cdr:cNvPr id="6" name="TextBox 1">
          <a:extLst xmlns:a="http://schemas.openxmlformats.org/drawingml/2006/main">
            <a:ext uri="{FF2B5EF4-FFF2-40B4-BE49-F238E27FC236}">
              <a16:creationId xmlns:a16="http://schemas.microsoft.com/office/drawing/2014/main" id="{E873C618-3C69-4FA1-87BD-4FBB94BF8C4F}"/>
            </a:ext>
          </a:extLst>
        </cdr:cNvPr>
        <cdr:cNvSpPr txBox="1"/>
      </cdr:nvSpPr>
      <cdr:spPr>
        <a:xfrm xmlns:a="http://schemas.openxmlformats.org/drawingml/2006/main">
          <a:off x="5244696" y="2081886"/>
          <a:ext cx="816891" cy="46164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b="1" dirty="0">
              <a:solidFill>
                <a:srgbClr val="C00000"/>
              </a:solidFill>
            </a:rPr>
            <a:t>31</a:t>
          </a:r>
          <a:r>
            <a:rPr lang="en-US" sz="1600" b="1" dirty="0">
              <a:solidFill>
                <a:srgbClr val="C00000"/>
              </a:solidFill>
              <a:latin typeface="+mn-lt"/>
            </a:rPr>
            <a:t>% </a:t>
          </a:r>
        </a:p>
      </cdr:txBody>
    </cdr:sp>
  </cdr:relSizeAnchor>
  <cdr:relSizeAnchor xmlns:cdr="http://schemas.openxmlformats.org/drawingml/2006/chartDrawing">
    <cdr:from>
      <cdr:x>0.54581</cdr:x>
      <cdr:y>0.4974</cdr:y>
    </cdr:from>
    <cdr:to>
      <cdr:x>0.61629</cdr:x>
      <cdr:y>0.60172</cdr:y>
    </cdr:to>
    <cdr:sp macro="" textlink="">
      <cdr:nvSpPr>
        <cdr:cNvPr id="7" name="TextBox 1">
          <a:extLst xmlns:a="http://schemas.openxmlformats.org/drawingml/2006/main">
            <a:ext uri="{FF2B5EF4-FFF2-40B4-BE49-F238E27FC236}">
              <a16:creationId xmlns:a16="http://schemas.microsoft.com/office/drawing/2014/main" id="{E873C618-3C69-4FA1-87BD-4FBB94BF8C4F}"/>
            </a:ext>
          </a:extLst>
        </cdr:cNvPr>
        <cdr:cNvSpPr txBox="1"/>
      </cdr:nvSpPr>
      <cdr:spPr>
        <a:xfrm xmlns:a="http://schemas.openxmlformats.org/drawingml/2006/main">
          <a:off x="6325277" y="2201136"/>
          <a:ext cx="816775" cy="46164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b="1" dirty="0">
              <a:solidFill>
                <a:srgbClr val="C00000"/>
              </a:solidFill>
            </a:rPr>
            <a:t>28</a:t>
          </a:r>
          <a:r>
            <a:rPr lang="en-US" sz="1600" b="1" dirty="0">
              <a:solidFill>
                <a:srgbClr val="C00000"/>
              </a:solidFill>
              <a:latin typeface="+mn-lt"/>
            </a:rPr>
            <a:t>% </a:t>
          </a:r>
        </a:p>
      </cdr:txBody>
    </cdr:sp>
  </cdr:relSizeAnchor>
  <cdr:relSizeAnchor xmlns:cdr="http://schemas.openxmlformats.org/drawingml/2006/chartDrawing">
    <cdr:from>
      <cdr:x>0.63828</cdr:x>
      <cdr:y>0.54903</cdr:y>
    </cdr:from>
    <cdr:to>
      <cdr:x>0.70876</cdr:x>
      <cdr:y>0.65335</cdr:y>
    </cdr:to>
    <cdr:sp macro="" textlink="">
      <cdr:nvSpPr>
        <cdr:cNvPr id="8" name="TextBox 1">
          <a:extLst xmlns:a="http://schemas.openxmlformats.org/drawingml/2006/main">
            <a:ext uri="{FF2B5EF4-FFF2-40B4-BE49-F238E27FC236}">
              <a16:creationId xmlns:a16="http://schemas.microsoft.com/office/drawing/2014/main" id="{E873C618-3C69-4FA1-87BD-4FBB94BF8C4F}"/>
            </a:ext>
          </a:extLst>
        </cdr:cNvPr>
        <cdr:cNvSpPr txBox="1"/>
      </cdr:nvSpPr>
      <cdr:spPr>
        <a:xfrm xmlns:a="http://schemas.openxmlformats.org/drawingml/2006/main">
          <a:off x="7396885" y="2429622"/>
          <a:ext cx="816776" cy="46164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b="1" dirty="0">
              <a:solidFill>
                <a:srgbClr val="C00000"/>
              </a:solidFill>
            </a:rPr>
            <a:t>19</a:t>
          </a:r>
          <a:r>
            <a:rPr lang="en-US" sz="1600" b="1" dirty="0">
              <a:solidFill>
                <a:srgbClr val="C00000"/>
              </a:solidFill>
              <a:latin typeface="+mn-lt"/>
            </a:rPr>
            <a:t>% </a:t>
          </a:r>
        </a:p>
      </cdr:txBody>
    </cdr:sp>
  </cdr:relSizeAnchor>
  <cdr:relSizeAnchor xmlns:cdr="http://schemas.openxmlformats.org/drawingml/2006/chartDrawing">
    <cdr:from>
      <cdr:x>0.73216</cdr:x>
      <cdr:y>0.56977</cdr:y>
    </cdr:from>
    <cdr:to>
      <cdr:x>0.80264</cdr:x>
      <cdr:y>0.72228</cdr:y>
    </cdr:to>
    <cdr:sp macro="" textlink="">
      <cdr:nvSpPr>
        <cdr:cNvPr id="9" name="TextBox 1">
          <a:extLst xmlns:a="http://schemas.openxmlformats.org/drawingml/2006/main">
            <a:ext uri="{FF2B5EF4-FFF2-40B4-BE49-F238E27FC236}">
              <a16:creationId xmlns:a16="http://schemas.microsoft.com/office/drawing/2014/main" id="{E873C618-3C69-4FA1-87BD-4FBB94BF8C4F}"/>
            </a:ext>
          </a:extLst>
        </cdr:cNvPr>
        <cdr:cNvSpPr txBox="1"/>
      </cdr:nvSpPr>
      <cdr:spPr>
        <a:xfrm xmlns:a="http://schemas.openxmlformats.org/drawingml/2006/main">
          <a:off x="8484875" y="2521394"/>
          <a:ext cx="816776" cy="67489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b="1" dirty="0">
              <a:solidFill>
                <a:srgbClr val="C00000"/>
              </a:solidFill>
            </a:rPr>
            <a:t>16</a:t>
          </a:r>
          <a:r>
            <a:rPr lang="en-US" sz="1600" b="1" dirty="0">
              <a:solidFill>
                <a:srgbClr val="C00000"/>
              </a:solidFill>
              <a:latin typeface="+mn-lt"/>
            </a:rPr>
            <a:t>% </a:t>
          </a:r>
        </a:p>
      </cdr:txBody>
    </cdr:sp>
  </cdr:relSizeAnchor>
  <cdr:relSizeAnchor xmlns:cdr="http://schemas.openxmlformats.org/drawingml/2006/chartDrawing">
    <cdr:from>
      <cdr:x>0.8244</cdr:x>
      <cdr:y>0.57978</cdr:y>
    </cdr:from>
    <cdr:to>
      <cdr:x>0.89489</cdr:x>
      <cdr:y>0.73229</cdr:y>
    </cdr:to>
    <cdr:sp macro="" textlink="">
      <cdr:nvSpPr>
        <cdr:cNvPr id="10" name="TextBox 1">
          <a:extLst xmlns:a="http://schemas.openxmlformats.org/drawingml/2006/main">
            <a:ext uri="{FF2B5EF4-FFF2-40B4-BE49-F238E27FC236}">
              <a16:creationId xmlns:a16="http://schemas.microsoft.com/office/drawing/2014/main" id="{E873C618-3C69-4FA1-87BD-4FBB94BF8C4F}"/>
            </a:ext>
          </a:extLst>
        </cdr:cNvPr>
        <cdr:cNvSpPr txBox="1"/>
      </cdr:nvSpPr>
      <cdr:spPr>
        <a:xfrm xmlns:a="http://schemas.openxmlformats.org/drawingml/2006/main">
          <a:off x="9553741" y="2565665"/>
          <a:ext cx="816891" cy="67489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b="1" dirty="0">
              <a:solidFill>
                <a:srgbClr val="C00000"/>
              </a:solidFill>
            </a:rPr>
            <a:t>14</a:t>
          </a:r>
          <a:r>
            <a:rPr lang="en-US" sz="1600" b="1" dirty="0">
              <a:solidFill>
                <a:srgbClr val="C00000"/>
              </a:solidFill>
              <a:latin typeface="+mn-lt"/>
            </a:rPr>
            <a:t>% </a:t>
          </a:r>
        </a:p>
        <a:p xmlns:a="http://schemas.openxmlformats.org/drawingml/2006/main">
          <a:pPr algn="ctr"/>
          <a:endParaRPr lang="en-US" sz="1600" b="1" dirty="0">
            <a:solidFill>
              <a:srgbClr val="C00000"/>
            </a:solidFill>
            <a:latin typeface="+mn-lt"/>
          </a:endParaRPr>
        </a:p>
      </cdr:txBody>
    </cdr:sp>
  </cdr:relSizeAnchor>
  <cdr:relSizeAnchor xmlns:cdr="http://schemas.openxmlformats.org/drawingml/2006/chartDrawing">
    <cdr:from>
      <cdr:x>0.91451</cdr:x>
      <cdr:y>0.58336</cdr:y>
    </cdr:from>
    <cdr:to>
      <cdr:x>0.98499</cdr:x>
      <cdr:y>0.73586</cdr:y>
    </cdr:to>
    <cdr:sp macro="" textlink="">
      <cdr:nvSpPr>
        <cdr:cNvPr id="11" name="TextBox 1">
          <a:extLst xmlns:a="http://schemas.openxmlformats.org/drawingml/2006/main">
            <a:ext uri="{FF2B5EF4-FFF2-40B4-BE49-F238E27FC236}">
              <a16:creationId xmlns:a16="http://schemas.microsoft.com/office/drawing/2014/main" id="{E873C618-3C69-4FA1-87BD-4FBB94BF8C4F}"/>
            </a:ext>
          </a:extLst>
        </cdr:cNvPr>
        <cdr:cNvSpPr txBox="1"/>
      </cdr:nvSpPr>
      <cdr:spPr>
        <a:xfrm xmlns:a="http://schemas.openxmlformats.org/drawingml/2006/main">
          <a:off x="10598047" y="2581515"/>
          <a:ext cx="816775" cy="67485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b="1" dirty="0">
              <a:solidFill>
                <a:srgbClr val="C00000"/>
              </a:solidFill>
            </a:rPr>
            <a:t>13</a:t>
          </a:r>
          <a:r>
            <a:rPr lang="en-US" sz="1600" b="1" dirty="0">
              <a:solidFill>
                <a:srgbClr val="C00000"/>
              </a:solidFill>
              <a:latin typeface="+mn-lt"/>
            </a:rPr>
            <a:t>% </a:t>
          </a:r>
        </a:p>
        <a:p xmlns:a="http://schemas.openxmlformats.org/drawingml/2006/main">
          <a:pPr algn="ctr"/>
          <a:endParaRPr lang="en-US" sz="1600" b="1" dirty="0">
            <a:solidFill>
              <a:srgbClr val="C00000"/>
            </a:solidFill>
            <a:latin typeface="+mn-lt"/>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1F77FE-391E-45A6-9B5F-9BF3E899EEF0}" type="datetimeFigureOut">
              <a:rPr lang="en-US" smtClean="0"/>
              <a:t>1/24/2024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F683EF-A601-4FC1-AC93-1EEA82D6182D}" type="slidenum">
              <a:rPr lang="en-US" smtClean="0"/>
              <a:t>‹#›</a:t>
            </a:fld>
            <a:endParaRPr lang="en-US"/>
          </a:p>
        </p:txBody>
      </p:sp>
    </p:spTree>
    <p:extLst>
      <p:ext uri="{BB962C8B-B14F-4D97-AF65-F5344CB8AC3E}">
        <p14:creationId xmlns:p14="http://schemas.microsoft.com/office/powerpoint/2010/main" val="4041236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9F683EF-A601-4FC1-AC93-1EEA82D6182D}" type="slidenum">
              <a:rPr lang="en-US" smtClean="0"/>
              <a:t>1</a:t>
            </a:fld>
            <a:endParaRPr lang="en-US"/>
          </a:p>
        </p:txBody>
      </p:sp>
    </p:spTree>
    <p:extLst>
      <p:ext uri="{BB962C8B-B14F-4D97-AF65-F5344CB8AC3E}">
        <p14:creationId xmlns:p14="http://schemas.microsoft.com/office/powerpoint/2010/main" val="348509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a:r>
              <a:rPr lang="en-US" sz="1200" dirty="0"/>
              <a:t>Many people are surprised to learn that half of the fatty acids in beef are monounsaturated – the same heart-healthy type of fat found in olive oil. </a:t>
            </a:r>
          </a:p>
          <a:p>
            <a:pPr marL="0" algn="l"/>
            <a:endParaRPr lang="en-US" sz="1200" dirty="0"/>
          </a:p>
          <a:p>
            <a:pPr marL="0" algn="l"/>
            <a:r>
              <a:rPr lang="en-US" sz="1200" dirty="0"/>
              <a:t>Furthermore, approximately one-third of beef’s total saturated fat is stearic acid, which has been shown to be neutral in its effects on blood cholesterol levels in humans.</a:t>
            </a:r>
          </a:p>
        </p:txBody>
      </p:sp>
      <p:sp>
        <p:nvSpPr>
          <p:cNvPr id="4" name="Slide Number Placeholder 3"/>
          <p:cNvSpPr>
            <a:spLocks noGrp="1"/>
          </p:cNvSpPr>
          <p:nvPr>
            <p:ph type="sldNum" sz="quarter" idx="5"/>
          </p:nvPr>
        </p:nvSpPr>
        <p:spPr/>
        <p:txBody>
          <a:bodyPr/>
          <a:lstStyle/>
          <a:p>
            <a:fld id="{79F683EF-A601-4FC1-AC93-1EEA82D6182D}" type="slidenum">
              <a:rPr lang="en-US" smtClean="0"/>
              <a:t>10</a:t>
            </a:fld>
            <a:endParaRPr lang="en-US"/>
          </a:p>
        </p:txBody>
      </p:sp>
    </p:spTree>
    <p:extLst>
      <p:ext uri="{BB962C8B-B14F-4D97-AF65-F5344CB8AC3E}">
        <p14:creationId xmlns:p14="http://schemas.microsoft.com/office/powerpoint/2010/main" val="3120689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baseline="0" dirty="0">
                <a:solidFill>
                  <a:schemeClr val="tx1"/>
                </a:solidFill>
              </a:rPr>
              <a:t>When it comes to portion sizes, consumers should aim for about 30 grams of protein at each meal, which for beef, equates to about 3 ounces of cooked beef.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baseline="0"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baseline="0" dirty="0">
                <a:solidFill>
                  <a:schemeClr val="tx1"/>
                </a:solidFill>
              </a:rPr>
              <a:t>Protein distribution through the day, aiming for about 30 grams per meal, is important for satiety, metabolic functions, and blood glucose regulation, yet most adults only consume about 10 grams of protein at breakfast. Rather than only consuming a large portion of protein at dinner, you can encourage your customers and consumers to target a goal of 30 grams of high-quality protein at each meal.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baseline="0" dirty="0">
              <a:solidFill>
                <a:schemeClr val="tx1"/>
              </a:solidFil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baseline="0" dirty="0">
                <a:solidFill>
                  <a:schemeClr val="tx1"/>
                </a:solidFill>
              </a:rPr>
              <a:t>If you’re thinking about visual comparisons that are easy to remember, think of a portion of beef in comparison to a hockey puck or deck of cards. These types of visual clues make it easy for us to remember how much beef is recommended for us to consume in one meal.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dirty="0"/>
          </a:p>
        </p:txBody>
      </p:sp>
      <p:sp>
        <p:nvSpPr>
          <p:cNvPr id="4" name="Slide Number Placeholder 3"/>
          <p:cNvSpPr>
            <a:spLocks noGrp="1"/>
          </p:cNvSpPr>
          <p:nvPr>
            <p:ph type="sldNum" sz="quarter" idx="5"/>
          </p:nvPr>
        </p:nvSpPr>
        <p:spPr/>
        <p:txBody>
          <a:bodyPr/>
          <a:lstStyle/>
          <a:p>
            <a:fld id="{79F683EF-A601-4FC1-AC93-1EEA82D6182D}" type="slidenum">
              <a:rPr lang="en-US" smtClean="0"/>
              <a:t>11</a:t>
            </a:fld>
            <a:endParaRPr lang="en-US"/>
          </a:p>
        </p:txBody>
      </p:sp>
    </p:spTree>
    <p:extLst>
      <p:ext uri="{BB962C8B-B14F-4D97-AF65-F5344CB8AC3E}">
        <p14:creationId xmlns:p14="http://schemas.microsoft.com/office/powerpoint/2010/main" val="2905445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r>
              <a:rPr lang="en-US" sz="1200" b="0" i="0" u="none" strike="noStrike" dirty="0">
                <a:effectLst/>
              </a:rPr>
              <a:t>By now, you might already be familiar with some of the nutrients that beef supplies. The nutrients that are found in beef promote health throughout life. </a:t>
            </a:r>
          </a:p>
          <a:p>
            <a:pPr marL="0"/>
            <a:endParaRPr lang="en-US" sz="1200" b="0" i="0" u="none" strike="noStrike" dirty="0">
              <a:effectLst/>
            </a:endParaRPr>
          </a:p>
          <a:p>
            <a:pPr marL="0"/>
            <a:r>
              <a:rPr lang="en-US" sz="1200" b="0" i="0" u="none" strike="noStrike" dirty="0">
                <a:effectLst/>
              </a:rPr>
              <a:t>For example, protein, iron, zinc, choline, and B-vitamins in beef help ensure young children start life strong, building healthy bodies and brains.</a:t>
            </a:r>
          </a:p>
          <a:p>
            <a:pPr marL="0"/>
            <a:endParaRPr lang="en-US" sz="1200" b="0" i="0" u="none" strike="noStrike" dirty="0">
              <a:effectLst/>
            </a:endParaRPr>
          </a:p>
          <a:p>
            <a:pPr marL="0"/>
            <a:r>
              <a:rPr lang="en-US" sz="1200" b="0" i="0" u="none" strike="noStrike" cap="none" dirty="0">
                <a:solidFill>
                  <a:schemeClr val="dk1"/>
                </a:solidFill>
                <a:effectLst/>
                <a:ea typeface="Calibri"/>
                <a:cs typeface="Calibri"/>
                <a:sym typeface="Calibri"/>
              </a:rPr>
              <a:t>Zinc also supports a strong immune system, which helps to fortify your body to fight infection and disease. </a:t>
            </a:r>
          </a:p>
          <a:p>
            <a:pPr marL="0"/>
            <a:endParaRPr lang="en-US" sz="1200" b="0" i="0" u="none" strike="noStrike" cap="none" dirty="0">
              <a:solidFill>
                <a:schemeClr val="dk1"/>
              </a:solidFill>
              <a:effectLst/>
              <a:ea typeface="Calibri"/>
              <a:cs typeface="Calibri"/>
              <a:sym typeface="Calibri"/>
            </a:endParaRPr>
          </a:p>
          <a:p>
            <a:pPr marL="0"/>
            <a:r>
              <a:rPr lang="en-US" sz="1200" b="0" i="0" u="none" strike="noStrike" cap="none" dirty="0">
                <a:solidFill>
                  <a:schemeClr val="dk1"/>
                </a:solidFill>
                <a:effectLst/>
                <a:ea typeface="Calibri"/>
                <a:cs typeface="Calibri"/>
                <a:sym typeface="Calibri"/>
              </a:rPr>
              <a:t>Beef delivers high-quality protein needed to achieve and maintain a healthy weight, preserve and build muscle and support healthy aging. </a:t>
            </a:r>
            <a:endParaRPr lang="en-US" sz="1200" b="0" i="0" u="none" strike="noStrike" dirty="0">
              <a:effectLst/>
            </a:endParaRPr>
          </a:p>
          <a:p>
            <a:pPr marL="0"/>
            <a:endParaRPr lang="en-US" sz="1200" b="0" i="0" u="none" strike="noStrike" dirty="0">
              <a:effectLst/>
              <a:latin typeface="Arial" panose="020B0604020202020204" pitchFamily="34" charset="0"/>
            </a:endParaRPr>
          </a:p>
          <a:p>
            <a:pPr marL="0"/>
            <a:endParaRPr lang="en-US" sz="1200" b="0" i="0" u="none" strike="noStrike"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79F683EF-A601-4FC1-AC93-1EEA82D6182D}" type="slidenum">
              <a:rPr lang="en-US" smtClean="0"/>
              <a:t>12</a:t>
            </a:fld>
            <a:endParaRPr lang="en-US"/>
          </a:p>
        </p:txBody>
      </p:sp>
    </p:spTree>
    <p:extLst>
      <p:ext uri="{BB962C8B-B14F-4D97-AF65-F5344CB8AC3E}">
        <p14:creationId xmlns:p14="http://schemas.microsoft.com/office/powerpoint/2010/main" val="3443218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Font typeface="Arial" panose="020B0604020202020204" pitchFamily="34" charset="0"/>
              <a:buNone/>
            </a:pPr>
            <a:r>
              <a:rPr lang="en-US" sz="1200" b="0" dirty="0"/>
              <a:t>Beef supplies essential nutrients and promotes health in a uniquely efficient way. A 3-ounce serving of lean beef provides 10 essential nutrients in about 170 calories, including high-quality protein, zinc, iron and B vitamins. In one serving of beef, you can meet your full daily requirement for vitamin B12, about half of your daily requirement for zinc, protein and selenium, and about 15-30% of your daily requirement for niacin, vitamin B6, riboflavin, phosphorus, iron, and choline.  No other protein source offers the same nutrient matrix.</a:t>
            </a:r>
          </a:p>
          <a:p>
            <a:pPr marL="0" lvl="0" indent="0" algn="l" rtl="0">
              <a:spcBef>
                <a:spcPts val="0"/>
              </a:spcBef>
              <a:spcAft>
                <a:spcPts val="0"/>
              </a:spcAft>
              <a:buFont typeface="Arial" panose="020B0604020202020204" pitchFamily="34" charset="0"/>
              <a:buNone/>
            </a:pPr>
            <a:endParaRPr lang="en-US" sz="1200" b="0" dirty="0"/>
          </a:p>
          <a:p>
            <a:pPr marL="0" lvl="0" indent="0" algn="l" rtl="0">
              <a:spcBef>
                <a:spcPts val="0"/>
              </a:spcBef>
              <a:spcAft>
                <a:spcPts val="0"/>
              </a:spcAft>
              <a:buFont typeface="Arial" panose="020B0604020202020204" pitchFamily="34" charset="0"/>
              <a:buNone/>
            </a:pPr>
            <a:r>
              <a:rPr lang="en-US" sz="1200" b="0" i="0" u="none" strike="noStrike" cap="none" dirty="0">
                <a:solidFill>
                  <a:schemeClr val="dk1"/>
                </a:solidFill>
                <a:effectLst/>
                <a:ea typeface="Calibri"/>
                <a:cs typeface="Calibri"/>
                <a:sym typeface="Calibri"/>
              </a:rPr>
              <a:t>Today, more Americans cite beef as one of their top protein choices and nutritional preferences continue to be positive demand drivers for beef.</a:t>
            </a:r>
            <a:endParaRPr lang="en-US" sz="1200" b="0" dirty="0"/>
          </a:p>
        </p:txBody>
      </p:sp>
      <p:sp>
        <p:nvSpPr>
          <p:cNvPr id="4" name="Slide Number Placeholder 3"/>
          <p:cNvSpPr>
            <a:spLocks noGrp="1"/>
          </p:cNvSpPr>
          <p:nvPr>
            <p:ph type="sldNum" sz="quarter" idx="5"/>
          </p:nvPr>
        </p:nvSpPr>
        <p:spPr/>
        <p:txBody>
          <a:bodyPr/>
          <a:lstStyle/>
          <a:p>
            <a:fld id="{79F683EF-A601-4FC1-AC93-1EEA82D6182D}" type="slidenum">
              <a:rPr lang="en-US" smtClean="0"/>
              <a:t>13</a:t>
            </a:fld>
            <a:endParaRPr lang="en-US"/>
          </a:p>
        </p:txBody>
      </p:sp>
    </p:spTree>
    <p:extLst>
      <p:ext uri="{BB962C8B-B14F-4D97-AF65-F5344CB8AC3E}">
        <p14:creationId xmlns:p14="http://schemas.microsoft.com/office/powerpoint/2010/main" val="1239563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Most healthy eating patterns have a lot in common: they incorporate a variety of nutrient-rich foods, emphasize high-quality protein sources, encourage plenty of vegetables and fruit, and are balanced with fiber-rich, quality carbohydrates. Furthermore, a sustainable, healthy eating pattern is one that you enjoy, and beef’s great flavor sets it apart.</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Beef’s high-quality protein, iron, and zinc strengthen a healthy plate and strong evidence shows that consuming animal-sourced foods, such as beef, enhances iron and zinc absorption from a plant-based meal, which is known as the meat factor effect. An approachable way to design a foodservice entrée or make meal planning suggestions to customers is to first anchor your plate with high-quality protein, fill at least half of the plate with colorful vegetables and fruits and incorporate fiber-rich or whole grain carbohydrates.</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Animal proteins are complete, high-quality proteins, containing all essential amino acids required for normal growth, development, and maintenance of muscle and health functions. </a:t>
            </a:r>
          </a:p>
          <a:p>
            <a:pPr marL="0"/>
            <a:endParaRPr lang="en-US" sz="1200" b="0" i="0" u="none" strike="noStrike" cap="none" dirty="0">
              <a:solidFill>
                <a:schemeClr val="dk1"/>
              </a:solidFill>
              <a:effectLst/>
              <a:latin typeface="Calibri"/>
              <a:ea typeface="Calibri"/>
              <a:cs typeface="Calibri"/>
              <a:sym typeface="Calibri"/>
            </a:endParaRPr>
          </a:p>
          <a:p>
            <a:pPr marL="0"/>
            <a:r>
              <a:rPr lang="en-US" sz="1200" b="0" i="0" u="none" strike="noStrike" cap="none" dirty="0">
                <a:solidFill>
                  <a:schemeClr val="dk1"/>
                </a:solidFill>
                <a:effectLst/>
                <a:latin typeface="Calibri"/>
                <a:ea typeface="Calibri"/>
                <a:cs typeface="Calibri"/>
                <a:sym typeface="Calibri"/>
              </a:rPr>
              <a:t>You can feel good knowing that beef is providing so much of what your body needs to perform at its best. And even more good news is how deliciously beef pairs with fruits, vegetables and whole grains—making it even easier to enjoy a balanced diet.</a:t>
            </a:r>
          </a:p>
          <a:p>
            <a:pPr marL="0"/>
            <a:endParaRPr lang="en-US" sz="1200" b="0" i="0" u="none" strike="noStrike" cap="none" baseline="0" dirty="0">
              <a:solidFill>
                <a:schemeClr val="dk1"/>
              </a:solidFill>
              <a:effectLst/>
              <a:latin typeface="Calibri"/>
              <a:cs typeface="Calibri"/>
              <a:sym typeface="Calibri"/>
            </a:endParaRPr>
          </a:p>
        </p:txBody>
      </p:sp>
      <p:sp>
        <p:nvSpPr>
          <p:cNvPr id="4" name="Slide Number Placeholder 3"/>
          <p:cNvSpPr>
            <a:spLocks noGrp="1"/>
          </p:cNvSpPr>
          <p:nvPr>
            <p:ph type="sldNum" sz="quarter" idx="5"/>
          </p:nvPr>
        </p:nvSpPr>
        <p:spPr/>
        <p:txBody>
          <a:bodyPr/>
          <a:lstStyle/>
          <a:p>
            <a:fld id="{79F683EF-A601-4FC1-AC93-1EEA82D6182D}" type="slidenum">
              <a:rPr lang="en-US" smtClean="0"/>
              <a:t>14</a:t>
            </a:fld>
            <a:endParaRPr lang="en-US" dirty="0"/>
          </a:p>
        </p:txBody>
      </p:sp>
    </p:spTree>
    <p:extLst>
      <p:ext uri="{BB962C8B-B14F-4D97-AF65-F5344CB8AC3E}">
        <p14:creationId xmlns:p14="http://schemas.microsoft.com/office/powerpoint/2010/main" val="2408951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r>
              <a:rPr lang="en-US" dirty="0"/>
              <a:t>Diet and exercise are the cornerstones for building a strong and healthy heart. A heart-healthy diet is one that includes an abundance of fruits, vegetables, whole grains, healthy fats and lean protein. </a:t>
            </a:r>
            <a:br>
              <a:rPr lang="en-US" dirty="0"/>
            </a:br>
            <a:endParaRPr lang="en-US" b="1" kern="1200" dirty="0">
              <a:effectLst/>
              <a:ea typeface="Times New Roman" panose="02020603050405020304" pitchFamily="18" charset="0"/>
            </a:endParaRPr>
          </a:p>
          <a:p>
            <a:pPr marL="0" marR="0">
              <a:spcBef>
                <a:spcPts val="0"/>
              </a:spcBef>
              <a:spcAft>
                <a:spcPts val="800"/>
              </a:spcAft>
            </a:pPr>
            <a:r>
              <a:rPr lang="en-US" b="0" kern="1200" dirty="0">
                <a:effectLst/>
                <a:ea typeface="Times New Roman" panose="02020603050405020304" pitchFamily="18" charset="0"/>
              </a:rPr>
              <a:t>One of the biggest misperceptions</a:t>
            </a:r>
            <a:r>
              <a:rPr lang="en-US" b="0" dirty="0">
                <a:effectLst/>
                <a:ea typeface="Calibri" panose="020F0502020204030204" pitchFamily="34" charset="0"/>
                <a:cs typeface="Arial" panose="020B0604020202020204" pitchFamily="34" charset="0"/>
              </a:rPr>
              <a:t> </a:t>
            </a:r>
            <a:r>
              <a:rPr lang="en-US" b="0" kern="1200" dirty="0">
                <a:effectLst/>
                <a:ea typeface="Times New Roman" panose="02020603050405020304" pitchFamily="18" charset="0"/>
              </a:rPr>
              <a:t>about beef is that it contains too much</a:t>
            </a:r>
            <a:r>
              <a:rPr lang="en-US" b="0" dirty="0">
                <a:effectLst/>
                <a:ea typeface="Calibri" panose="020F0502020204030204" pitchFamily="34" charset="0"/>
                <a:cs typeface="Arial" panose="020B0604020202020204" pitchFamily="34" charset="0"/>
              </a:rPr>
              <a:t> </a:t>
            </a:r>
            <a:r>
              <a:rPr lang="en-US" b="0" kern="1200" dirty="0">
                <a:effectLst/>
                <a:ea typeface="Times New Roman" panose="02020603050405020304" pitchFamily="18" charset="0"/>
              </a:rPr>
              <a:t>saturated fat, which has been thought to contribute to heart disease. The fact is, research shows that consuming 4 to 5.5 ounces of lean beef daily, as part of a healthful dietary pattern, supports heart health. </a:t>
            </a:r>
            <a:r>
              <a:rPr lang="en-US" dirty="0">
                <a:effectLst/>
                <a:ea typeface="Calibri" panose="020F0502020204030204" pitchFamily="34" charset="0"/>
                <a:cs typeface="Arial" panose="020B0604020202020204" pitchFamily="34" charset="0"/>
              </a:rPr>
              <a:t> </a:t>
            </a:r>
            <a:endParaRPr lang="en-US" b="0" i="0" u="none" strike="sngStrike" cap="none" dirty="0">
              <a:solidFill>
                <a:schemeClr val="dk1"/>
              </a:solidFill>
              <a:effectLst/>
              <a:ea typeface="Calibri"/>
              <a:cs typeface="Calibri"/>
              <a:sym typeface="Calibri"/>
            </a:endParaRPr>
          </a:p>
          <a:p>
            <a:pPr marL="0" marR="0">
              <a:spcBef>
                <a:spcPts val="0"/>
              </a:spcBef>
              <a:spcAft>
                <a:spcPts val="800"/>
              </a:spcAft>
            </a:pPr>
            <a:r>
              <a:rPr lang="en-US" b="0" i="0" u="none" strike="noStrike" cap="none" dirty="0">
                <a:solidFill>
                  <a:schemeClr val="dk1"/>
                </a:solidFill>
                <a:effectLst/>
                <a:ea typeface="Calibri"/>
                <a:cs typeface="Calibri"/>
                <a:sym typeface="Calibri"/>
              </a:rPr>
              <a:t>The Mediterranean Diet and DASH diet (Dietary Approach to Stop Hypertension) are amongst the gold standard diets for heart-health in the US. Decades of research show that beef can be included in these healthy dietary pattern, as well as others, and reduce blood LDL cholesterol, known as the “bad” kind of cholesterol. </a:t>
            </a:r>
          </a:p>
          <a:p>
            <a:pPr marL="0" marR="0">
              <a:spcBef>
                <a:spcPts val="0"/>
              </a:spcBef>
              <a:spcAft>
                <a:spcPts val="800"/>
              </a:spcAft>
            </a:pPr>
            <a:r>
              <a:rPr lang="en-US" b="0" i="0" u="none" strike="noStrike" cap="none" dirty="0">
                <a:solidFill>
                  <a:schemeClr val="dk1"/>
                </a:solidFill>
                <a:effectLst/>
                <a:ea typeface="Calibri"/>
                <a:cs typeface="Calibri"/>
                <a:sym typeface="Calibri"/>
              </a:rPr>
              <a:t>That means consumers looking to follow a heart-healthy dietary pattern have the flexibility to choose from among the many lean beef options available today</a:t>
            </a:r>
            <a:r>
              <a:rPr lang="en-US" sz="1200" b="0" i="0" u="none" strike="noStrike" cap="none" dirty="0">
                <a:solidFill>
                  <a:schemeClr val="dk1"/>
                </a:solidFill>
                <a:effectLst/>
                <a:latin typeface="Calibri"/>
                <a:ea typeface="Calibri"/>
                <a:cs typeface="Calibri"/>
                <a:sym typeface="Calibri"/>
              </a:rPr>
              <a:t>.  </a:t>
            </a:r>
            <a:endParaRPr lang="en-US" sz="1200" dirty="0"/>
          </a:p>
        </p:txBody>
      </p:sp>
      <p:sp>
        <p:nvSpPr>
          <p:cNvPr id="4" name="Slide Number Placeholder 3"/>
          <p:cNvSpPr>
            <a:spLocks noGrp="1"/>
          </p:cNvSpPr>
          <p:nvPr>
            <p:ph type="sldNum" sz="quarter" idx="5"/>
          </p:nvPr>
        </p:nvSpPr>
        <p:spPr/>
        <p:txBody>
          <a:bodyPr/>
          <a:lstStyle/>
          <a:p>
            <a:fld id="{79F683EF-A601-4FC1-AC93-1EEA82D6182D}" type="slidenum">
              <a:rPr lang="en-US" smtClean="0"/>
              <a:t>15</a:t>
            </a:fld>
            <a:endParaRPr lang="en-US"/>
          </a:p>
        </p:txBody>
      </p:sp>
    </p:spTree>
    <p:extLst>
      <p:ext uri="{BB962C8B-B14F-4D97-AF65-F5344CB8AC3E}">
        <p14:creationId xmlns:p14="http://schemas.microsoft.com/office/powerpoint/2010/main" val="10531834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i="0" dirty="0">
                <a:effectLst/>
                <a:latin typeface="Calibri" panose="020F0502020204030204" pitchFamily="34" charset="0"/>
                <a:ea typeface="Calibri" panose="020F0502020204030204" pitchFamily="34" charset="0"/>
              </a:rPr>
              <a:t>Meat substitutes are food products that are formulated to compare, nutritionally, to lean ground beef. Notably, over time, meat substitutes have been reformulated to trend toward leaner varieties like 93% lean ground beef. </a:t>
            </a:r>
          </a:p>
          <a:p>
            <a:pPr marL="0" marR="0">
              <a:spcBef>
                <a:spcPts val="0"/>
              </a:spcBef>
              <a:spcAft>
                <a:spcPts val="0"/>
              </a:spcAft>
            </a:pPr>
            <a:endParaRPr lang="en-US" sz="1200" b="0" i="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b="0" i="0" dirty="0">
                <a:effectLst/>
                <a:latin typeface="Calibri" panose="020F0502020204030204" pitchFamily="34" charset="0"/>
                <a:ea typeface="Calibri" panose="020F0502020204030204" pitchFamily="34" charset="0"/>
              </a:rPr>
              <a:t>One of the most notable differences between fresh animal-sourced proteins and plant-based alternatives, is the drastic increase in sodium</a:t>
            </a:r>
            <a:r>
              <a:rPr lang="en-US" sz="1200" b="1" i="0" dirty="0">
                <a:effectLst/>
                <a:latin typeface="Calibri" panose="020F0502020204030204" pitchFamily="34" charset="0"/>
                <a:ea typeface="Calibri" panose="020F0502020204030204" pitchFamily="34" charset="0"/>
              </a:rPr>
              <a:t>. </a:t>
            </a:r>
          </a:p>
          <a:p>
            <a:pPr marL="0" marR="0">
              <a:spcBef>
                <a:spcPts val="0"/>
              </a:spcBef>
              <a:spcAft>
                <a:spcPts val="0"/>
              </a:spcAft>
            </a:pPr>
            <a:endParaRPr lang="en-US" sz="1200" i="0" strike="sngStrike"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i="0" dirty="0">
                <a:effectLst/>
                <a:latin typeface="Calibri" panose="020F0502020204030204" pitchFamily="34" charset="0"/>
                <a:ea typeface="Calibri" panose="020F0502020204030204" pitchFamily="34" charset="0"/>
              </a:rPr>
              <a:t>As previously mentioned, beef is </a:t>
            </a:r>
            <a:r>
              <a:rPr lang="en-US" sz="1200" b="0" i="0" dirty="0">
                <a:effectLst/>
                <a:latin typeface="Calibri" panose="020F0502020204030204" pitchFamily="34" charset="0"/>
                <a:ea typeface="Calibri" panose="020F0502020204030204" pitchFamily="34" charset="0"/>
              </a:rPr>
              <a:t>an authentic source of </a:t>
            </a:r>
            <a:r>
              <a:rPr lang="en-US" sz="1200" i="0" dirty="0">
                <a:effectLst/>
                <a:latin typeface="Calibri" panose="020F0502020204030204" pitchFamily="34" charset="0"/>
                <a:ea typeface="Calibri" panose="020F0502020204030204" pitchFamily="34" charset="0"/>
              </a:rPr>
              <a:t>high-quality protein and 10 essential nutrients, including Protein, Iron, Zinc, and B-Vitamins that are essential to good health.</a:t>
            </a:r>
          </a:p>
        </p:txBody>
      </p:sp>
      <p:sp>
        <p:nvSpPr>
          <p:cNvPr id="4" name="Slide Number Placeholder 3"/>
          <p:cNvSpPr>
            <a:spLocks noGrp="1"/>
          </p:cNvSpPr>
          <p:nvPr>
            <p:ph type="sldNum" sz="quarter" idx="5"/>
          </p:nvPr>
        </p:nvSpPr>
        <p:spPr/>
        <p:txBody>
          <a:bodyPr/>
          <a:lstStyle/>
          <a:p>
            <a:fld id="{79F683EF-A601-4FC1-AC93-1EEA82D6182D}" type="slidenum">
              <a:rPr lang="en-US" smtClean="0"/>
              <a:t>16</a:t>
            </a:fld>
            <a:endParaRPr lang="en-US"/>
          </a:p>
        </p:txBody>
      </p:sp>
    </p:spTree>
    <p:extLst>
      <p:ext uri="{BB962C8B-B14F-4D97-AF65-F5344CB8AC3E}">
        <p14:creationId xmlns:p14="http://schemas.microsoft.com/office/powerpoint/2010/main" val="1550937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ea typeface="Calibri"/>
                <a:cs typeface="Calibri"/>
                <a:sym typeface="Calibri"/>
              </a:rPr>
              <a:t>People have enjoyed beef for centuries, and today, eat beef within the current Dietary Guidelines for Americans recommendations. In fact, Americans are consuming beef at levels consistent with the current recommendations. As mentioned previously, the </a:t>
            </a:r>
            <a:r>
              <a:rPr lang="en-US" sz="1200" b="0" i="1" u="none" strike="noStrike" cap="none" dirty="0">
                <a:solidFill>
                  <a:schemeClr val="dk1"/>
                </a:solidFill>
                <a:effectLst/>
                <a:ea typeface="Calibri"/>
                <a:cs typeface="Calibri"/>
                <a:sym typeface="Calibri"/>
              </a:rPr>
              <a:t>2020-2025 Dietary Guidelines </a:t>
            </a:r>
            <a:r>
              <a:rPr lang="en-US" sz="1200" b="0" i="0" u="none" strike="noStrike" cap="none" dirty="0">
                <a:solidFill>
                  <a:schemeClr val="dk1"/>
                </a:solidFill>
                <a:effectLst/>
                <a:ea typeface="Calibri"/>
                <a:cs typeface="Calibri"/>
                <a:sym typeface="Calibri"/>
              </a:rPr>
              <a:t>recommend 5.5 ounce-equivalents of protein foods daily, with about 3.7 ounces coming from meat, poultry and eggs, and data shows that Americans are currently eating within or below those recommendations with average intake for Americans 2 years and older at 1.5 ounces per day. </a:t>
            </a:r>
          </a:p>
          <a:p>
            <a:pPr marL="0" lvl="0" indent="0" algn="l" rtl="0">
              <a:spcBef>
                <a:spcPts val="0"/>
              </a:spcBef>
              <a:spcAft>
                <a:spcPts val="0"/>
              </a:spcAft>
              <a:buNone/>
            </a:pPr>
            <a:endParaRPr lang="en-US" sz="1200" b="0" dirty="0"/>
          </a:p>
          <a:p>
            <a:pPr marL="0" lvl="0" indent="0" algn="l" rtl="0">
              <a:spcBef>
                <a:spcPts val="0"/>
              </a:spcBef>
              <a:spcAft>
                <a:spcPts val="0"/>
              </a:spcAft>
              <a:buNone/>
            </a:pPr>
            <a:r>
              <a:rPr lang="en-US" sz="1200" b="0" i="0" u="none" strike="noStrike" cap="none" dirty="0">
                <a:solidFill>
                  <a:schemeClr val="dk1"/>
                </a:solidFill>
                <a:effectLst/>
                <a:ea typeface="Calibri"/>
                <a:cs typeface="Calibri"/>
                <a:sym typeface="Calibri"/>
              </a:rPr>
              <a:t>Research shows that beef contributes approximately 5 percent of total calories to Americans’ diets while providing more than 5 percent of eight essential nutrients: potassium (5.6%), phosphorus (6.8%), iron (7.6%), vitamin B6 (8.3%), niacin (9.4%), protein (14%), zinc (21%), and vitamin B12 (20%).</a:t>
            </a:r>
          </a:p>
          <a:p>
            <a:pPr marL="0" lvl="0" indent="0" algn="l" rtl="0">
              <a:spcBef>
                <a:spcPts val="0"/>
              </a:spcBef>
              <a:spcAft>
                <a:spcPts val="0"/>
              </a:spcAft>
              <a:buNone/>
            </a:pPr>
            <a:endParaRPr lang="en-US" sz="1200" b="0" i="0" u="none" strike="noStrike" cap="none" dirty="0">
              <a:solidFill>
                <a:schemeClr val="dk1"/>
              </a:solidFill>
              <a:effectLst/>
              <a:ea typeface="Calibri"/>
              <a:cs typeface="Calibri"/>
              <a:sym typeface="Calibri"/>
            </a:endParaRPr>
          </a:p>
          <a:p>
            <a:pPr marL="0" lvl="0" indent="0" algn="l" rtl="0">
              <a:spcBef>
                <a:spcPts val="0"/>
              </a:spcBef>
              <a:spcAft>
                <a:spcPts val="0"/>
              </a:spcAft>
              <a:buNone/>
            </a:pPr>
            <a:r>
              <a:rPr lang="en-US" sz="1200" b="0" i="0" u="none" strike="noStrike" cap="none" dirty="0">
                <a:solidFill>
                  <a:schemeClr val="dk1"/>
                </a:solidFill>
                <a:effectLst/>
                <a:ea typeface="Calibri"/>
                <a:cs typeface="Calibri"/>
                <a:sym typeface="Calibri"/>
              </a:rPr>
              <a:t>Notably, beef contributes just below a quarter of Americans’ B12 intake, a key nutrient that your body needs for normal function of the brain and nervous system.</a:t>
            </a:r>
            <a:endParaRPr lang="en-US" sz="1200" b="0" dirty="0"/>
          </a:p>
        </p:txBody>
      </p:sp>
      <p:sp>
        <p:nvSpPr>
          <p:cNvPr id="4" name="Slide Number Placeholder 3"/>
          <p:cNvSpPr>
            <a:spLocks noGrp="1"/>
          </p:cNvSpPr>
          <p:nvPr>
            <p:ph type="sldNum" sz="quarter" idx="5"/>
          </p:nvPr>
        </p:nvSpPr>
        <p:spPr/>
        <p:txBody>
          <a:bodyPr/>
          <a:lstStyle/>
          <a:p>
            <a:fld id="{79F683EF-A601-4FC1-AC93-1EEA82D6182D}" type="slidenum">
              <a:rPr lang="en-US" smtClean="0"/>
              <a:t>17</a:t>
            </a:fld>
            <a:endParaRPr lang="en-US"/>
          </a:p>
        </p:txBody>
      </p:sp>
    </p:spTree>
    <p:extLst>
      <p:ext uri="{BB962C8B-B14F-4D97-AF65-F5344CB8AC3E}">
        <p14:creationId xmlns:p14="http://schemas.microsoft.com/office/powerpoint/2010/main" val="33668889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baseline="0" dirty="0">
                <a:solidFill>
                  <a:schemeClr val="dk1"/>
                </a:solidFill>
                <a:latin typeface="Calibri"/>
                <a:ea typeface="Calibri"/>
                <a:cs typeface="Calibri"/>
                <a:sym typeface="Calibri"/>
              </a:rPr>
              <a:t>In the Raising Beef lesson, we discuss the variety of beef choices available in both foodservice and retail. While options such as Grass-Fed, Certified Organic and Naturally Raised might be appealing, it is important to note that the only nutritional differences between the various beef choices relate to the fat content of grain-finished beef versus grass-finished beef.</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a:solidFill>
                <a:schemeClr val="dk1"/>
              </a:solidFill>
              <a:latin typeface="Calibri"/>
              <a:ea typeface="Calibri"/>
              <a:cs typeface="Calibri"/>
              <a:sym typeface="Calibri"/>
            </a:endParaRP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baseline="0" dirty="0">
                <a:solidFill>
                  <a:schemeClr val="dk1"/>
                </a:solidFill>
                <a:latin typeface="Calibri"/>
                <a:ea typeface="Calibri"/>
                <a:cs typeface="Calibri"/>
                <a:sym typeface="Calibri"/>
              </a:rPr>
              <a:t>While grass-finished beef tends to be a little leaner (1-2 grams less fat per 3 ounce serving), in general, all varieties of beef are equally nutritious as all are a natural source of more than 10 essential nutrients, like protein, iron, zinc and many B vitamins. </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a:solidFill>
                <a:schemeClr val="dk1"/>
              </a:solidFill>
              <a:latin typeface="Calibri"/>
              <a:ea typeface="Calibri"/>
              <a:cs typeface="Calibri"/>
              <a:sym typeface="Calibri"/>
            </a:endParaRP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baseline="0" dirty="0">
                <a:solidFill>
                  <a:schemeClr val="dk1"/>
                </a:solidFill>
                <a:latin typeface="Calibri"/>
                <a:ea typeface="Calibri"/>
                <a:cs typeface="Calibri"/>
                <a:sym typeface="Calibri"/>
              </a:rPr>
              <a:t>When comparing the two nutrition profiles of both choices, it’s important to note that the differences, including the differences in calories and total fat, are not significant when we think about the context of the total diet.</a:t>
            </a:r>
          </a:p>
        </p:txBody>
      </p:sp>
      <p:sp>
        <p:nvSpPr>
          <p:cNvPr id="4" name="Slide Number Placeholder 3"/>
          <p:cNvSpPr>
            <a:spLocks noGrp="1"/>
          </p:cNvSpPr>
          <p:nvPr>
            <p:ph type="sldNum" sz="quarter" idx="5"/>
          </p:nvPr>
        </p:nvSpPr>
        <p:spPr/>
        <p:txBody>
          <a:bodyPr/>
          <a:lstStyle/>
          <a:p>
            <a:fld id="{79F683EF-A601-4FC1-AC93-1EEA82D6182D}" type="slidenum">
              <a:rPr lang="en-US" smtClean="0"/>
              <a:t>18</a:t>
            </a:fld>
            <a:endParaRPr lang="en-US"/>
          </a:p>
        </p:txBody>
      </p:sp>
    </p:spTree>
    <p:extLst>
      <p:ext uri="{BB962C8B-B14F-4D97-AF65-F5344CB8AC3E}">
        <p14:creationId xmlns:p14="http://schemas.microsoft.com/office/powerpoint/2010/main" val="40815296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r>
              <a:rPr lang="en-US" sz="1200" b="0" i="0" u="none" strike="noStrike" cap="none" dirty="0">
                <a:solidFill>
                  <a:schemeClr val="dk1"/>
                </a:solidFill>
                <a:effectLst/>
                <a:ea typeface="Calibri"/>
                <a:cs typeface="Calibri"/>
                <a:sym typeface="Calibri"/>
              </a:rPr>
              <a:t>Beef is a protein powerhouse, offers a nutrient-rich package and plays an integral role in healthy diets.</a:t>
            </a:r>
          </a:p>
          <a:p>
            <a:pPr marL="0"/>
            <a:endParaRPr lang="en-US" sz="1200" b="0" i="0" u="none" strike="noStrike" cap="none" dirty="0">
              <a:solidFill>
                <a:schemeClr val="dk1"/>
              </a:solidFill>
              <a:effectLst/>
              <a:ea typeface="Calibri"/>
              <a:cs typeface="Calibri"/>
              <a:sym typeface="Calibri"/>
            </a:endParaRPr>
          </a:p>
          <a:p>
            <a:pPr marL="0"/>
            <a:r>
              <a:rPr lang="en-US" sz="1200" b="0" i="0" u="none" strike="noStrike" cap="none" dirty="0">
                <a:solidFill>
                  <a:schemeClr val="dk1"/>
                </a:solidFill>
                <a:effectLst/>
                <a:ea typeface="Calibri"/>
                <a:cs typeface="Calibri"/>
                <a:sym typeface="Calibri"/>
              </a:rPr>
              <a:t>As part of most Americans’ diets, traditions, and celebrations, beef is a foundational food that nourishes and optimizes health at every life stage. When people eat beef, they enjoy a delicious, natural source of high-quality protein, iron, zinc and vitamin B-12, along with other essential nutrients. </a:t>
            </a:r>
          </a:p>
          <a:p>
            <a:pPr marL="0"/>
            <a:endParaRPr lang="en-US" sz="1200" dirty="0"/>
          </a:p>
          <a:p>
            <a:pPr marL="0"/>
            <a:r>
              <a:rPr lang="en-US" sz="1200" b="0" i="0" u="none" strike="noStrike" cap="none" dirty="0">
                <a:solidFill>
                  <a:schemeClr val="dk1"/>
                </a:solidFill>
                <a:effectLst/>
                <a:ea typeface="Calibri"/>
                <a:cs typeface="Calibri"/>
                <a:sym typeface="Calibri"/>
              </a:rPr>
              <a:t>BeefItsWhatsForDinner.com features a wealth of beef nutrition and health information, conveniently located in the nutrition section of the website. You have access to educational fact sheets, videos and other resources to enhance your knowledge on beef’s role in healthy diets. </a:t>
            </a:r>
          </a:p>
          <a:p>
            <a:pPr marL="0"/>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79F683EF-A601-4FC1-AC93-1EEA82D6182D}" type="slidenum">
              <a:rPr lang="en-US" smtClean="0"/>
              <a:t>19</a:t>
            </a:fld>
            <a:endParaRPr lang="en-US"/>
          </a:p>
        </p:txBody>
      </p:sp>
    </p:spTree>
    <p:extLst>
      <p:ext uri="{BB962C8B-B14F-4D97-AF65-F5344CB8AC3E}">
        <p14:creationId xmlns:p14="http://schemas.microsoft.com/office/powerpoint/2010/main" val="4217323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Welcome to this Beef University lesson on nutrition.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In this lesson on beef nutrition and health, we’ll provide a general overview of healthy dietary patterns and discuss how beef delivers important nutrients, such as protein, iron, zinc and b-vitamins, along with the flavor your customers love. After this lesson, you will be able to share how beef can be part of a healthy diet.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2</a:t>
            </a:fld>
            <a:endParaRPr lang="en-US"/>
          </a:p>
        </p:txBody>
      </p:sp>
    </p:spTree>
    <p:extLst>
      <p:ext uri="{BB962C8B-B14F-4D97-AF65-F5344CB8AC3E}">
        <p14:creationId xmlns:p14="http://schemas.microsoft.com/office/powerpoint/2010/main" val="351277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9F683EF-A601-4FC1-AC93-1EEA82D6182D}" type="slidenum">
              <a:rPr lang="en-US" smtClean="0"/>
              <a:t>20</a:t>
            </a:fld>
            <a:endParaRPr lang="en-US"/>
          </a:p>
        </p:txBody>
      </p:sp>
    </p:spTree>
    <p:extLst>
      <p:ext uri="{BB962C8B-B14F-4D97-AF65-F5344CB8AC3E}">
        <p14:creationId xmlns:p14="http://schemas.microsoft.com/office/powerpoint/2010/main" val="2492958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r>
              <a:rPr lang="en-US" sz="1200" b="0" i="0" u="none" strike="noStrike" cap="none" dirty="0">
                <a:solidFill>
                  <a:schemeClr val="dk1"/>
                </a:solidFill>
                <a:effectLst/>
                <a:latin typeface="Calibri"/>
                <a:ea typeface="Calibri"/>
                <a:cs typeface="Calibri"/>
                <a:sym typeface="Calibri"/>
              </a:rPr>
              <a:t>The </a:t>
            </a:r>
            <a:r>
              <a:rPr lang="en-US" sz="1200" b="0" i="1" u="none" strike="noStrike" cap="none" dirty="0">
                <a:solidFill>
                  <a:schemeClr val="dk1"/>
                </a:solidFill>
                <a:effectLst/>
                <a:latin typeface="Calibri"/>
                <a:ea typeface="Calibri"/>
                <a:cs typeface="Calibri"/>
                <a:sym typeface="Calibri"/>
              </a:rPr>
              <a:t>2020-2025 Dietary Guidelines for Americans</a:t>
            </a:r>
            <a:r>
              <a:rPr lang="en-US" sz="1200" b="0" i="0" u="none" strike="noStrike" cap="none" dirty="0">
                <a:solidFill>
                  <a:schemeClr val="dk1"/>
                </a:solidFill>
                <a:effectLst/>
                <a:latin typeface="Calibri"/>
                <a:ea typeface="Calibri"/>
                <a:cs typeface="Calibri"/>
                <a:sym typeface="Calibri"/>
              </a:rPr>
              <a:t> emphasizes the importance of following a healthy dietary pattern across all life stages to maintain good health and reduce the risk of disease. </a:t>
            </a:r>
          </a:p>
          <a:p>
            <a:pPr marL="0"/>
            <a:endParaRPr lang="en-US" sz="1200" b="0" i="0" u="none" strike="noStrike" cap="none" dirty="0">
              <a:solidFill>
                <a:schemeClr val="dk1"/>
              </a:solidFill>
              <a:effectLst/>
              <a:latin typeface="Calibri"/>
              <a:cs typeface="Calibri"/>
              <a:sym typeface="Calibri"/>
            </a:endParaRPr>
          </a:p>
          <a:p>
            <a:pPr marL="0"/>
            <a:r>
              <a:rPr lang="en-US" sz="1200" b="0" i="0" u="none" strike="noStrike" cap="none" dirty="0">
                <a:solidFill>
                  <a:schemeClr val="dk1"/>
                </a:solidFill>
                <a:effectLst/>
                <a:cs typeface="Calibri"/>
                <a:sym typeface="Calibri"/>
              </a:rPr>
              <a:t>A healthy dietary pattern focuses on meeting food group needs with nutrient-dense</a:t>
            </a:r>
            <a:br>
              <a:rPr lang="en-US" sz="1200" b="0" i="0" u="none" strike="noStrike" cap="none" dirty="0">
                <a:solidFill>
                  <a:schemeClr val="dk1"/>
                </a:solidFill>
                <a:effectLst/>
                <a:cs typeface="Calibri"/>
                <a:sym typeface="Calibri"/>
              </a:rPr>
            </a:br>
            <a:r>
              <a:rPr lang="en-US" sz="1200" b="0" i="0" u="none" strike="noStrike" cap="none" dirty="0">
                <a:solidFill>
                  <a:schemeClr val="dk1"/>
                </a:solidFill>
                <a:effectLst/>
                <a:cs typeface="Calibri"/>
                <a:sym typeface="Calibri"/>
              </a:rPr>
              <a:t>foods, i</a:t>
            </a:r>
            <a:r>
              <a:rPr lang="en-US" b="0" dirty="0"/>
              <a:t>ncluding</a:t>
            </a:r>
            <a:r>
              <a:rPr lang="en-US" sz="2400" b="0" dirty="0"/>
              <a:t> </a:t>
            </a:r>
            <a:r>
              <a:rPr lang="en-US" sz="1400" b="0" dirty="0"/>
              <a:t>a</a:t>
            </a:r>
            <a:r>
              <a:rPr lang="en-US" b="0" dirty="0"/>
              <a:t> variety of vegetables; fruits, especially whole fruits; grains, at least half of which are whole grains; fat-free or low-fat dairy; a variety of protein foods, including lean meats, poultry and eggs, seafood, legumes (beans and peas), and nuts, seeds, and soy products; and oils. </a:t>
            </a:r>
          </a:p>
          <a:p>
            <a:pPr marL="0"/>
            <a:endParaRPr lang="en-US" sz="2000" b="0" dirty="0"/>
          </a:p>
          <a:p>
            <a:pPr marL="0"/>
            <a:r>
              <a:rPr lang="en-US" b="0" dirty="0"/>
              <a:t>A healthy eating pattern limits: saturated fats, added sugars, and sodium. </a:t>
            </a:r>
          </a:p>
          <a:p>
            <a:pPr marL="0"/>
            <a:endParaRPr lang="en-US" b="0" dirty="0"/>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Everything we eat and drink — the food and beverage choices we make day to day and over the course of our lifetime — matters. </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0"/>
            <a:endParaRPr lang="en-US" dirty="0"/>
          </a:p>
          <a:p>
            <a:endParaRPr lang="en-US" dirty="0"/>
          </a:p>
        </p:txBody>
      </p:sp>
      <p:sp>
        <p:nvSpPr>
          <p:cNvPr id="4" name="Slide Number Placeholder 3"/>
          <p:cNvSpPr>
            <a:spLocks noGrp="1"/>
          </p:cNvSpPr>
          <p:nvPr>
            <p:ph type="sldNum" sz="quarter" idx="5"/>
          </p:nvPr>
        </p:nvSpPr>
        <p:spPr/>
        <p:txBody>
          <a:bodyPr/>
          <a:lstStyle/>
          <a:p>
            <a:fld id="{79F683EF-A601-4FC1-AC93-1EEA82D6182D}" type="slidenum">
              <a:rPr lang="en-US" smtClean="0"/>
              <a:t>3</a:t>
            </a:fld>
            <a:endParaRPr lang="en-US"/>
          </a:p>
        </p:txBody>
      </p:sp>
    </p:spTree>
    <p:extLst>
      <p:ext uri="{BB962C8B-B14F-4D97-AF65-F5344CB8AC3E}">
        <p14:creationId xmlns:p14="http://schemas.microsoft.com/office/powerpoint/2010/main" val="527219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r>
              <a:rPr lang="en-US" sz="1200" b="0" dirty="0"/>
              <a:t>Healthy eating patterns incorporate a variety of nutrient-dense protein foods, including those from both animal and plant sources. The protein foods group encompasses several subgroups including lean meats, poultry and eggs, seafood, nuts, seeds, and soy products.</a:t>
            </a:r>
          </a:p>
          <a:p>
            <a:pPr marL="0"/>
            <a:endParaRPr lang="en-US" sz="1200" b="0" dirty="0"/>
          </a:p>
          <a:p>
            <a:pPr marL="0"/>
            <a:r>
              <a:rPr lang="en-US" sz="1200" b="0" dirty="0"/>
              <a:t>The recommendation for protein foods in the Healthy U.S.-Style Eating Pattern at the 2,000-calorie level is 5½ ounces of protein foods per day, with about 3.7 ounces coming from animal sources.  </a:t>
            </a:r>
          </a:p>
          <a:p>
            <a:pPr marL="0"/>
            <a:endParaRPr lang="en-US" sz="1200" b="0" dirty="0"/>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dirty="0"/>
              <a:t>Foods in the protein group are an important source of many key nutrients in addition to high-quality protein, including B vitamins (e.g., niacin, vitamin B12, vitamin B6, and riboflavin), iron, selenium, choline, phosphorus, zinc, and vitamin D. The nutrients found in various types of protein foods differ. </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dirty="0"/>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dirty="0"/>
              <a:t>For example, meats like beef provide the most zinc, while poultry provides the most niacin per serving. Additionally, meats, poultry, and seafood provide heme iron, which is more bioavailable, meaning it is more readily absorbed by the body, than the non-heme iron found in plant sources of protein. Therefore, each protein food offers a unique nutrient package and can be incorporated into a healthy eating pattern.</a:t>
            </a:r>
          </a:p>
          <a:p>
            <a:pPr marL="0"/>
            <a:endParaRPr lang="en-US" sz="1200" dirty="0"/>
          </a:p>
          <a:p>
            <a:endParaRPr lang="en-US" dirty="0"/>
          </a:p>
        </p:txBody>
      </p:sp>
      <p:sp>
        <p:nvSpPr>
          <p:cNvPr id="4" name="Slide Number Placeholder 3"/>
          <p:cNvSpPr>
            <a:spLocks noGrp="1"/>
          </p:cNvSpPr>
          <p:nvPr>
            <p:ph type="sldNum" sz="quarter" idx="5"/>
          </p:nvPr>
        </p:nvSpPr>
        <p:spPr/>
        <p:txBody>
          <a:bodyPr/>
          <a:lstStyle/>
          <a:p>
            <a:fld id="{79F683EF-A601-4FC1-AC93-1EEA82D6182D}" type="slidenum">
              <a:rPr lang="en-US" smtClean="0"/>
              <a:t>4</a:t>
            </a:fld>
            <a:endParaRPr lang="en-US"/>
          </a:p>
        </p:txBody>
      </p:sp>
    </p:spTree>
    <p:extLst>
      <p:ext uri="{BB962C8B-B14F-4D97-AF65-F5344CB8AC3E}">
        <p14:creationId xmlns:p14="http://schemas.microsoft.com/office/powerpoint/2010/main" val="2974389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sz="1200" b="0" i="0" u="none" strike="noStrike" cap="none" dirty="0">
                <a:solidFill>
                  <a:schemeClr val="dk1"/>
                </a:solidFill>
                <a:effectLst/>
                <a:ea typeface="Calibri"/>
                <a:cs typeface="Calibri"/>
                <a:sym typeface="Calibri"/>
              </a:rPr>
              <a:t>Proteins, along with carbohydrates and fats, comprise the three macronutrients that supply energy to our bodies in the form of calories. Proteins have several important functions including providing structure to all cells in the human body, particularly for muscle protein synthesis, and functioning as enzymes, transport carriers and hormones.</a:t>
            </a:r>
          </a:p>
          <a:p>
            <a:pPr marL="0" indent="0" algn="l">
              <a:buFont typeface="Arial" panose="020B0604020202020204" pitchFamily="34" charset="0"/>
              <a:buNone/>
            </a:pPr>
            <a:endParaRPr lang="en-US" sz="1200" b="0" i="0" u="none" strike="noStrike" dirty="0">
              <a:effectLst/>
            </a:endParaRPr>
          </a:p>
          <a:p>
            <a:pPr marL="0" indent="0" algn="l">
              <a:buFont typeface="Arial" panose="020B0604020202020204" pitchFamily="34" charset="0"/>
              <a:buNone/>
            </a:pPr>
            <a:r>
              <a:rPr lang="en-US" sz="1200" b="0" i="0" u="none" strike="noStrike" dirty="0">
                <a:effectLst/>
              </a:rPr>
              <a:t>Protein also plays an important role in supporting our health. Research has found that high-protein diets are effective at promoting weight loss and maintaining lean body/muscle mass.</a:t>
            </a:r>
            <a:r>
              <a:rPr lang="en-US" sz="1200" b="0" i="0" u="none" strike="noStrike" baseline="30000" dirty="0">
                <a:effectLst/>
              </a:rPr>
              <a:t> </a:t>
            </a:r>
            <a:r>
              <a:rPr lang="en-US" sz="1200" b="0" i="0" u="none" strike="noStrike" baseline="0" dirty="0">
                <a:effectLst/>
              </a:rPr>
              <a:t>Furthermore, physical </a:t>
            </a:r>
            <a:r>
              <a:rPr lang="en-US" sz="1200" b="0" i="0" u="none" strike="noStrike" dirty="0">
                <a:solidFill>
                  <a:srgbClr val="333333"/>
                </a:solidFill>
                <a:effectLst/>
              </a:rPr>
              <a:t>activity is more effective when paired with a protein-rich diet. It is well known that protein consumed after exercise provides the amino acids necessary for muscle repair and recovery, which helps stimulate further muscle synthesis. </a:t>
            </a:r>
          </a:p>
          <a:p>
            <a:pPr marL="0" indent="0" algn="l">
              <a:buFont typeface="Arial" panose="020B0604020202020204" pitchFamily="34" charset="0"/>
              <a:buNone/>
            </a:pPr>
            <a:endParaRPr lang="en-US" sz="1200" b="0" i="0" u="none" strike="noStrike" dirty="0">
              <a:solidFill>
                <a:srgbClr val="333333"/>
              </a:solidFill>
              <a:effectLst/>
            </a:endParaRPr>
          </a:p>
          <a:p>
            <a:pPr marL="0" indent="0" algn="l">
              <a:buFont typeface="Arial" panose="020B0604020202020204" pitchFamily="34" charset="0"/>
              <a:buNone/>
            </a:pPr>
            <a:r>
              <a:rPr lang="en-US" sz="1200" b="0" i="0" u="none" strike="noStrike" dirty="0">
                <a:solidFill>
                  <a:srgbClr val="333333"/>
                </a:solidFill>
                <a:effectLst/>
              </a:rPr>
              <a:t>Evidence also suggests that a protein-rich diet combined with resistance exercise helps adults become more toned by helping them lose fat and maintain muscle mass. Protein has also been shown to help us feel fuller longer, which may help prevent overeating. </a:t>
            </a:r>
          </a:p>
          <a:p>
            <a:pPr marL="0"/>
            <a:endParaRPr lang="en-US" sz="1200" dirty="0"/>
          </a:p>
          <a:p>
            <a:endParaRPr lang="en-US" dirty="0"/>
          </a:p>
        </p:txBody>
      </p:sp>
      <p:sp>
        <p:nvSpPr>
          <p:cNvPr id="4" name="Slide Number Placeholder 3"/>
          <p:cNvSpPr>
            <a:spLocks noGrp="1"/>
          </p:cNvSpPr>
          <p:nvPr>
            <p:ph type="sldNum" sz="quarter" idx="5"/>
          </p:nvPr>
        </p:nvSpPr>
        <p:spPr/>
        <p:txBody>
          <a:bodyPr/>
          <a:lstStyle/>
          <a:p>
            <a:fld id="{79F683EF-A601-4FC1-AC93-1EEA82D6182D}" type="slidenum">
              <a:rPr lang="en-US" smtClean="0"/>
              <a:t>5</a:t>
            </a:fld>
            <a:endParaRPr lang="en-US"/>
          </a:p>
        </p:txBody>
      </p:sp>
    </p:spTree>
    <p:extLst>
      <p:ext uri="{BB962C8B-B14F-4D97-AF65-F5344CB8AC3E}">
        <p14:creationId xmlns:p14="http://schemas.microsoft.com/office/powerpoint/2010/main" val="2184726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r>
              <a:rPr lang="en-US" sz="1200" u="none" baseline="0" dirty="0"/>
              <a:t>When it comes to choosing protein, not all food sources are created equal. </a:t>
            </a:r>
            <a:endParaRPr lang="en-US" sz="1200" b="0" i="0" u="none" strike="noStrike" cap="none" dirty="0">
              <a:solidFill>
                <a:schemeClr val="dk1"/>
              </a:solidFill>
              <a:effectLst/>
              <a:ea typeface="Calibri"/>
              <a:cs typeface="Calibri"/>
              <a:sym typeface="Calibri"/>
            </a:endParaRPr>
          </a:p>
          <a:p>
            <a:pPr marL="0"/>
            <a:endParaRPr lang="en-US" sz="1200" b="0" i="0" u="none" strike="noStrike" cap="none" dirty="0">
              <a:solidFill>
                <a:schemeClr val="dk1"/>
              </a:solidFill>
              <a:effectLst/>
              <a:ea typeface="Calibri"/>
              <a:cs typeface="Calibri"/>
              <a:sym typeface="Calibri"/>
            </a:endParaRPr>
          </a:p>
          <a:p>
            <a:pPr marL="0"/>
            <a:r>
              <a:rPr lang="en-US" sz="1200" b="0" i="0" u="none" strike="noStrike" cap="none" dirty="0">
                <a:solidFill>
                  <a:schemeClr val="dk1"/>
                </a:solidFill>
                <a:effectLst/>
                <a:ea typeface="Calibri"/>
                <a:cs typeface="Calibri"/>
                <a:sym typeface="Calibri"/>
              </a:rPr>
              <a:t>Let’s first start with the basics. Protein is made up of amino acids. If amino acids are the letters of the alphabet, proteins are the words they form. There are 20 amino acids, nine of which are essential – meaning the body cannot generate them on its own, so we must consume them in the foods that we eat.</a:t>
            </a:r>
          </a:p>
          <a:p>
            <a:pPr marL="0"/>
            <a:endParaRPr lang="en-US" sz="1200" b="0" i="0" u="none" strike="noStrike" cap="none" dirty="0">
              <a:solidFill>
                <a:schemeClr val="dk1"/>
              </a:solidFill>
              <a:effectLst/>
              <a:ea typeface="Calibri"/>
              <a:cs typeface="Calibri"/>
              <a:sym typeface="Calibri"/>
            </a:endParaRPr>
          </a:p>
          <a:p>
            <a:pPr marL="0"/>
            <a:r>
              <a:rPr lang="en-US" sz="1200" b="0" i="0" u="none" strike="noStrike" cap="none" dirty="0">
                <a:solidFill>
                  <a:schemeClr val="dk1"/>
                </a:solidFill>
                <a:effectLst/>
                <a:ea typeface="Calibri"/>
                <a:cs typeface="Calibri"/>
                <a:sym typeface="Calibri"/>
              </a:rPr>
              <a:t>Complete proteins are proteins that contain all nine of those essential amino acids, while incomplete proteins are missing one or more of the essential amino acids.</a:t>
            </a:r>
          </a:p>
          <a:p>
            <a:pPr marL="0"/>
            <a:endParaRPr lang="en-US" sz="1200" b="0" i="0" u="none" strike="noStrike" cap="none" dirty="0">
              <a:solidFill>
                <a:schemeClr val="dk1"/>
              </a:solidFill>
              <a:effectLst/>
              <a:ea typeface="Calibri"/>
              <a:cs typeface="Calibri"/>
              <a:sym typeface="Calibri"/>
            </a:endParaRPr>
          </a:p>
          <a:p>
            <a:pPr marL="0"/>
            <a:r>
              <a:rPr lang="en-US" sz="1200" b="0" i="0" u="none" strike="noStrike" cap="none" dirty="0">
                <a:solidFill>
                  <a:schemeClr val="dk1"/>
                </a:solidFill>
                <a:effectLst/>
                <a:ea typeface="Calibri"/>
                <a:cs typeface="Calibri"/>
                <a:sym typeface="Calibri"/>
              </a:rPr>
              <a:t>Generally speaking, proteins that come from animal sources such as beef, poultry, fish, eggs or dairy are complete, or high-quality proteins, whereas most plant sources of protein tend to lack one or more essential amino acids and are thus considered “incomplete” proteins.</a:t>
            </a:r>
            <a:endParaRPr lang="en-US" sz="1200" dirty="0"/>
          </a:p>
          <a:p>
            <a:endParaRPr lang="en-US" dirty="0"/>
          </a:p>
        </p:txBody>
      </p:sp>
      <p:sp>
        <p:nvSpPr>
          <p:cNvPr id="4" name="Slide Number Placeholder 3"/>
          <p:cNvSpPr>
            <a:spLocks noGrp="1"/>
          </p:cNvSpPr>
          <p:nvPr>
            <p:ph type="sldNum" sz="quarter" idx="5"/>
          </p:nvPr>
        </p:nvSpPr>
        <p:spPr/>
        <p:txBody>
          <a:bodyPr/>
          <a:lstStyle/>
          <a:p>
            <a:fld id="{79F683EF-A601-4FC1-AC93-1EEA82D6182D}" type="slidenum">
              <a:rPr lang="en-US" smtClean="0"/>
              <a:t>6</a:t>
            </a:fld>
            <a:endParaRPr lang="en-US"/>
          </a:p>
        </p:txBody>
      </p:sp>
    </p:spTree>
    <p:extLst>
      <p:ext uri="{BB962C8B-B14F-4D97-AF65-F5344CB8AC3E}">
        <p14:creationId xmlns:p14="http://schemas.microsoft.com/office/powerpoint/2010/main" val="2962026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0193">
              <a:defRPr/>
            </a:pPr>
            <a:r>
              <a:rPr lang="en-US" sz="1200" b="0" u="none" baseline="0" dirty="0"/>
              <a:t>Animal proteins, such as lean beef, provide complete high-quality protein that contains all the essential amino acids needed for optimal health for fewer calories when compared to other sources. In order to get the same amount of protein found in lean meat from most plant proteins, such as beans, nuts and grains, an individual would end up consuming 1½ to 2 times more calories. </a:t>
            </a:r>
          </a:p>
          <a:p>
            <a:pPr marL="0" indent="0" defTabSz="960193">
              <a:defRPr/>
            </a:pPr>
            <a:endParaRPr lang="en-US" sz="1200" b="0" u="none" baseline="0" dirty="0"/>
          </a:p>
          <a:p>
            <a:pPr marL="0" indent="0" defTabSz="960193">
              <a:defRPr/>
            </a:pPr>
            <a:r>
              <a:rPr lang="en-US" sz="1200" b="0" u="none" baseline="0" dirty="0"/>
              <a:t>For example, a 3-oz serving of lean beef - about 170 calories on average - provides about the same amount of protein, about 25 grams, as 1 2/3 cups of cooked black beans - 379 calories -  in less than half the calories. </a:t>
            </a:r>
          </a:p>
          <a:p>
            <a:pPr marL="0" indent="0" defTabSz="960193">
              <a:defRPr/>
            </a:pPr>
            <a:endParaRPr lang="en-US" sz="1200" b="0" u="none" baseline="0" dirty="0"/>
          </a:p>
          <a:p>
            <a:pPr marL="0" indent="0" defTabSz="960193">
              <a:defRPr/>
            </a:pPr>
            <a:r>
              <a:rPr lang="en-US" sz="1200" b="0" u="none" baseline="0" dirty="0"/>
              <a:t>There are numerous cuts of beef to choose from to meet protein needs. </a:t>
            </a:r>
          </a:p>
          <a:p>
            <a:pPr marL="0" indent="0" defTabSz="960193">
              <a:defRPr/>
            </a:pPr>
            <a:endParaRPr lang="en-US" sz="1200" b="0" u="none" baseline="0" dirty="0"/>
          </a:p>
          <a:p>
            <a:pPr marL="0" indent="0" defTabSz="960193">
              <a:defRPr/>
            </a:pPr>
            <a:r>
              <a:rPr lang="en-US" sz="1200" b="0" u="none" baseline="0" dirty="0"/>
              <a:t>Lean beef is also a top source of readily absorbable iron and zinc and an excellent source of vitamin B12, an essential nutrient that is not naturally available in plant protein sources.</a:t>
            </a:r>
          </a:p>
        </p:txBody>
      </p:sp>
      <p:sp>
        <p:nvSpPr>
          <p:cNvPr id="4" name="Slide Number Placeholder 3"/>
          <p:cNvSpPr>
            <a:spLocks noGrp="1"/>
          </p:cNvSpPr>
          <p:nvPr>
            <p:ph type="sldNum" sz="quarter" idx="5"/>
          </p:nvPr>
        </p:nvSpPr>
        <p:spPr/>
        <p:txBody>
          <a:bodyPr/>
          <a:lstStyle/>
          <a:p>
            <a:fld id="{79F683EF-A601-4FC1-AC93-1EEA82D6182D}" type="slidenum">
              <a:rPr lang="en-US" smtClean="0"/>
              <a:t>7</a:t>
            </a:fld>
            <a:endParaRPr lang="en-US"/>
          </a:p>
        </p:txBody>
      </p:sp>
    </p:spTree>
    <p:extLst>
      <p:ext uri="{BB962C8B-B14F-4D97-AF65-F5344CB8AC3E}">
        <p14:creationId xmlns:p14="http://schemas.microsoft.com/office/powerpoint/2010/main" val="3553722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29100"/>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dirty="0"/>
              <a:t>The Dietary Guidelines for Americans encourages consumers to choose “a variety of protein foods” which includes lean meats and poultry. Lean beef is a great option as it delivers more than 10 essential nutrients such as protein, vitamin B12, selenium, zinc, niacin, vitamin B6, phosphorus, choline, iron and riboflavin for only about 170 calories.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cap="none" dirty="0">
                <a:solidFill>
                  <a:schemeClr val="dk1"/>
                </a:solidFill>
                <a:effectLst/>
                <a:ea typeface="Calibri"/>
                <a:cs typeface="Calibri"/>
                <a:sym typeface="Calibri"/>
              </a:rPr>
              <a:t>“Lean” isn’t a marketing term, but rather a USDA definition for lean qualification based on fat content and composition. To be considered lean, a 3-oz serving of cooked beef must have less than 10 grams of total fat, 4.5 grams or less of saturated fat, and less than 95 milligrams of cholesterol. All beef, whether defined as lean or just outside of lean requirements, provides the same key vitamins, minerals, and protein.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cap="none" baseline="0" dirty="0">
              <a:solidFill>
                <a:schemeClr val="dk1"/>
              </a:solidFill>
              <a:effectLst/>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cap="none" dirty="0">
                <a:solidFill>
                  <a:schemeClr val="dk1"/>
                </a:solidFill>
                <a:effectLst/>
                <a:ea typeface="Calibri"/>
                <a:cs typeface="Calibri"/>
                <a:sym typeface="Calibri"/>
              </a:rPr>
              <a:t>Odds are you’re probably already cooking lean cuts at home or choosing one when dining out because some of the most common beef cuts are USDA lean. A telltale sign that a cut is lean is if the word “Round” or “Loin” is in the name—that’s quite a lot of cuts if you think about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cap="none" dirty="0">
              <a:solidFill>
                <a:schemeClr val="dk1"/>
              </a:solidFill>
              <a:effectLst/>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cap="none" baseline="0" dirty="0">
                <a:solidFill>
                  <a:schemeClr val="dk1"/>
                </a:solidFill>
                <a:effectLst/>
                <a:cs typeface="Calibri"/>
                <a:sym typeface="Calibri"/>
              </a:rPr>
              <a:t>A few lean cut examples include 93% lean ground beef or cooked and strained 80% lean ground beef, Flank Steak, Tri-Tip, Tenderloin Steak, Top Loin/NY Strip steak and Top Sirloin.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cap="none" baseline="0" dirty="0">
              <a:solidFill>
                <a:schemeClr val="dk1"/>
              </a:solidFill>
              <a:effectLst/>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cap="none" dirty="0">
                <a:solidFill>
                  <a:schemeClr val="dk1"/>
                </a:solidFill>
                <a:effectLst/>
                <a:ea typeface="Calibri"/>
                <a:cs typeface="Calibri"/>
                <a:sym typeface="Calibri"/>
              </a:rPr>
              <a:t>While there are many lean beef options available, all cuts of beef can be part of a healthy diet. An approachable way to build a healthy plate that includes any cut of beef is to first fill a quarter of your plate with protein, fill at least half of the plate with colorful vegetables and fruits and incorporate fiber-rich carbohydrates.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baseline="0" dirty="0"/>
          </a:p>
        </p:txBody>
      </p:sp>
      <p:sp>
        <p:nvSpPr>
          <p:cNvPr id="4" name="Slide Number Placeholder 3"/>
          <p:cNvSpPr>
            <a:spLocks noGrp="1"/>
          </p:cNvSpPr>
          <p:nvPr>
            <p:ph type="sldNum" sz="quarter" idx="5"/>
          </p:nvPr>
        </p:nvSpPr>
        <p:spPr/>
        <p:txBody>
          <a:bodyPr/>
          <a:lstStyle/>
          <a:p>
            <a:fld id="{79F683EF-A601-4FC1-AC93-1EEA82D6182D}" type="slidenum">
              <a:rPr lang="en-US" smtClean="0"/>
              <a:t>8</a:t>
            </a:fld>
            <a:endParaRPr lang="en-US"/>
          </a:p>
        </p:txBody>
      </p:sp>
    </p:spTree>
    <p:extLst>
      <p:ext uri="{BB962C8B-B14F-4D97-AF65-F5344CB8AC3E}">
        <p14:creationId xmlns:p14="http://schemas.microsoft.com/office/powerpoint/2010/main" val="377515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i="0" u="none" strike="noStrike" cap="none" dirty="0">
                <a:solidFill>
                  <a:schemeClr val="dk1"/>
                </a:solidFill>
                <a:ea typeface="Calibri"/>
                <a:cs typeface="Calibri"/>
                <a:sym typeface="Calibri"/>
              </a:rPr>
              <a:t>Over the last 50 years, enhancements in trimming practices as well as cattle breeding practices to focus on higher lean-to-fat ratios have yielded a meat case where more than 65 percent of whole muscle cuts found in the supermarket are considered lean when cooked with visible fat trimmed off.</a:t>
            </a:r>
            <a:endParaRPr lang="en-US" b="0" dirty="0"/>
          </a:p>
          <a:p>
            <a:pPr marL="0" lvl="0" indent="0" algn="l" rtl="0">
              <a:spcBef>
                <a:spcPts val="0"/>
              </a:spcBef>
              <a:spcAft>
                <a:spcPts val="0"/>
              </a:spcAft>
              <a:buNone/>
            </a:pPr>
            <a:endParaRPr lang="en-US" b="0" dirty="0"/>
          </a:p>
          <a:p>
            <a:pPr marL="0" lvl="0" indent="0" algn="l" rtl="0">
              <a:spcBef>
                <a:spcPts val="0"/>
              </a:spcBef>
              <a:spcAft>
                <a:spcPts val="0"/>
              </a:spcAft>
              <a:buNone/>
            </a:pPr>
            <a:r>
              <a:rPr lang="en-US" b="0" dirty="0"/>
              <a:t>In fact, the number of beef cuts that qualify as “lean” has increased sixfold from 1989 to 2013. This is because of a multi-decade, coordinated effort by beef processors, cattle farmers, and ranchers to meet the growing consumer demand for lean beef.  It starts with careful genetic selection for heavier muscled cattle and finishes with updated trimming standards at the processors. </a:t>
            </a:r>
          </a:p>
          <a:p>
            <a:pPr marL="0" lvl="0" indent="0" algn="l" rtl="0">
              <a:spcBef>
                <a:spcPts val="0"/>
              </a:spcBef>
              <a:spcAft>
                <a:spcPts val="0"/>
              </a:spcAft>
              <a:buNone/>
            </a:pPr>
            <a:endParaRPr lang="en-US" b="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i="0" u="none" strike="noStrike" cap="none" dirty="0">
                <a:solidFill>
                  <a:schemeClr val="dk1"/>
                </a:solidFill>
                <a:effectLst/>
                <a:ea typeface="Calibri"/>
                <a:cs typeface="Calibri"/>
                <a:sym typeface="Calibri"/>
              </a:rPr>
              <a:t>Bringing lean meat to the marketplace involves a coordinated effort among the farmers and ranchers who raise the cattle, the ruminant nutritionists overseeing the diet fed to the cattle, the processors who trim the beef cuts before it’s ready to be sold at retail, and the butchers who may further cut and trim the meat and place it into consumer-ready packaging. They do all of this to provide nutritious, safe and delicious beef for people to eat and enjoy. </a:t>
            </a:r>
          </a:p>
          <a:p>
            <a:pPr marL="0" lvl="0" indent="0" algn="l" rtl="0">
              <a:spcBef>
                <a:spcPts val="0"/>
              </a:spcBef>
              <a:spcAft>
                <a:spcPts val="0"/>
              </a:spcAft>
              <a:buNone/>
            </a:pPr>
            <a:endParaRPr lang="en-US" sz="900"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76867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5233A-1045-6F8C-39B7-30A2156D0A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6D480E-F144-DE3E-70B6-8E31FD6D0B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410D56-4A92-6F52-E8FD-DF00E3C914AB}"/>
              </a:ext>
            </a:extLst>
          </p:cNvPr>
          <p:cNvSpPr>
            <a:spLocks noGrp="1"/>
          </p:cNvSpPr>
          <p:nvPr>
            <p:ph type="dt" sz="half" idx="10"/>
          </p:nvPr>
        </p:nvSpPr>
        <p:spPr/>
        <p:txBody>
          <a:bodyPr/>
          <a:lstStyle/>
          <a:p>
            <a:fld id="{DC8FB784-BCDD-46E7-9072-8CAB9AFB0564}" type="datetimeFigureOut">
              <a:rPr lang="en-US" smtClean="0"/>
              <a:t>1/24/2024</a:t>
            </a:fld>
            <a:endParaRPr lang="en-US"/>
          </a:p>
        </p:txBody>
      </p:sp>
      <p:sp>
        <p:nvSpPr>
          <p:cNvPr id="5" name="Footer Placeholder 4">
            <a:extLst>
              <a:ext uri="{FF2B5EF4-FFF2-40B4-BE49-F238E27FC236}">
                <a16:creationId xmlns:a16="http://schemas.microsoft.com/office/drawing/2014/main" id="{7A11472D-27FA-7F44-4E02-9916DAB994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BCF297-F35C-71B8-EBFC-47693F97ECCB}"/>
              </a:ext>
            </a:extLst>
          </p:cNvPr>
          <p:cNvSpPr>
            <a:spLocks noGrp="1"/>
          </p:cNvSpPr>
          <p:nvPr>
            <p:ph type="sldNum" sz="quarter" idx="12"/>
          </p:nvPr>
        </p:nvSpPr>
        <p:spPr/>
        <p:txBody>
          <a:bodyPr/>
          <a:lstStyle/>
          <a:p>
            <a:fld id="{AB101EBF-0199-47CC-BB9F-2F5187FE9403}" type="slidenum">
              <a:rPr lang="en-US" smtClean="0"/>
              <a:t>‹#›</a:t>
            </a:fld>
            <a:endParaRPr lang="en-US"/>
          </a:p>
        </p:txBody>
      </p:sp>
    </p:spTree>
    <p:extLst>
      <p:ext uri="{BB962C8B-B14F-4D97-AF65-F5344CB8AC3E}">
        <p14:creationId xmlns:p14="http://schemas.microsoft.com/office/powerpoint/2010/main" val="486950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15620-7B87-5B56-60F6-1AC164E8AD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AED6DE0-04E9-C1A4-880A-619FFC0943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B8E28D-81A6-4CEE-ABF4-3E553CCCF6BF}"/>
              </a:ext>
            </a:extLst>
          </p:cNvPr>
          <p:cNvSpPr>
            <a:spLocks noGrp="1"/>
          </p:cNvSpPr>
          <p:nvPr>
            <p:ph type="dt" sz="half" idx="10"/>
          </p:nvPr>
        </p:nvSpPr>
        <p:spPr/>
        <p:txBody>
          <a:bodyPr/>
          <a:lstStyle/>
          <a:p>
            <a:fld id="{DC8FB784-BCDD-46E7-9072-8CAB9AFB0564}" type="datetimeFigureOut">
              <a:rPr lang="en-US" smtClean="0"/>
              <a:t>1/24/2024</a:t>
            </a:fld>
            <a:endParaRPr lang="en-US"/>
          </a:p>
        </p:txBody>
      </p:sp>
      <p:sp>
        <p:nvSpPr>
          <p:cNvPr id="5" name="Footer Placeholder 4">
            <a:extLst>
              <a:ext uri="{FF2B5EF4-FFF2-40B4-BE49-F238E27FC236}">
                <a16:creationId xmlns:a16="http://schemas.microsoft.com/office/drawing/2014/main" id="{50131AE2-96DA-7B76-B48A-969CE9A084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634484-6D35-A0DC-D81B-89E6CA6283D1}"/>
              </a:ext>
            </a:extLst>
          </p:cNvPr>
          <p:cNvSpPr>
            <a:spLocks noGrp="1"/>
          </p:cNvSpPr>
          <p:nvPr>
            <p:ph type="sldNum" sz="quarter" idx="12"/>
          </p:nvPr>
        </p:nvSpPr>
        <p:spPr/>
        <p:txBody>
          <a:bodyPr/>
          <a:lstStyle/>
          <a:p>
            <a:fld id="{AB101EBF-0199-47CC-BB9F-2F5187FE9403}" type="slidenum">
              <a:rPr lang="en-US" smtClean="0"/>
              <a:t>‹#›</a:t>
            </a:fld>
            <a:endParaRPr lang="en-US"/>
          </a:p>
        </p:txBody>
      </p:sp>
    </p:spTree>
    <p:extLst>
      <p:ext uri="{BB962C8B-B14F-4D97-AF65-F5344CB8AC3E}">
        <p14:creationId xmlns:p14="http://schemas.microsoft.com/office/powerpoint/2010/main" val="3708907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06501F-2D83-FD75-1C7E-11E5133F08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C0AB01-AB53-78E7-9B6D-41E9BF4F20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D3E646-4F52-0AC3-D6F7-FD25B5774F2D}"/>
              </a:ext>
            </a:extLst>
          </p:cNvPr>
          <p:cNvSpPr>
            <a:spLocks noGrp="1"/>
          </p:cNvSpPr>
          <p:nvPr>
            <p:ph type="dt" sz="half" idx="10"/>
          </p:nvPr>
        </p:nvSpPr>
        <p:spPr/>
        <p:txBody>
          <a:bodyPr/>
          <a:lstStyle/>
          <a:p>
            <a:fld id="{DC8FB784-BCDD-46E7-9072-8CAB9AFB0564}" type="datetimeFigureOut">
              <a:rPr lang="en-US" smtClean="0"/>
              <a:t>1/24/2024</a:t>
            </a:fld>
            <a:endParaRPr lang="en-US"/>
          </a:p>
        </p:txBody>
      </p:sp>
      <p:sp>
        <p:nvSpPr>
          <p:cNvPr id="5" name="Footer Placeholder 4">
            <a:extLst>
              <a:ext uri="{FF2B5EF4-FFF2-40B4-BE49-F238E27FC236}">
                <a16:creationId xmlns:a16="http://schemas.microsoft.com/office/drawing/2014/main" id="{D9D81B2D-188D-F9C9-F0ED-CB535F1FF9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2501CB-1E96-3D8B-3DCC-EF406367D3E2}"/>
              </a:ext>
            </a:extLst>
          </p:cNvPr>
          <p:cNvSpPr>
            <a:spLocks noGrp="1"/>
          </p:cNvSpPr>
          <p:nvPr>
            <p:ph type="sldNum" sz="quarter" idx="12"/>
          </p:nvPr>
        </p:nvSpPr>
        <p:spPr/>
        <p:txBody>
          <a:bodyPr/>
          <a:lstStyle/>
          <a:p>
            <a:fld id="{AB101EBF-0199-47CC-BB9F-2F5187FE9403}" type="slidenum">
              <a:rPr lang="en-US" smtClean="0"/>
              <a:t>‹#›</a:t>
            </a:fld>
            <a:endParaRPr lang="en-US"/>
          </a:p>
        </p:txBody>
      </p:sp>
    </p:spTree>
    <p:extLst>
      <p:ext uri="{BB962C8B-B14F-4D97-AF65-F5344CB8AC3E}">
        <p14:creationId xmlns:p14="http://schemas.microsoft.com/office/powerpoint/2010/main" val="3242346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ull Text">
    <p:spTree>
      <p:nvGrpSpPr>
        <p:cNvPr id="1" name=""/>
        <p:cNvGrpSpPr/>
        <p:nvPr/>
      </p:nvGrpSpPr>
      <p:grpSpPr>
        <a:xfrm>
          <a:off x="0" y="0"/>
          <a:ext cx="0" cy="0"/>
          <a:chOff x="0" y="0"/>
          <a:chExt cx="0" cy="0"/>
        </a:xfrm>
      </p:grpSpPr>
      <p:sp>
        <p:nvSpPr>
          <p:cNvPr id="8" name="Google Shape;514;p66">
            <a:extLst>
              <a:ext uri="{FF2B5EF4-FFF2-40B4-BE49-F238E27FC236}">
                <a16:creationId xmlns:a16="http://schemas.microsoft.com/office/drawing/2014/main" id="{706DE56A-BD4E-4E54-A526-8E5F127ACF02}"/>
              </a:ext>
            </a:extLst>
          </p:cNvPr>
          <p:cNvSpPr/>
          <p:nvPr userDrawn="1"/>
        </p:nvSpPr>
        <p:spPr>
          <a:xfrm>
            <a:off x="498060" y="955529"/>
            <a:ext cx="621300" cy="107400"/>
          </a:xfrm>
          <a:prstGeom prst="rect">
            <a:avLst/>
          </a:prstGeom>
          <a:solidFill>
            <a:srgbClr val="D500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2;p5">
            <a:extLst>
              <a:ext uri="{FF2B5EF4-FFF2-40B4-BE49-F238E27FC236}">
                <a16:creationId xmlns:a16="http://schemas.microsoft.com/office/drawing/2014/main" id="{CC25FA6C-BB9F-428A-B3CE-A8CA5900EC06}"/>
              </a:ext>
            </a:extLst>
          </p:cNvPr>
          <p:cNvSpPr txBox="1">
            <a:spLocks noGrp="1"/>
          </p:cNvSpPr>
          <p:nvPr>
            <p:ph type="body" idx="2"/>
          </p:nvPr>
        </p:nvSpPr>
        <p:spPr>
          <a:xfrm>
            <a:off x="355600" y="1525266"/>
            <a:ext cx="9852025" cy="4332287"/>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Proxima Nova" panose="02000506030000020004" pitchFamily="50" charset="0"/>
                <a:ea typeface="Proxima Nova" panose="02000506030000020004" pitchFamily="50" charset="0"/>
                <a:cs typeface="Proxima Nova" panose="02000506030000020004" pitchFamily="50" charset="0"/>
                <a:sym typeface="Source Sans Pr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Source Sans Pro"/>
                <a:ea typeface="Source Sans Pro"/>
                <a:cs typeface="Source Sans Pro"/>
                <a:sym typeface="Source Sans Pr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Source Sans Pro"/>
                <a:ea typeface="Source Sans Pro"/>
                <a:cs typeface="Source Sans Pro"/>
                <a:sym typeface="Source Sans Pr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9pPr>
          </a:lstStyle>
          <a:p>
            <a:pPr lvl="0"/>
            <a:r>
              <a:rPr lang="en-US"/>
              <a:t>Click to edit Master text styles</a:t>
            </a:r>
          </a:p>
        </p:txBody>
      </p:sp>
      <p:sp>
        <p:nvSpPr>
          <p:cNvPr id="10" name="Title 2">
            <a:extLst>
              <a:ext uri="{FF2B5EF4-FFF2-40B4-BE49-F238E27FC236}">
                <a16:creationId xmlns:a16="http://schemas.microsoft.com/office/drawing/2014/main" id="{6D71EB22-43F0-4345-8954-ECBEDE18019C}"/>
              </a:ext>
            </a:extLst>
          </p:cNvPr>
          <p:cNvSpPr>
            <a:spLocks noGrp="1"/>
          </p:cNvSpPr>
          <p:nvPr>
            <p:ph type="title"/>
          </p:nvPr>
        </p:nvSpPr>
        <p:spPr>
          <a:xfrm>
            <a:off x="355600" y="-85166"/>
            <a:ext cx="9852025" cy="1325563"/>
          </a:xfrm>
          <a:prstGeom prst="rect">
            <a:avLst/>
          </a:prstGeom>
        </p:spPr>
        <p:txBody>
          <a:bodyPr anchor="ctr"/>
          <a:lstStyle>
            <a:lvl1pPr>
              <a:defRPr sz="4400">
                <a:latin typeface="Rockwell" panose="02060603020205020403" pitchFamily="18" charset="0"/>
              </a:defRPr>
            </a:lvl1pPr>
          </a:lstStyle>
          <a:p>
            <a:r>
              <a:rPr lang="en-US"/>
              <a:t>Click to edit Master title style</a:t>
            </a:r>
          </a:p>
        </p:txBody>
      </p:sp>
    </p:spTree>
    <p:custDataLst>
      <p:tags r:id="rId1"/>
    </p:custDataLst>
    <p:extLst>
      <p:ext uri="{BB962C8B-B14F-4D97-AF65-F5344CB8AC3E}">
        <p14:creationId xmlns:p14="http://schemas.microsoft.com/office/powerpoint/2010/main" val="3933739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B94F9-EA2E-0690-9504-E09D23E938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8D584-B2BF-DE28-4D57-151313953E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250C4-A2D5-34ED-EDD4-68792F9E7CA4}"/>
              </a:ext>
            </a:extLst>
          </p:cNvPr>
          <p:cNvSpPr>
            <a:spLocks noGrp="1"/>
          </p:cNvSpPr>
          <p:nvPr>
            <p:ph type="dt" sz="half" idx="10"/>
          </p:nvPr>
        </p:nvSpPr>
        <p:spPr/>
        <p:txBody>
          <a:bodyPr/>
          <a:lstStyle/>
          <a:p>
            <a:fld id="{DC8FB784-BCDD-46E7-9072-8CAB9AFB0564}" type="datetimeFigureOut">
              <a:rPr lang="en-US" smtClean="0"/>
              <a:t>1/24/2024</a:t>
            </a:fld>
            <a:endParaRPr lang="en-US"/>
          </a:p>
        </p:txBody>
      </p:sp>
      <p:sp>
        <p:nvSpPr>
          <p:cNvPr id="5" name="Footer Placeholder 4">
            <a:extLst>
              <a:ext uri="{FF2B5EF4-FFF2-40B4-BE49-F238E27FC236}">
                <a16:creationId xmlns:a16="http://schemas.microsoft.com/office/drawing/2014/main" id="{4ED6F4F8-1F75-5C9E-2376-D11201A4FD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B8C013-3CCC-37BA-5668-C2912A210829}"/>
              </a:ext>
            </a:extLst>
          </p:cNvPr>
          <p:cNvSpPr>
            <a:spLocks noGrp="1"/>
          </p:cNvSpPr>
          <p:nvPr>
            <p:ph type="sldNum" sz="quarter" idx="12"/>
          </p:nvPr>
        </p:nvSpPr>
        <p:spPr/>
        <p:txBody>
          <a:bodyPr/>
          <a:lstStyle/>
          <a:p>
            <a:fld id="{AB101EBF-0199-47CC-BB9F-2F5187FE9403}" type="slidenum">
              <a:rPr lang="en-US" smtClean="0"/>
              <a:t>‹#›</a:t>
            </a:fld>
            <a:endParaRPr lang="en-US"/>
          </a:p>
        </p:txBody>
      </p:sp>
    </p:spTree>
    <p:extLst>
      <p:ext uri="{BB962C8B-B14F-4D97-AF65-F5344CB8AC3E}">
        <p14:creationId xmlns:p14="http://schemas.microsoft.com/office/powerpoint/2010/main" val="560866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F70A6-0B64-0255-36F6-DD5BE98BB8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6252A49-4031-533C-F4A6-3DAAAD7EC3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24B639-3DFF-697D-934C-72BBB2941273}"/>
              </a:ext>
            </a:extLst>
          </p:cNvPr>
          <p:cNvSpPr>
            <a:spLocks noGrp="1"/>
          </p:cNvSpPr>
          <p:nvPr>
            <p:ph type="dt" sz="half" idx="10"/>
          </p:nvPr>
        </p:nvSpPr>
        <p:spPr/>
        <p:txBody>
          <a:bodyPr/>
          <a:lstStyle/>
          <a:p>
            <a:fld id="{DC8FB784-BCDD-46E7-9072-8CAB9AFB0564}" type="datetimeFigureOut">
              <a:rPr lang="en-US" smtClean="0"/>
              <a:t>1/24/2024</a:t>
            </a:fld>
            <a:endParaRPr lang="en-US"/>
          </a:p>
        </p:txBody>
      </p:sp>
      <p:sp>
        <p:nvSpPr>
          <p:cNvPr id="5" name="Footer Placeholder 4">
            <a:extLst>
              <a:ext uri="{FF2B5EF4-FFF2-40B4-BE49-F238E27FC236}">
                <a16:creationId xmlns:a16="http://schemas.microsoft.com/office/drawing/2014/main" id="{46BD40BE-2F06-9A6C-055D-B3BD922A8B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92EC29-F16E-F5AE-D6F3-164E1778528F}"/>
              </a:ext>
            </a:extLst>
          </p:cNvPr>
          <p:cNvSpPr>
            <a:spLocks noGrp="1"/>
          </p:cNvSpPr>
          <p:nvPr>
            <p:ph type="sldNum" sz="quarter" idx="12"/>
          </p:nvPr>
        </p:nvSpPr>
        <p:spPr/>
        <p:txBody>
          <a:bodyPr/>
          <a:lstStyle/>
          <a:p>
            <a:fld id="{AB101EBF-0199-47CC-BB9F-2F5187FE9403}" type="slidenum">
              <a:rPr lang="en-US" smtClean="0"/>
              <a:t>‹#›</a:t>
            </a:fld>
            <a:endParaRPr lang="en-US"/>
          </a:p>
        </p:txBody>
      </p:sp>
    </p:spTree>
    <p:extLst>
      <p:ext uri="{BB962C8B-B14F-4D97-AF65-F5344CB8AC3E}">
        <p14:creationId xmlns:p14="http://schemas.microsoft.com/office/powerpoint/2010/main" val="1435262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B2343-54AC-4F5C-66DC-C28842287D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AF41E9-4B18-E9A6-4BD0-10DC4D0696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57C66A-CBCE-4450-218C-20900C346D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B51ECD2-D7E5-5596-8A85-A5E6F076D856}"/>
              </a:ext>
            </a:extLst>
          </p:cNvPr>
          <p:cNvSpPr>
            <a:spLocks noGrp="1"/>
          </p:cNvSpPr>
          <p:nvPr>
            <p:ph type="dt" sz="half" idx="10"/>
          </p:nvPr>
        </p:nvSpPr>
        <p:spPr/>
        <p:txBody>
          <a:bodyPr/>
          <a:lstStyle/>
          <a:p>
            <a:fld id="{DC8FB784-BCDD-46E7-9072-8CAB9AFB0564}" type="datetimeFigureOut">
              <a:rPr lang="en-US" smtClean="0"/>
              <a:t>1/24/2024</a:t>
            </a:fld>
            <a:endParaRPr lang="en-US"/>
          </a:p>
        </p:txBody>
      </p:sp>
      <p:sp>
        <p:nvSpPr>
          <p:cNvPr id="6" name="Footer Placeholder 5">
            <a:extLst>
              <a:ext uri="{FF2B5EF4-FFF2-40B4-BE49-F238E27FC236}">
                <a16:creationId xmlns:a16="http://schemas.microsoft.com/office/drawing/2014/main" id="{5DF7F5A0-A2B3-1991-646F-3863A4B6FA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A3AFD7-E9E6-CB79-CB63-06931826E3A3}"/>
              </a:ext>
            </a:extLst>
          </p:cNvPr>
          <p:cNvSpPr>
            <a:spLocks noGrp="1"/>
          </p:cNvSpPr>
          <p:nvPr>
            <p:ph type="sldNum" sz="quarter" idx="12"/>
          </p:nvPr>
        </p:nvSpPr>
        <p:spPr/>
        <p:txBody>
          <a:bodyPr/>
          <a:lstStyle/>
          <a:p>
            <a:fld id="{AB101EBF-0199-47CC-BB9F-2F5187FE9403}" type="slidenum">
              <a:rPr lang="en-US" smtClean="0"/>
              <a:t>‹#›</a:t>
            </a:fld>
            <a:endParaRPr lang="en-US"/>
          </a:p>
        </p:txBody>
      </p:sp>
    </p:spTree>
    <p:extLst>
      <p:ext uri="{BB962C8B-B14F-4D97-AF65-F5344CB8AC3E}">
        <p14:creationId xmlns:p14="http://schemas.microsoft.com/office/powerpoint/2010/main" val="19895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FADF5-59FB-93EC-6D6F-47C3DEF4E2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D1572C-AAF7-1BDF-E0A1-2B67CCB572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5854E3-3FF9-B232-2FBA-1FC7BE62F54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731248-A35A-F808-4480-932EFECA2D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CAFE3B-05CB-FB8A-4F72-781B501107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967A465-5B3B-0CBC-F016-CAE727D8CD40}"/>
              </a:ext>
            </a:extLst>
          </p:cNvPr>
          <p:cNvSpPr>
            <a:spLocks noGrp="1"/>
          </p:cNvSpPr>
          <p:nvPr>
            <p:ph type="dt" sz="half" idx="10"/>
          </p:nvPr>
        </p:nvSpPr>
        <p:spPr/>
        <p:txBody>
          <a:bodyPr/>
          <a:lstStyle/>
          <a:p>
            <a:fld id="{DC8FB784-BCDD-46E7-9072-8CAB9AFB0564}" type="datetimeFigureOut">
              <a:rPr lang="en-US" smtClean="0"/>
              <a:t>1/24/2024</a:t>
            </a:fld>
            <a:endParaRPr lang="en-US"/>
          </a:p>
        </p:txBody>
      </p:sp>
      <p:sp>
        <p:nvSpPr>
          <p:cNvPr id="8" name="Footer Placeholder 7">
            <a:extLst>
              <a:ext uri="{FF2B5EF4-FFF2-40B4-BE49-F238E27FC236}">
                <a16:creationId xmlns:a16="http://schemas.microsoft.com/office/drawing/2014/main" id="{81D5087B-03A8-FBF1-780F-6AEC83AB7B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684E1F-F735-3634-2006-95A290D45AF8}"/>
              </a:ext>
            </a:extLst>
          </p:cNvPr>
          <p:cNvSpPr>
            <a:spLocks noGrp="1"/>
          </p:cNvSpPr>
          <p:nvPr>
            <p:ph type="sldNum" sz="quarter" idx="12"/>
          </p:nvPr>
        </p:nvSpPr>
        <p:spPr/>
        <p:txBody>
          <a:bodyPr/>
          <a:lstStyle/>
          <a:p>
            <a:fld id="{AB101EBF-0199-47CC-BB9F-2F5187FE9403}" type="slidenum">
              <a:rPr lang="en-US" smtClean="0"/>
              <a:t>‹#›</a:t>
            </a:fld>
            <a:endParaRPr lang="en-US"/>
          </a:p>
        </p:txBody>
      </p:sp>
    </p:spTree>
    <p:extLst>
      <p:ext uri="{BB962C8B-B14F-4D97-AF65-F5344CB8AC3E}">
        <p14:creationId xmlns:p14="http://schemas.microsoft.com/office/powerpoint/2010/main" val="3933304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DDB9E-6BF4-C770-49D1-33F60400F0E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09F985-300B-553D-ECD1-E667BF848B60}"/>
              </a:ext>
            </a:extLst>
          </p:cNvPr>
          <p:cNvSpPr>
            <a:spLocks noGrp="1"/>
          </p:cNvSpPr>
          <p:nvPr>
            <p:ph type="dt" sz="half" idx="10"/>
          </p:nvPr>
        </p:nvSpPr>
        <p:spPr/>
        <p:txBody>
          <a:bodyPr/>
          <a:lstStyle/>
          <a:p>
            <a:fld id="{DC8FB784-BCDD-46E7-9072-8CAB9AFB0564}" type="datetimeFigureOut">
              <a:rPr lang="en-US" smtClean="0"/>
              <a:t>1/24/2024</a:t>
            </a:fld>
            <a:endParaRPr lang="en-US"/>
          </a:p>
        </p:txBody>
      </p:sp>
      <p:sp>
        <p:nvSpPr>
          <p:cNvPr id="4" name="Footer Placeholder 3">
            <a:extLst>
              <a:ext uri="{FF2B5EF4-FFF2-40B4-BE49-F238E27FC236}">
                <a16:creationId xmlns:a16="http://schemas.microsoft.com/office/drawing/2014/main" id="{2FCC9BE8-C37F-5786-4E7E-E8C46714B2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11D3C0-FDA9-7051-B605-24853FCD0931}"/>
              </a:ext>
            </a:extLst>
          </p:cNvPr>
          <p:cNvSpPr>
            <a:spLocks noGrp="1"/>
          </p:cNvSpPr>
          <p:nvPr>
            <p:ph type="sldNum" sz="quarter" idx="12"/>
          </p:nvPr>
        </p:nvSpPr>
        <p:spPr/>
        <p:txBody>
          <a:bodyPr/>
          <a:lstStyle/>
          <a:p>
            <a:fld id="{AB101EBF-0199-47CC-BB9F-2F5187FE9403}" type="slidenum">
              <a:rPr lang="en-US" smtClean="0"/>
              <a:t>‹#›</a:t>
            </a:fld>
            <a:endParaRPr lang="en-US"/>
          </a:p>
        </p:txBody>
      </p:sp>
    </p:spTree>
    <p:extLst>
      <p:ext uri="{BB962C8B-B14F-4D97-AF65-F5344CB8AC3E}">
        <p14:creationId xmlns:p14="http://schemas.microsoft.com/office/powerpoint/2010/main" val="2805445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1CD748-22C4-9689-0BB2-8E1F6A35AE82}"/>
              </a:ext>
            </a:extLst>
          </p:cNvPr>
          <p:cNvSpPr>
            <a:spLocks noGrp="1"/>
          </p:cNvSpPr>
          <p:nvPr>
            <p:ph type="dt" sz="half" idx="10"/>
          </p:nvPr>
        </p:nvSpPr>
        <p:spPr/>
        <p:txBody>
          <a:bodyPr/>
          <a:lstStyle/>
          <a:p>
            <a:fld id="{DC8FB784-BCDD-46E7-9072-8CAB9AFB0564}" type="datetimeFigureOut">
              <a:rPr lang="en-US" smtClean="0"/>
              <a:t>1/24/2024</a:t>
            </a:fld>
            <a:endParaRPr lang="en-US"/>
          </a:p>
        </p:txBody>
      </p:sp>
      <p:sp>
        <p:nvSpPr>
          <p:cNvPr id="3" name="Footer Placeholder 2">
            <a:extLst>
              <a:ext uri="{FF2B5EF4-FFF2-40B4-BE49-F238E27FC236}">
                <a16:creationId xmlns:a16="http://schemas.microsoft.com/office/drawing/2014/main" id="{E296F0B5-C4CA-204B-C97E-84F36FF01C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4C9498-84F2-7A1C-2551-BB1C94D5C3F1}"/>
              </a:ext>
            </a:extLst>
          </p:cNvPr>
          <p:cNvSpPr>
            <a:spLocks noGrp="1"/>
          </p:cNvSpPr>
          <p:nvPr>
            <p:ph type="sldNum" sz="quarter" idx="12"/>
          </p:nvPr>
        </p:nvSpPr>
        <p:spPr/>
        <p:txBody>
          <a:bodyPr/>
          <a:lstStyle/>
          <a:p>
            <a:fld id="{AB101EBF-0199-47CC-BB9F-2F5187FE9403}" type="slidenum">
              <a:rPr lang="en-US" smtClean="0"/>
              <a:t>‹#›</a:t>
            </a:fld>
            <a:endParaRPr lang="en-US"/>
          </a:p>
        </p:txBody>
      </p:sp>
    </p:spTree>
    <p:extLst>
      <p:ext uri="{BB962C8B-B14F-4D97-AF65-F5344CB8AC3E}">
        <p14:creationId xmlns:p14="http://schemas.microsoft.com/office/powerpoint/2010/main" val="2781736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72F85-84B2-5403-919B-6A7146A42D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A89D20-163E-2DCC-C82B-4E781D0CA2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07B7B-00C4-89D7-C1A4-552FAFFD7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9DDB2A-6B60-C41E-CB08-6CCDF66C81E5}"/>
              </a:ext>
            </a:extLst>
          </p:cNvPr>
          <p:cNvSpPr>
            <a:spLocks noGrp="1"/>
          </p:cNvSpPr>
          <p:nvPr>
            <p:ph type="dt" sz="half" idx="10"/>
          </p:nvPr>
        </p:nvSpPr>
        <p:spPr/>
        <p:txBody>
          <a:bodyPr/>
          <a:lstStyle/>
          <a:p>
            <a:fld id="{DC8FB784-BCDD-46E7-9072-8CAB9AFB0564}" type="datetimeFigureOut">
              <a:rPr lang="en-US" smtClean="0"/>
              <a:t>1/24/2024</a:t>
            </a:fld>
            <a:endParaRPr lang="en-US"/>
          </a:p>
        </p:txBody>
      </p:sp>
      <p:sp>
        <p:nvSpPr>
          <p:cNvPr id="6" name="Footer Placeholder 5">
            <a:extLst>
              <a:ext uri="{FF2B5EF4-FFF2-40B4-BE49-F238E27FC236}">
                <a16:creationId xmlns:a16="http://schemas.microsoft.com/office/drawing/2014/main" id="{786D98FA-49BD-9FC5-766C-563BA36E4E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19701F-173A-8E7E-E250-1016DE4EF6FA}"/>
              </a:ext>
            </a:extLst>
          </p:cNvPr>
          <p:cNvSpPr>
            <a:spLocks noGrp="1"/>
          </p:cNvSpPr>
          <p:nvPr>
            <p:ph type="sldNum" sz="quarter" idx="12"/>
          </p:nvPr>
        </p:nvSpPr>
        <p:spPr/>
        <p:txBody>
          <a:bodyPr/>
          <a:lstStyle/>
          <a:p>
            <a:fld id="{AB101EBF-0199-47CC-BB9F-2F5187FE9403}" type="slidenum">
              <a:rPr lang="en-US" smtClean="0"/>
              <a:t>‹#›</a:t>
            </a:fld>
            <a:endParaRPr lang="en-US"/>
          </a:p>
        </p:txBody>
      </p:sp>
    </p:spTree>
    <p:extLst>
      <p:ext uri="{BB962C8B-B14F-4D97-AF65-F5344CB8AC3E}">
        <p14:creationId xmlns:p14="http://schemas.microsoft.com/office/powerpoint/2010/main" val="2431001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44126-776E-5F59-0F01-5721CA709A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BC53ED-5B80-4343-4D94-F58CD55A3D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287D2D5-C2D9-C084-0827-D5CF3E91AD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0879CB-83B2-2B13-9A82-968BFDFE5689}"/>
              </a:ext>
            </a:extLst>
          </p:cNvPr>
          <p:cNvSpPr>
            <a:spLocks noGrp="1"/>
          </p:cNvSpPr>
          <p:nvPr>
            <p:ph type="dt" sz="half" idx="10"/>
          </p:nvPr>
        </p:nvSpPr>
        <p:spPr/>
        <p:txBody>
          <a:bodyPr/>
          <a:lstStyle/>
          <a:p>
            <a:fld id="{DC8FB784-BCDD-46E7-9072-8CAB9AFB0564}" type="datetimeFigureOut">
              <a:rPr lang="en-US" smtClean="0"/>
              <a:t>1/24/2024</a:t>
            </a:fld>
            <a:endParaRPr lang="en-US"/>
          </a:p>
        </p:txBody>
      </p:sp>
      <p:sp>
        <p:nvSpPr>
          <p:cNvPr id="6" name="Footer Placeholder 5">
            <a:extLst>
              <a:ext uri="{FF2B5EF4-FFF2-40B4-BE49-F238E27FC236}">
                <a16:creationId xmlns:a16="http://schemas.microsoft.com/office/drawing/2014/main" id="{F544CD52-E1DB-15D6-DB07-E4BE8E2CFB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F1BAF8-84B1-EBBF-49F2-E3D6BF9C418B}"/>
              </a:ext>
            </a:extLst>
          </p:cNvPr>
          <p:cNvSpPr>
            <a:spLocks noGrp="1"/>
          </p:cNvSpPr>
          <p:nvPr>
            <p:ph type="sldNum" sz="quarter" idx="12"/>
          </p:nvPr>
        </p:nvSpPr>
        <p:spPr/>
        <p:txBody>
          <a:bodyPr/>
          <a:lstStyle/>
          <a:p>
            <a:fld id="{AB101EBF-0199-47CC-BB9F-2F5187FE9403}" type="slidenum">
              <a:rPr lang="en-US" smtClean="0"/>
              <a:t>‹#›</a:t>
            </a:fld>
            <a:endParaRPr lang="en-US"/>
          </a:p>
        </p:txBody>
      </p:sp>
    </p:spTree>
    <p:extLst>
      <p:ext uri="{BB962C8B-B14F-4D97-AF65-F5344CB8AC3E}">
        <p14:creationId xmlns:p14="http://schemas.microsoft.com/office/powerpoint/2010/main" val="4243896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886837-4AFA-000B-B074-F0D1AAD738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87BC36-2C91-BBCB-763A-D45DA68D47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251E2A-F2CB-9120-F38E-ACA8ED6709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8FB784-BCDD-46E7-9072-8CAB9AFB0564}" type="datetimeFigureOut">
              <a:rPr lang="en-US" smtClean="0"/>
              <a:t>1/24/2024</a:t>
            </a:fld>
            <a:endParaRPr lang="en-US"/>
          </a:p>
        </p:txBody>
      </p:sp>
      <p:sp>
        <p:nvSpPr>
          <p:cNvPr id="5" name="Footer Placeholder 4">
            <a:extLst>
              <a:ext uri="{FF2B5EF4-FFF2-40B4-BE49-F238E27FC236}">
                <a16:creationId xmlns:a16="http://schemas.microsoft.com/office/drawing/2014/main" id="{79813A35-28D2-3132-CA9A-919569AA0B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541F3D7-0021-A514-430A-5798AAA330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101EBF-0199-47CC-BB9F-2F5187FE9403}" type="slidenum">
              <a:rPr lang="en-US" smtClean="0"/>
              <a:t>‹#›</a:t>
            </a:fld>
            <a:endParaRPr lang="en-US"/>
          </a:p>
        </p:txBody>
      </p:sp>
    </p:spTree>
    <p:extLst>
      <p:ext uri="{BB962C8B-B14F-4D97-AF65-F5344CB8AC3E}">
        <p14:creationId xmlns:p14="http://schemas.microsoft.com/office/powerpoint/2010/main" val="33789576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https://health.gov/dietaryguidelines/2015/guidelin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faq.impossiblefoods.com/hc/en-us/articles/360018939274-What-are-the-nutrition-facts-for-Impossible-Beef-Made-From-Plants-"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3390/nu15112475"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hyperlink" Target="https://health.gov/dietaryguidelines/2015/guidelines/" TargetMode="External"/><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hyperlink" Target="https://embed.widencdn.net/download/beef/iyg5bxcz6u/LeanMatters_Web.pdf?u=q5atpk"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surface with white specks&#10;&#10;Description automatically generated">
            <a:extLst>
              <a:ext uri="{FF2B5EF4-FFF2-40B4-BE49-F238E27FC236}">
                <a16:creationId xmlns:a16="http://schemas.microsoft.com/office/drawing/2014/main" id="{8A99B978-448B-1255-B7E7-A94E4B58C32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9AA2BB9-A469-17B8-5A8A-CF1085E24A68}"/>
              </a:ext>
            </a:extLst>
          </p:cNvPr>
          <p:cNvSpPr/>
          <p:nvPr/>
        </p:nvSpPr>
        <p:spPr>
          <a:xfrm>
            <a:off x="0" y="430306"/>
            <a:ext cx="12192000" cy="36755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5C0D4C32-DC16-B6A5-D26F-1BAA0B516E9D}"/>
              </a:ext>
            </a:extLst>
          </p:cNvPr>
          <p:cNvSpPr/>
          <p:nvPr/>
        </p:nvSpPr>
        <p:spPr>
          <a:xfrm>
            <a:off x="0" y="0"/>
            <a:ext cx="12192000" cy="537882"/>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E76761A-F154-A385-961C-BD4356186199}"/>
              </a:ext>
            </a:extLst>
          </p:cNvPr>
          <p:cNvSpPr/>
          <p:nvPr/>
        </p:nvSpPr>
        <p:spPr>
          <a:xfrm>
            <a:off x="5177806" y="64818"/>
            <a:ext cx="1836389" cy="1755018"/>
          </a:xfrm>
          <a:prstGeom prst="ellipse">
            <a:avLst/>
          </a:prstGeom>
          <a:solidFill>
            <a:srgbClr val="FAFAFA"/>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89E4DD8-736C-4806-4E6C-1F340FCC52D6}"/>
              </a:ext>
            </a:extLst>
          </p:cNvPr>
          <p:cNvPicPr>
            <a:picLocks noChangeAspect="1"/>
          </p:cNvPicPr>
          <p:nvPr/>
        </p:nvPicPr>
        <p:blipFill>
          <a:blip r:embed="rId4"/>
          <a:stretch>
            <a:fillRect/>
          </a:stretch>
        </p:blipFill>
        <p:spPr>
          <a:xfrm>
            <a:off x="5281398" y="524092"/>
            <a:ext cx="1629203" cy="836470"/>
          </a:xfrm>
          <a:prstGeom prst="rect">
            <a:avLst/>
          </a:prstGeom>
        </p:spPr>
      </p:pic>
      <p:sp>
        <p:nvSpPr>
          <p:cNvPr id="10" name="TextBox 9">
            <a:extLst>
              <a:ext uri="{FF2B5EF4-FFF2-40B4-BE49-F238E27FC236}">
                <a16:creationId xmlns:a16="http://schemas.microsoft.com/office/drawing/2014/main" id="{A6C34B30-B93C-9DDF-45CE-13DDBD3602B5}"/>
              </a:ext>
            </a:extLst>
          </p:cNvPr>
          <p:cNvSpPr txBox="1"/>
          <p:nvPr/>
        </p:nvSpPr>
        <p:spPr>
          <a:xfrm>
            <a:off x="1394011" y="2778561"/>
            <a:ext cx="9403976" cy="923330"/>
          </a:xfrm>
          <a:prstGeom prst="rect">
            <a:avLst/>
          </a:prstGeom>
          <a:noFill/>
        </p:spPr>
        <p:txBody>
          <a:bodyPr wrap="square" rtlCol="0">
            <a:spAutoFit/>
          </a:bodyPr>
          <a:lstStyle/>
          <a:p>
            <a:pPr algn="ctr"/>
            <a:r>
              <a:rPr lang="en-US" sz="5400" b="1" dirty="0">
                <a:solidFill>
                  <a:schemeClr val="bg1"/>
                </a:solidFill>
                <a:latin typeface="Rockwell" panose="02060603020205020403" pitchFamily="18" charset="0"/>
              </a:rPr>
              <a:t>Nutrition</a:t>
            </a:r>
          </a:p>
        </p:txBody>
      </p:sp>
      <p:pic>
        <p:nvPicPr>
          <p:cNvPr id="12" name="Picture 11" descr="A black and white sign with white text&#10;&#10;Description automatically generated">
            <a:extLst>
              <a:ext uri="{FF2B5EF4-FFF2-40B4-BE49-F238E27FC236}">
                <a16:creationId xmlns:a16="http://schemas.microsoft.com/office/drawing/2014/main" id="{2724666D-3509-C797-CDC7-29732AE2403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285434" y="4949355"/>
            <a:ext cx="1519901" cy="886609"/>
          </a:xfrm>
          <a:prstGeom prst="rect">
            <a:avLst/>
          </a:prstGeom>
        </p:spPr>
      </p:pic>
      <p:pic>
        <p:nvPicPr>
          <p:cNvPr id="14" name="Picture 13" descr="A logo on a black background&#10;&#10;Description automatically generated">
            <a:extLst>
              <a:ext uri="{FF2B5EF4-FFF2-40B4-BE49-F238E27FC236}">
                <a16:creationId xmlns:a16="http://schemas.microsoft.com/office/drawing/2014/main" id="{39A8E9DE-9874-CA7E-FC3A-8BCE17C73A4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095999" y="4660617"/>
            <a:ext cx="2356531" cy="1593418"/>
          </a:xfrm>
          <a:prstGeom prst="rect">
            <a:avLst/>
          </a:prstGeom>
        </p:spPr>
      </p:pic>
    </p:spTree>
    <p:extLst>
      <p:ext uri="{BB962C8B-B14F-4D97-AF65-F5344CB8AC3E}">
        <p14:creationId xmlns:p14="http://schemas.microsoft.com/office/powerpoint/2010/main" val="2104731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Beef’s Fatty Acid Profile</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5" name="Text Placeholder 9">
            <a:extLst>
              <a:ext uri="{FF2B5EF4-FFF2-40B4-BE49-F238E27FC236}">
                <a16:creationId xmlns:a16="http://schemas.microsoft.com/office/drawing/2014/main" id="{3F5B7EA6-E473-6CBD-DFDA-BB5C795E93B1}"/>
              </a:ext>
            </a:extLst>
          </p:cNvPr>
          <p:cNvSpPr txBox="1">
            <a:spLocks/>
          </p:cNvSpPr>
          <p:nvPr/>
        </p:nvSpPr>
        <p:spPr>
          <a:xfrm>
            <a:off x="367128" y="1504904"/>
            <a:ext cx="4946551" cy="4332287"/>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B0604020202020204" charset="0"/>
              </a:rPr>
              <a:t>More than half of beef’s fatty acid content is heart-healthy, </a:t>
            </a:r>
            <a:r>
              <a:rPr lang="en-US" b="1" dirty="0">
                <a:solidFill>
                  <a:srgbClr val="2CA1AC"/>
                </a:solidFill>
                <a:latin typeface="Proxima Nova" panose="020B0604020202020204" charset="0"/>
              </a:rPr>
              <a:t>monounsaturated fat</a:t>
            </a:r>
            <a:r>
              <a:rPr lang="en-US" dirty="0">
                <a:latin typeface="Proxima Nova" panose="020B0604020202020204" charset="0"/>
              </a:rPr>
              <a:t>, the same type of fat found in avocados and olive oil. </a:t>
            </a:r>
          </a:p>
          <a:p>
            <a:r>
              <a:rPr lang="en-US" dirty="0">
                <a:latin typeface="Proxima Nova" panose="020B0604020202020204" charset="0"/>
              </a:rPr>
              <a:t>More than one-third of beef’s saturated fatty acid content is </a:t>
            </a:r>
            <a:r>
              <a:rPr lang="en-US" b="1" dirty="0">
                <a:solidFill>
                  <a:srgbClr val="2CA1AC"/>
                </a:solidFill>
                <a:latin typeface="Proxima Nova" panose="020B0604020202020204" charset="0"/>
              </a:rPr>
              <a:t>stearic acid</a:t>
            </a:r>
            <a:r>
              <a:rPr lang="en-US" dirty="0">
                <a:latin typeface="Proxima Nova" panose="020B0604020202020204" charset="0"/>
              </a:rPr>
              <a:t>, known to have a neutral effect on human health.</a:t>
            </a:r>
          </a:p>
        </p:txBody>
      </p:sp>
      <p:pic>
        <p:nvPicPr>
          <p:cNvPr id="11" name="Picture 10">
            <a:extLst>
              <a:ext uri="{FF2B5EF4-FFF2-40B4-BE49-F238E27FC236}">
                <a16:creationId xmlns:a16="http://schemas.microsoft.com/office/drawing/2014/main" id="{44B46D2F-7F7D-3FE4-0BF7-26CE5B7756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5999" y="950263"/>
            <a:ext cx="5308794" cy="5095848"/>
          </a:xfrm>
          <a:prstGeom prst="rect">
            <a:avLst/>
          </a:prstGeom>
        </p:spPr>
      </p:pic>
      <p:sp>
        <p:nvSpPr>
          <p:cNvPr id="13" name="Rectangle 12">
            <a:extLst>
              <a:ext uri="{FF2B5EF4-FFF2-40B4-BE49-F238E27FC236}">
                <a16:creationId xmlns:a16="http://schemas.microsoft.com/office/drawing/2014/main" id="{89037A0D-CA79-B7EC-8C2F-4FBF91BCAD1B}"/>
              </a:ext>
            </a:extLst>
          </p:cNvPr>
          <p:cNvSpPr/>
          <p:nvPr/>
        </p:nvSpPr>
        <p:spPr>
          <a:xfrm>
            <a:off x="367128" y="6105298"/>
            <a:ext cx="10312400" cy="25391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Franklin Gothic Book" panose="020B0503020102020204" pitchFamily="34" charset="0"/>
              </a:rPr>
              <a:t>Source: USDA, ARS, Nutrient Data Laboratory. USDA National Nutrient Database for Standard Reference, Release 28. Version Current: September 2015.</a:t>
            </a:r>
          </a:p>
        </p:txBody>
      </p:sp>
    </p:spTree>
    <p:extLst>
      <p:ext uri="{BB962C8B-B14F-4D97-AF65-F5344CB8AC3E}">
        <p14:creationId xmlns:p14="http://schemas.microsoft.com/office/powerpoint/2010/main" val="2321488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10890151"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Portion Size &amp; Protein Distribution</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Box 1">
            <a:extLst>
              <a:ext uri="{FF2B5EF4-FFF2-40B4-BE49-F238E27FC236}">
                <a16:creationId xmlns:a16="http://schemas.microsoft.com/office/drawing/2014/main" id="{438E93E9-727E-251D-BC9F-A504F9B123D5}"/>
              </a:ext>
            </a:extLst>
          </p:cNvPr>
          <p:cNvSpPr txBox="1"/>
          <p:nvPr/>
        </p:nvSpPr>
        <p:spPr>
          <a:xfrm>
            <a:off x="367129" y="1307984"/>
            <a:ext cx="5040085" cy="4431983"/>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tx1"/>
                </a:solidFill>
                <a:latin typeface="Proxima Nova" panose="020B0604020202020204" charset="0"/>
              </a:rPr>
              <a:t>A portion of beef is 3 ounces of cooked beef, similar to the size of a deck of cards or a hockey puck</a:t>
            </a:r>
          </a:p>
          <a:p>
            <a:pPr marL="285750" indent="-285750">
              <a:buFont typeface="Arial" panose="020B0604020202020204" pitchFamily="34" charset="0"/>
              <a:buChar char="•"/>
            </a:pPr>
            <a:r>
              <a:rPr lang="en-US" sz="2400" dirty="0">
                <a:solidFill>
                  <a:schemeClr val="tx1"/>
                </a:solidFill>
                <a:latin typeface="Proxima Nova" panose="020B0604020202020204" charset="0"/>
              </a:rPr>
              <a:t>Evenness of protein intake throughout the day is positively associated with lean mass, muscle strength, and muscular endurance, particularly in women</a:t>
            </a:r>
            <a:r>
              <a:rPr lang="en-US" sz="2400" baseline="30000" dirty="0">
                <a:solidFill>
                  <a:schemeClr val="tx1"/>
                </a:solidFill>
                <a:latin typeface="Proxima Nova" panose="020B0604020202020204" charset="0"/>
              </a:rPr>
              <a:t>1</a:t>
            </a:r>
            <a:endParaRPr lang="en-US" sz="2400" dirty="0">
              <a:solidFill>
                <a:schemeClr val="tx1"/>
              </a:solidFill>
              <a:latin typeface="Proxima Nova" panose="020B0604020202020204" charset="0"/>
            </a:endParaRPr>
          </a:p>
          <a:p>
            <a:pPr marL="285750" indent="-285750">
              <a:buFont typeface="Arial" panose="020B0604020202020204" pitchFamily="34" charset="0"/>
              <a:buChar char="•"/>
            </a:pPr>
            <a:r>
              <a:rPr lang="en-US" sz="2400" dirty="0">
                <a:solidFill>
                  <a:schemeClr val="tx1"/>
                </a:solidFill>
                <a:latin typeface="Proxima Nova" panose="020B0604020202020204" charset="0"/>
              </a:rPr>
              <a:t>Consuming about 30 grams of protein per meal improves satiety and can decrease cravings</a:t>
            </a:r>
            <a:r>
              <a:rPr lang="en-US" sz="2400" baseline="30000" dirty="0">
                <a:solidFill>
                  <a:schemeClr val="tx1"/>
                </a:solidFill>
                <a:latin typeface="Proxima Nova" panose="020B0604020202020204" charset="0"/>
              </a:rPr>
              <a:t>2</a:t>
            </a:r>
            <a:endParaRPr lang="en-US" sz="2400" dirty="0">
              <a:solidFill>
                <a:schemeClr val="tx1"/>
              </a:solidFill>
              <a:latin typeface="Proxima Nova" panose="020B0604020202020204" charset="0"/>
            </a:endParaRPr>
          </a:p>
          <a:p>
            <a:endParaRPr lang="en-US" dirty="0"/>
          </a:p>
        </p:txBody>
      </p:sp>
      <p:pic>
        <p:nvPicPr>
          <p:cNvPr id="3" name="Picture 2" descr="Protein Throughout the Day">
            <a:extLst>
              <a:ext uri="{FF2B5EF4-FFF2-40B4-BE49-F238E27FC236}">
                <a16:creationId xmlns:a16="http://schemas.microsoft.com/office/drawing/2014/main" id="{A299A72F-6285-A2A6-C3EA-5C85832E293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44285" y="1239623"/>
            <a:ext cx="5699076" cy="457286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01780C8-BDC0-A2B0-BD0A-1A5452312AB6}"/>
              </a:ext>
            </a:extLst>
          </p:cNvPr>
          <p:cNvSpPr/>
          <p:nvPr/>
        </p:nvSpPr>
        <p:spPr>
          <a:xfrm>
            <a:off x="367129" y="5707311"/>
            <a:ext cx="11457742"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00" i="1" dirty="0">
                <a:solidFill>
                  <a:schemeClr val="tx1"/>
                </a:solidFill>
                <a:latin typeface="Franklin Gothic Book" panose="020B0503020102020204" pitchFamily="34" charset="0"/>
              </a:rPr>
              <a:t>Source: </a:t>
            </a:r>
            <a:r>
              <a:rPr kumimoji="0" lang="en-US" sz="800" b="0" i="1" u="none" strike="noStrike" kern="0" cap="none" spc="0" normalizeH="0" baseline="0" noProof="0" dirty="0">
                <a:ln>
                  <a:noFill/>
                </a:ln>
                <a:solidFill>
                  <a:schemeClr val="tx1"/>
                </a:solidFill>
                <a:effectLst/>
                <a:uLnTx/>
                <a:uFillTx/>
                <a:latin typeface="Franklin Gothic Book" panose="020B0503020102020204" pitchFamily="34" charset="0"/>
                <a:sym typeface="Arial"/>
              </a:rPr>
              <a:t>HHS and USDA. 2015 – 2020 Dietary Guidelines for Americans. 8th Edition. December 2015. Available at </a:t>
            </a:r>
            <a:r>
              <a:rPr kumimoji="0" lang="en-US" sz="800" b="0" i="1" u="none" strike="noStrike" kern="0" cap="none" spc="0" normalizeH="0" baseline="0" noProof="0" dirty="0">
                <a:ln>
                  <a:noFill/>
                </a:ln>
                <a:solidFill>
                  <a:schemeClr val="tx1"/>
                </a:solidFill>
                <a:effectLst/>
                <a:uLnTx/>
                <a:uFillTx/>
                <a:latin typeface="Franklin Gothic Book" panose="020B0503020102020204" pitchFamily="34" charset="0"/>
                <a:sym typeface="Arial"/>
                <a:hlinkClick r:id="rId4">
                  <a:extLst>
                    <a:ext uri="{A12FA001-AC4F-418D-AE19-62706E023703}">
                      <ahyp:hlinkClr xmlns:ahyp="http://schemas.microsoft.com/office/drawing/2018/hyperlinkcolor" val="tx"/>
                    </a:ext>
                  </a:extLst>
                </a:hlinkClick>
              </a:rPr>
              <a:t>https://health.gov/dietaryguidelines/2015/guidelines/</a:t>
            </a:r>
            <a:r>
              <a:rPr kumimoji="0" lang="en-US" sz="800" b="0" i="1" u="none" strike="noStrike" kern="0" cap="none" spc="0" normalizeH="0" baseline="0" noProof="0" dirty="0">
                <a:ln>
                  <a:noFill/>
                </a:ln>
                <a:solidFill>
                  <a:schemeClr val="tx1"/>
                </a:solidFill>
                <a:effectLst/>
                <a:uLnTx/>
                <a:uFillTx/>
                <a:latin typeface="Franklin Gothic Book" panose="020B0503020102020204" pitchFamily="34" charset="0"/>
                <a:sym typeface="Arial"/>
              </a:rPr>
              <a:t>.</a:t>
            </a:r>
          </a:p>
          <a:p>
            <a:pPr marL="228600" marR="0" lvl="0" indent="-228600" algn="l" defTabSz="914400" rtl="0" eaLnBrk="1" fontAlgn="auto" latinLnBrk="0" hangingPunct="1">
              <a:lnSpc>
                <a:spcPct val="100000"/>
              </a:lnSpc>
              <a:spcBef>
                <a:spcPts val="0"/>
              </a:spcBef>
              <a:spcAft>
                <a:spcPts val="0"/>
              </a:spcAft>
              <a:buClr>
                <a:srgbClr val="000000"/>
              </a:buClr>
              <a:buSzTx/>
              <a:buFont typeface="Arial"/>
              <a:buAutoNum type="arabicPeriod"/>
              <a:tabLst/>
              <a:defRPr/>
            </a:pPr>
            <a:r>
              <a:rPr lang="en-US" sz="800" i="1" dirty="0">
                <a:solidFill>
                  <a:schemeClr val="tx1"/>
                </a:solidFill>
                <a:latin typeface="Franklin Gothic Book" panose="020B0503020102020204" pitchFamily="34" charset="0"/>
              </a:rPr>
              <a:t>Johnson NR, </a:t>
            </a:r>
            <a:r>
              <a:rPr lang="en-US" sz="800" i="1" dirty="0" err="1">
                <a:solidFill>
                  <a:schemeClr val="tx1"/>
                </a:solidFill>
                <a:latin typeface="Franklin Gothic Book" panose="020B0503020102020204" pitchFamily="34" charset="0"/>
              </a:rPr>
              <a:t>Kotarsky</a:t>
            </a:r>
            <a:r>
              <a:rPr lang="en-US" sz="800" i="1" dirty="0">
                <a:solidFill>
                  <a:schemeClr val="tx1"/>
                </a:solidFill>
                <a:latin typeface="Franklin Gothic Book" panose="020B0503020102020204" pitchFamily="34" charset="0"/>
              </a:rPr>
              <a:t> CJ, Mahoney SJ, et al. Evenness of Dietary Protein Intake Is Positively Associated with Lean Mass and Strength in Healthy Women. </a:t>
            </a:r>
            <a:r>
              <a:rPr lang="en-US" sz="800" i="1" dirty="0" err="1">
                <a:solidFill>
                  <a:schemeClr val="tx1"/>
                </a:solidFill>
                <a:latin typeface="Franklin Gothic Book" panose="020B0503020102020204" pitchFamily="34" charset="0"/>
              </a:rPr>
              <a:t>Nutr</a:t>
            </a:r>
            <a:r>
              <a:rPr lang="en-US" sz="800" i="1" dirty="0">
                <a:solidFill>
                  <a:schemeClr val="tx1"/>
                </a:solidFill>
                <a:latin typeface="Franklin Gothic Book" panose="020B0503020102020204" pitchFamily="34" charset="0"/>
              </a:rPr>
              <a:t> </a:t>
            </a:r>
            <a:r>
              <a:rPr lang="en-US" sz="800" i="1" dirty="0" err="1">
                <a:solidFill>
                  <a:schemeClr val="tx1"/>
                </a:solidFill>
                <a:latin typeface="Franklin Gothic Book" panose="020B0503020102020204" pitchFamily="34" charset="0"/>
              </a:rPr>
              <a:t>Metab</a:t>
            </a:r>
            <a:r>
              <a:rPr lang="en-US" sz="800" i="1" dirty="0">
                <a:solidFill>
                  <a:schemeClr val="tx1"/>
                </a:solidFill>
                <a:latin typeface="Franklin Gothic Book" panose="020B0503020102020204" pitchFamily="34" charset="0"/>
              </a:rPr>
              <a:t> Insights. 2022;15:11786388221101829. Published 2022 Jun 16. doi:10.1177/11786388221101829</a:t>
            </a:r>
          </a:p>
          <a:p>
            <a:pPr marL="228600" marR="0" lvl="0" indent="-228600" algn="l" defTabSz="914400" rtl="0" eaLnBrk="1" fontAlgn="auto" latinLnBrk="0" hangingPunct="1">
              <a:lnSpc>
                <a:spcPct val="100000"/>
              </a:lnSpc>
              <a:spcBef>
                <a:spcPts val="0"/>
              </a:spcBef>
              <a:spcAft>
                <a:spcPts val="0"/>
              </a:spcAft>
              <a:buClr>
                <a:srgbClr val="000000"/>
              </a:buClr>
              <a:buSzTx/>
              <a:buFont typeface="Arial"/>
              <a:buAutoNum type="arabicPeriod"/>
              <a:tabLst/>
              <a:defRPr/>
            </a:pPr>
            <a:r>
              <a:rPr lang="en-US" sz="800" i="1" dirty="0">
                <a:solidFill>
                  <a:schemeClr val="tx1"/>
                </a:solidFill>
                <a:latin typeface="Franklin Gothic Book" panose="020B0503020102020204" pitchFamily="34" charset="0"/>
              </a:rPr>
              <a:t>Hoertel, H.A., Will, M.J. &amp; Leidy, H.J. A randomized crossover, pilot study examining the effects of a normal protein vs. high protein breakfast on food cravings and reward signals in overweight/obese “breakfast skipping”, late-adolescent girls. </a:t>
            </a:r>
            <a:r>
              <a:rPr lang="en-US" sz="800" i="1" dirty="0" err="1">
                <a:solidFill>
                  <a:schemeClr val="tx1"/>
                </a:solidFill>
                <a:latin typeface="Franklin Gothic Book" panose="020B0503020102020204" pitchFamily="34" charset="0"/>
              </a:rPr>
              <a:t>Nutr</a:t>
            </a:r>
            <a:r>
              <a:rPr lang="en-US" sz="800" i="1" dirty="0">
                <a:solidFill>
                  <a:schemeClr val="tx1"/>
                </a:solidFill>
                <a:latin typeface="Franklin Gothic Book" panose="020B0503020102020204" pitchFamily="34" charset="0"/>
              </a:rPr>
              <a:t> J 13, 80 (2014). https://doi.org/10.1186/1475-2891-13-80</a:t>
            </a:r>
          </a:p>
        </p:txBody>
      </p:sp>
    </p:spTree>
    <p:extLst>
      <p:ext uri="{BB962C8B-B14F-4D97-AF65-F5344CB8AC3E}">
        <p14:creationId xmlns:p14="http://schemas.microsoft.com/office/powerpoint/2010/main" val="1759582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Beef’s Top Ten Nutrients</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2" name="Picture 1">
            <a:extLst>
              <a:ext uri="{FF2B5EF4-FFF2-40B4-BE49-F238E27FC236}">
                <a16:creationId xmlns:a16="http://schemas.microsoft.com/office/drawing/2014/main" id="{BCE5D966-AECA-746C-A4CD-4810C38AB97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042159" y="957738"/>
            <a:ext cx="8107680" cy="5072102"/>
          </a:xfrm>
          <a:prstGeom prst="rect">
            <a:avLst/>
          </a:prstGeom>
        </p:spPr>
      </p:pic>
    </p:spTree>
    <p:extLst>
      <p:ext uri="{BB962C8B-B14F-4D97-AF65-F5344CB8AC3E}">
        <p14:creationId xmlns:p14="http://schemas.microsoft.com/office/powerpoint/2010/main" val="2783650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11992162"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Rockwell" panose="02060603020205020403" pitchFamily="18" charset="0"/>
              </a:rPr>
              <a:t>The Nutritional Value of Beef: Nutrient Density</a:t>
            </a:r>
            <a:br>
              <a:rPr lang="en-US" sz="1300" b="1" dirty="0">
                <a:latin typeface="Rockwell" panose="02060603020205020403" pitchFamily="18" charset="0"/>
              </a:rPr>
            </a:br>
            <a:endParaRPr lang="en-US" sz="1300" b="1" dirty="0">
              <a:latin typeface="Rockwell" panose="02060603020205020403" pitchFamily="18" charset="0"/>
            </a:endParaRP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3" name="Rectangle 2">
            <a:extLst>
              <a:ext uri="{FF2B5EF4-FFF2-40B4-BE49-F238E27FC236}">
                <a16:creationId xmlns:a16="http://schemas.microsoft.com/office/drawing/2014/main" id="{27368A34-3FD6-D50D-CDE8-3C7D8A39C828}"/>
              </a:ext>
            </a:extLst>
          </p:cNvPr>
          <p:cNvSpPr/>
          <p:nvPr/>
        </p:nvSpPr>
        <p:spPr>
          <a:xfrm>
            <a:off x="367129" y="5776499"/>
            <a:ext cx="11992162" cy="5539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i="1" dirty="0">
                <a:latin typeface="Franklin Gothic Book" panose="020B0503020102020204" pitchFamily="34" charset="0"/>
              </a:rPr>
              <a:t>Source: </a:t>
            </a: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sym typeface="Arial"/>
              </a:rPr>
              <a:t>USDA, Agricultural Research Service, Nutrient Data Laboratory. USDA National Nutrient Database for Standard Reference; NDB#: 13364-composite beef, Legacy. Version Current: April 2018. Available at http://www.ars.usda.gov/ba/bhnrc/ndl</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sym typeface="Arial"/>
              </a:rPr>
              <a:t>-DV refers to Daily Value, the amount of a nutrient needed for a healthy adult on a 2,000-calorie diet. The %DV is the percent of a nutrient’s Daily Value provided by a serving of food. </a:t>
            </a:r>
          </a:p>
        </p:txBody>
      </p:sp>
      <p:graphicFrame>
        <p:nvGraphicFramePr>
          <p:cNvPr id="4" name="Chart 3">
            <a:extLst>
              <a:ext uri="{FF2B5EF4-FFF2-40B4-BE49-F238E27FC236}">
                <a16:creationId xmlns:a16="http://schemas.microsoft.com/office/drawing/2014/main" id="{75C7B92D-842C-603C-5C03-5BB78CB21DAA}"/>
              </a:ext>
            </a:extLst>
          </p:cNvPr>
          <p:cNvGraphicFramePr/>
          <p:nvPr>
            <p:extLst>
              <p:ext uri="{D42A27DB-BD31-4B8C-83A1-F6EECF244321}">
                <p14:modId xmlns:p14="http://schemas.microsoft.com/office/powerpoint/2010/main" val="1705047943"/>
              </p:ext>
            </p:extLst>
          </p:nvPr>
        </p:nvGraphicFramePr>
        <p:xfrm>
          <a:off x="301623" y="1962833"/>
          <a:ext cx="11588751" cy="4425263"/>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0F0371C6-8ABF-76ED-50EA-837997AC47CB}"/>
              </a:ext>
            </a:extLst>
          </p:cNvPr>
          <p:cNvSpPr/>
          <p:nvPr/>
        </p:nvSpPr>
        <p:spPr>
          <a:xfrm>
            <a:off x="940607" y="1241104"/>
            <a:ext cx="10310782" cy="43088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000000"/>
                </a:solidFill>
                <a:effectLst/>
                <a:uLnTx/>
                <a:uFillTx/>
                <a:latin typeface="Proxima Nova" panose="020B0604020202020204" charset="0"/>
                <a:cs typeface="Arial"/>
                <a:sym typeface="Arial"/>
              </a:rPr>
              <a:t>A </a:t>
            </a:r>
            <a:r>
              <a:rPr kumimoji="0" lang="en-US" sz="2200" b="1" i="0" u="none" strike="noStrike" kern="0" cap="none" spc="0" normalizeH="0" baseline="0" noProof="0" dirty="0">
                <a:ln>
                  <a:noFill/>
                </a:ln>
                <a:solidFill>
                  <a:srgbClr val="2CA1AC"/>
                </a:solidFill>
                <a:effectLst/>
                <a:uLnTx/>
                <a:uFillTx/>
                <a:latin typeface="Proxima Nova" panose="020B0604020202020204" charset="0"/>
                <a:cs typeface="Arial"/>
                <a:sym typeface="Arial"/>
              </a:rPr>
              <a:t>3-oz</a:t>
            </a:r>
            <a:r>
              <a:rPr kumimoji="0" lang="en-US" sz="2200" b="0" i="0" u="none" strike="noStrike" kern="0" cap="none" spc="0" normalizeH="0" baseline="0" noProof="0" dirty="0">
                <a:ln>
                  <a:noFill/>
                </a:ln>
                <a:solidFill>
                  <a:srgbClr val="000000"/>
                </a:solidFill>
                <a:effectLst/>
                <a:uLnTx/>
                <a:uFillTx/>
                <a:latin typeface="Proxima Nova" panose="020B0604020202020204" charset="0"/>
                <a:cs typeface="Arial"/>
                <a:sym typeface="Arial"/>
              </a:rPr>
              <a:t> </a:t>
            </a:r>
            <a:r>
              <a:rPr kumimoji="0" lang="en-US" sz="2200" b="1" i="0" u="none" strike="noStrike" kern="0" cap="none" spc="0" normalizeH="0" baseline="0" noProof="0" dirty="0">
                <a:ln>
                  <a:noFill/>
                </a:ln>
                <a:solidFill>
                  <a:srgbClr val="2CA1AC"/>
                </a:solidFill>
                <a:effectLst/>
                <a:uLnTx/>
                <a:uFillTx/>
                <a:latin typeface="Proxima Nova" panose="020B0604020202020204" charset="0"/>
                <a:cs typeface="Arial"/>
                <a:sym typeface="Arial"/>
              </a:rPr>
              <a:t>serving</a:t>
            </a:r>
            <a:r>
              <a:rPr kumimoji="0" lang="en-US" sz="2200" b="0" i="0" u="none" strike="noStrike" kern="0" cap="none" spc="0" normalizeH="0" baseline="0" noProof="0" dirty="0">
                <a:ln>
                  <a:noFill/>
                </a:ln>
                <a:solidFill>
                  <a:srgbClr val="000000"/>
                </a:solidFill>
                <a:effectLst/>
                <a:uLnTx/>
                <a:uFillTx/>
                <a:latin typeface="Proxima Nova" panose="020B0604020202020204" charset="0"/>
                <a:cs typeface="Arial"/>
                <a:sym typeface="Arial"/>
              </a:rPr>
              <a:t> of cooked beef on average provides </a:t>
            </a:r>
            <a:r>
              <a:rPr kumimoji="0" lang="en-US" sz="2200" b="1" i="0" u="none" strike="noStrike" kern="0" cap="none" spc="0" normalizeH="0" baseline="0" noProof="0" dirty="0">
                <a:ln>
                  <a:noFill/>
                </a:ln>
                <a:solidFill>
                  <a:srgbClr val="2CA1AC"/>
                </a:solidFill>
                <a:effectLst/>
                <a:uLnTx/>
                <a:uFillTx/>
                <a:latin typeface="Proxima Nova" panose="020B0604020202020204" charset="0"/>
                <a:cs typeface="Arial"/>
                <a:sym typeface="Arial"/>
              </a:rPr>
              <a:t>173 calories</a:t>
            </a:r>
            <a:r>
              <a:rPr kumimoji="0" lang="en-US" sz="2200" b="0" i="0" u="none" strike="noStrike" kern="0" cap="none" spc="0" normalizeH="0" baseline="0" noProof="0" dirty="0">
                <a:ln>
                  <a:noFill/>
                </a:ln>
                <a:solidFill>
                  <a:srgbClr val="000000"/>
                </a:solidFill>
                <a:effectLst/>
                <a:uLnTx/>
                <a:uFillTx/>
                <a:latin typeface="Proxima Nova" panose="020B0604020202020204" charset="0"/>
                <a:cs typeface="Arial"/>
                <a:sym typeface="Arial"/>
              </a:rPr>
              <a:t> and:</a:t>
            </a:r>
          </a:p>
        </p:txBody>
      </p:sp>
    </p:spTree>
    <p:extLst>
      <p:ext uri="{BB962C8B-B14F-4D97-AF65-F5344CB8AC3E}">
        <p14:creationId xmlns:p14="http://schemas.microsoft.com/office/powerpoint/2010/main" val="1189345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10653296"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How to Build a Balanced Plate with Beef</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2" name="Picture 1">
            <a:extLst>
              <a:ext uri="{FF2B5EF4-FFF2-40B4-BE49-F238E27FC236}">
                <a16:creationId xmlns:a16="http://schemas.microsoft.com/office/drawing/2014/main" id="{440AC9B8-3FA8-C8FC-57DE-6D5C4ABA65F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61147" y="2754230"/>
            <a:ext cx="1869851" cy="2282656"/>
          </a:xfrm>
          <a:prstGeom prst="rect">
            <a:avLst/>
          </a:prstGeom>
        </p:spPr>
      </p:pic>
      <p:pic>
        <p:nvPicPr>
          <p:cNvPr id="3" name="Picture 2">
            <a:extLst>
              <a:ext uri="{FF2B5EF4-FFF2-40B4-BE49-F238E27FC236}">
                <a16:creationId xmlns:a16="http://schemas.microsoft.com/office/drawing/2014/main" id="{8516E6FC-ECE5-8C78-CCFB-B47E44FA7F8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83283" y="3895991"/>
            <a:ext cx="1971370" cy="2338941"/>
          </a:xfrm>
          <a:prstGeom prst="rect">
            <a:avLst/>
          </a:prstGeom>
        </p:spPr>
      </p:pic>
      <p:pic>
        <p:nvPicPr>
          <p:cNvPr id="4" name="Picture 3">
            <a:extLst>
              <a:ext uri="{FF2B5EF4-FFF2-40B4-BE49-F238E27FC236}">
                <a16:creationId xmlns:a16="http://schemas.microsoft.com/office/drawing/2014/main" id="{8712CE7F-D1CE-4E5E-CCA9-DD4898523EC8}"/>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flipH="1">
            <a:off x="3290410" y="1485899"/>
            <a:ext cx="5611180" cy="4207289"/>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19958426-748E-61A0-0D29-8EFEF1F647C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584802" y="1469898"/>
            <a:ext cx="1869851" cy="2282656"/>
          </a:xfrm>
          <a:prstGeom prst="rect">
            <a:avLst/>
          </a:prstGeom>
        </p:spPr>
      </p:pic>
      <p:cxnSp>
        <p:nvCxnSpPr>
          <p:cNvPr id="11" name="Straight Connector 10">
            <a:extLst>
              <a:ext uri="{FF2B5EF4-FFF2-40B4-BE49-F238E27FC236}">
                <a16:creationId xmlns:a16="http://schemas.microsoft.com/office/drawing/2014/main" id="{8F5AD79C-AA0F-6141-C547-99FE89A93D68}"/>
              </a:ext>
            </a:extLst>
          </p:cNvPr>
          <p:cNvCxnSpPr>
            <a:cxnSpLocks/>
          </p:cNvCxnSpPr>
          <p:nvPr/>
        </p:nvCxnSpPr>
        <p:spPr>
          <a:xfrm>
            <a:off x="2708717" y="3752554"/>
            <a:ext cx="1834708" cy="0"/>
          </a:xfrm>
          <a:prstGeom prst="line">
            <a:avLst/>
          </a:prstGeom>
          <a:ln w="28575">
            <a:solidFill>
              <a:srgbClr val="2CA1AC"/>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153470D-82B7-F5F8-99AE-64A5D891331A}"/>
              </a:ext>
            </a:extLst>
          </p:cNvPr>
          <p:cNvSpPr/>
          <p:nvPr/>
        </p:nvSpPr>
        <p:spPr>
          <a:xfrm>
            <a:off x="2637674" y="3708833"/>
            <a:ext cx="88711" cy="88711"/>
          </a:xfrm>
          <a:prstGeom prst="ellipse">
            <a:avLst/>
          </a:prstGeom>
          <a:solidFill>
            <a:srgbClr val="2CA1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F05634CD-E38E-83F9-896F-3C44403EC8B1}"/>
              </a:ext>
            </a:extLst>
          </p:cNvPr>
          <p:cNvCxnSpPr>
            <a:cxnSpLocks/>
          </p:cNvCxnSpPr>
          <p:nvPr/>
        </p:nvCxnSpPr>
        <p:spPr>
          <a:xfrm>
            <a:off x="8061767" y="2449413"/>
            <a:ext cx="1403848" cy="0"/>
          </a:xfrm>
          <a:prstGeom prst="line">
            <a:avLst/>
          </a:prstGeom>
          <a:ln w="28575">
            <a:solidFill>
              <a:srgbClr val="2CA1AC"/>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DE18A6D4-D49B-9C80-736B-C77EDBE116BC}"/>
              </a:ext>
            </a:extLst>
          </p:cNvPr>
          <p:cNvSpPr/>
          <p:nvPr/>
        </p:nvSpPr>
        <p:spPr>
          <a:xfrm>
            <a:off x="9398189" y="2405692"/>
            <a:ext cx="88711" cy="88711"/>
          </a:xfrm>
          <a:prstGeom prst="ellipse">
            <a:avLst/>
          </a:prstGeom>
          <a:solidFill>
            <a:srgbClr val="2CA1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2C0BA70D-9828-4735-AEC0-0D28F950D38B}"/>
              </a:ext>
            </a:extLst>
          </p:cNvPr>
          <p:cNvCxnSpPr>
            <a:cxnSpLocks/>
          </p:cNvCxnSpPr>
          <p:nvPr/>
        </p:nvCxnSpPr>
        <p:spPr>
          <a:xfrm>
            <a:off x="6534150" y="4982849"/>
            <a:ext cx="2839137" cy="0"/>
          </a:xfrm>
          <a:prstGeom prst="line">
            <a:avLst/>
          </a:prstGeom>
          <a:ln w="28575">
            <a:solidFill>
              <a:srgbClr val="2CA1AC"/>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89BDE1AE-F0A1-2B62-4E34-6F868FCDB597}"/>
              </a:ext>
            </a:extLst>
          </p:cNvPr>
          <p:cNvSpPr/>
          <p:nvPr/>
        </p:nvSpPr>
        <p:spPr>
          <a:xfrm>
            <a:off x="9305861" y="4939128"/>
            <a:ext cx="88711" cy="88711"/>
          </a:xfrm>
          <a:prstGeom prst="ellipse">
            <a:avLst/>
          </a:prstGeom>
          <a:solidFill>
            <a:srgbClr val="2CA1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8556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11443871"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Rockwell" panose="02060603020205020403" pitchFamily="18" charset="0"/>
              </a:rPr>
              <a:t>Enjoying Beef in a Heart-Healthy Eating Pattern</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Box 1">
            <a:extLst>
              <a:ext uri="{FF2B5EF4-FFF2-40B4-BE49-F238E27FC236}">
                <a16:creationId xmlns:a16="http://schemas.microsoft.com/office/drawing/2014/main" id="{B3D58E81-6C27-941F-A10D-B9A73E1ABE14}"/>
              </a:ext>
            </a:extLst>
          </p:cNvPr>
          <p:cNvSpPr txBox="1"/>
          <p:nvPr/>
        </p:nvSpPr>
        <p:spPr>
          <a:xfrm>
            <a:off x="367129" y="1240320"/>
            <a:ext cx="5094244" cy="3539430"/>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Proxima Nova" panose="020B0604020202020204" charset="0"/>
              </a:rPr>
              <a:t>Research shows that consuming </a:t>
            </a:r>
            <a:r>
              <a:rPr lang="en-US" sz="2800" b="1" dirty="0">
                <a:solidFill>
                  <a:srgbClr val="2CA1AC"/>
                </a:solidFill>
                <a:latin typeface="Proxima Nova" panose="020B0604020202020204" charset="0"/>
              </a:rPr>
              <a:t>4 to 5.5 ounces </a:t>
            </a:r>
            <a:r>
              <a:rPr lang="en-US" sz="2800" dirty="0">
                <a:latin typeface="Proxima Nova" panose="020B0604020202020204" charset="0"/>
              </a:rPr>
              <a:t>of lean beef daily, as part of a healthful dietary pattern, </a:t>
            </a:r>
            <a:r>
              <a:rPr lang="en-US" sz="2800" b="1" dirty="0">
                <a:solidFill>
                  <a:srgbClr val="2CA1AC"/>
                </a:solidFill>
                <a:latin typeface="Proxima Nova" panose="020B0604020202020204" charset="0"/>
              </a:rPr>
              <a:t>including the Mediterranean and DASH diets</a:t>
            </a:r>
            <a:r>
              <a:rPr lang="en-US" sz="2800" dirty="0">
                <a:solidFill>
                  <a:schemeClr val="tx1"/>
                </a:solidFill>
                <a:latin typeface="Proxima Nova" panose="020B0604020202020204" charset="0"/>
              </a:rPr>
              <a:t>, </a:t>
            </a:r>
            <a:r>
              <a:rPr lang="en-US" sz="2800" dirty="0">
                <a:latin typeface="Proxima Nova" panose="020B0604020202020204" charset="0"/>
              </a:rPr>
              <a:t>supports heart health</a:t>
            </a:r>
            <a:r>
              <a:rPr lang="en-US" sz="2800" baseline="30000" dirty="0">
                <a:latin typeface="Proxima Nova" panose="020B0604020202020204" charset="0"/>
              </a:rPr>
              <a:t>1,2,3,4</a:t>
            </a:r>
          </a:p>
        </p:txBody>
      </p:sp>
      <p:sp>
        <p:nvSpPr>
          <p:cNvPr id="3" name="TextBox 2">
            <a:extLst>
              <a:ext uri="{FF2B5EF4-FFF2-40B4-BE49-F238E27FC236}">
                <a16:creationId xmlns:a16="http://schemas.microsoft.com/office/drawing/2014/main" id="{D56B9B07-75CB-895A-EFAF-4D70DB31F417}"/>
              </a:ext>
            </a:extLst>
          </p:cNvPr>
          <p:cNvSpPr txBox="1"/>
          <p:nvPr/>
        </p:nvSpPr>
        <p:spPr>
          <a:xfrm>
            <a:off x="0" y="5376170"/>
            <a:ext cx="11811000" cy="1015663"/>
          </a:xfrm>
          <a:prstGeom prst="rect">
            <a:avLst/>
          </a:prstGeom>
          <a:noFill/>
        </p:spPr>
        <p:txBody>
          <a:bodyPr wrap="square">
            <a:spAutoFit/>
          </a:bodyPr>
          <a:lstStyle/>
          <a:p>
            <a:pPr marL="457200" marR="0" lvl="1">
              <a:spcBef>
                <a:spcPts val="0"/>
              </a:spcBef>
              <a:spcAft>
                <a:spcPts val="0"/>
              </a:spcAft>
            </a:pPr>
            <a:r>
              <a:rPr lang="en-US" sz="1000" i="1" dirty="0">
                <a:latin typeface="Franklin Gothic Book" panose="020B0503020102020204" pitchFamily="34" charset="0"/>
                <a:ea typeface="Times New Roman" panose="02020603050405020304" pitchFamily="18" charset="0"/>
              </a:rPr>
              <a:t>Sources: 1. </a:t>
            </a:r>
            <a:r>
              <a:rPr lang="en-US" sz="1000" i="1" dirty="0">
                <a:solidFill>
                  <a:schemeClr val="tx1"/>
                </a:solidFill>
                <a:effectLst/>
                <a:latin typeface="Franklin Gothic Book" panose="020B0503020102020204" pitchFamily="34" charset="0"/>
                <a:ea typeface="Times New Roman" panose="02020603050405020304" pitchFamily="18" charset="0"/>
              </a:rPr>
              <a:t>Maki KC, Wilcox ML, </a:t>
            </a:r>
            <a:r>
              <a:rPr lang="en-US" sz="1000" i="1" dirty="0" err="1">
                <a:solidFill>
                  <a:schemeClr val="tx1"/>
                </a:solidFill>
                <a:effectLst/>
                <a:latin typeface="Franklin Gothic Book" panose="020B0503020102020204" pitchFamily="34" charset="0"/>
                <a:ea typeface="Times New Roman" panose="02020603050405020304" pitchFamily="18" charset="0"/>
              </a:rPr>
              <a:t>Dicklin</a:t>
            </a:r>
            <a:r>
              <a:rPr lang="en-US" sz="1000" i="1" dirty="0">
                <a:solidFill>
                  <a:schemeClr val="tx1"/>
                </a:solidFill>
                <a:effectLst/>
                <a:latin typeface="Franklin Gothic Book" panose="020B0503020102020204" pitchFamily="34" charset="0"/>
                <a:ea typeface="Times New Roman" panose="02020603050405020304" pitchFamily="18" charset="0"/>
              </a:rPr>
              <a:t> MR, </a:t>
            </a:r>
            <a:r>
              <a:rPr lang="en-US" sz="1000" i="1" dirty="0" err="1">
                <a:solidFill>
                  <a:schemeClr val="tx1"/>
                </a:solidFill>
                <a:effectLst/>
                <a:latin typeface="Franklin Gothic Book" panose="020B0503020102020204" pitchFamily="34" charset="0"/>
                <a:ea typeface="Times New Roman" panose="02020603050405020304" pitchFamily="18" charset="0"/>
              </a:rPr>
              <a:t>Buggia</a:t>
            </a:r>
            <a:r>
              <a:rPr lang="en-US" sz="1000" i="1" dirty="0">
                <a:solidFill>
                  <a:schemeClr val="tx1"/>
                </a:solidFill>
                <a:effectLst/>
                <a:latin typeface="Franklin Gothic Book" panose="020B0503020102020204" pitchFamily="34" charset="0"/>
                <a:ea typeface="Times New Roman" panose="02020603050405020304" pitchFamily="18" charset="0"/>
              </a:rPr>
              <a:t> M, Palacios OM, Maki CE, Kramer M. Substituting Lean Beef for Carbohydrate in a Healthy Dietary Pattern Does Not Adversely Affect the Cardiometabolic Risk Factor Profile in Men and Women at Risk for Type 2 Diabetes. J </a:t>
            </a:r>
            <a:r>
              <a:rPr lang="en-US" sz="1000" i="1" dirty="0" err="1">
                <a:solidFill>
                  <a:schemeClr val="tx1"/>
                </a:solidFill>
                <a:effectLst/>
                <a:latin typeface="Franklin Gothic Book" panose="020B0503020102020204" pitchFamily="34" charset="0"/>
                <a:ea typeface="Times New Roman" panose="02020603050405020304" pitchFamily="18" charset="0"/>
              </a:rPr>
              <a:t>Nutr</a:t>
            </a:r>
            <a:r>
              <a:rPr lang="en-US" sz="1000" i="1" dirty="0">
                <a:solidFill>
                  <a:schemeClr val="tx1"/>
                </a:solidFill>
                <a:effectLst/>
                <a:latin typeface="Franklin Gothic Book" panose="020B0503020102020204" pitchFamily="34" charset="0"/>
                <a:ea typeface="Times New Roman" panose="02020603050405020304" pitchFamily="18" charset="0"/>
              </a:rPr>
              <a:t> 2020; 2. O'Connor LE, </a:t>
            </a:r>
            <a:r>
              <a:rPr lang="en-US" sz="1000" i="1" dirty="0" err="1">
                <a:solidFill>
                  <a:schemeClr val="tx1"/>
                </a:solidFill>
                <a:effectLst/>
                <a:latin typeface="Franklin Gothic Book" panose="020B0503020102020204" pitchFamily="34" charset="0"/>
                <a:ea typeface="Times New Roman" panose="02020603050405020304" pitchFamily="18" charset="0"/>
              </a:rPr>
              <a:t>Paddon</a:t>
            </a:r>
            <a:r>
              <a:rPr lang="en-US" sz="1000" i="1" dirty="0">
                <a:solidFill>
                  <a:schemeClr val="tx1"/>
                </a:solidFill>
                <a:effectLst/>
                <a:latin typeface="Franklin Gothic Book" panose="020B0503020102020204" pitchFamily="34" charset="0"/>
                <a:ea typeface="Times New Roman" panose="02020603050405020304" pitchFamily="18" charset="0"/>
              </a:rPr>
              <a:t>-Jones D, Wright AJ, Campbell WW. A Mediterranean-style eating pattern with lean, unprocessed red meat has cardiometabolic benefits for adults who are overweight or obese in a randomized, crossover, controlled feeding trial. Am J Clin </a:t>
            </a:r>
            <a:r>
              <a:rPr lang="en-US" sz="1000" i="1" dirty="0" err="1">
                <a:solidFill>
                  <a:schemeClr val="tx1"/>
                </a:solidFill>
                <a:effectLst/>
                <a:latin typeface="Franklin Gothic Book" panose="020B0503020102020204" pitchFamily="34" charset="0"/>
                <a:ea typeface="Times New Roman" panose="02020603050405020304" pitchFamily="18" charset="0"/>
              </a:rPr>
              <a:t>Nutr</a:t>
            </a:r>
            <a:r>
              <a:rPr lang="en-US" sz="1000" i="1" dirty="0">
                <a:solidFill>
                  <a:schemeClr val="tx1"/>
                </a:solidFill>
                <a:effectLst/>
                <a:latin typeface="Franklin Gothic Book" panose="020B0503020102020204" pitchFamily="34" charset="0"/>
                <a:ea typeface="Times New Roman" panose="02020603050405020304" pitchFamily="18" charset="0"/>
              </a:rPr>
              <a:t> 2018;108(1):33-40; 3. </a:t>
            </a:r>
            <a:r>
              <a:rPr lang="en-US" sz="1000" i="1" dirty="0" err="1">
                <a:solidFill>
                  <a:schemeClr val="tx1"/>
                </a:solidFill>
                <a:effectLst/>
                <a:latin typeface="Franklin Gothic Book" panose="020B0503020102020204" pitchFamily="34" charset="0"/>
                <a:ea typeface="Times New Roman" panose="02020603050405020304" pitchFamily="18" charset="0"/>
              </a:rPr>
              <a:t>Roussell</a:t>
            </a:r>
            <a:r>
              <a:rPr lang="en-US" sz="1000" i="1" dirty="0">
                <a:solidFill>
                  <a:schemeClr val="tx1"/>
                </a:solidFill>
                <a:effectLst/>
                <a:latin typeface="Franklin Gothic Book" panose="020B0503020102020204" pitchFamily="34" charset="0"/>
                <a:ea typeface="Times New Roman" panose="02020603050405020304" pitchFamily="18" charset="0"/>
              </a:rPr>
              <a:t> MA, Hill AM, </a:t>
            </a:r>
            <a:r>
              <a:rPr lang="en-US" sz="1000" i="1" dirty="0" err="1">
                <a:solidFill>
                  <a:schemeClr val="tx1"/>
                </a:solidFill>
                <a:effectLst/>
                <a:latin typeface="Franklin Gothic Book" panose="020B0503020102020204" pitchFamily="34" charset="0"/>
                <a:ea typeface="Times New Roman" panose="02020603050405020304" pitchFamily="18" charset="0"/>
              </a:rPr>
              <a:t>Gaugler</a:t>
            </a:r>
            <a:r>
              <a:rPr lang="en-US" sz="1000" i="1" dirty="0">
                <a:solidFill>
                  <a:schemeClr val="tx1"/>
                </a:solidFill>
                <a:effectLst/>
                <a:latin typeface="Franklin Gothic Book" panose="020B0503020102020204" pitchFamily="34" charset="0"/>
                <a:ea typeface="Times New Roman" panose="02020603050405020304" pitchFamily="18" charset="0"/>
              </a:rPr>
              <a:t> TL, West SG, Heuvel JP, </a:t>
            </a:r>
            <a:r>
              <a:rPr lang="en-US" sz="1000" i="1" dirty="0" err="1">
                <a:solidFill>
                  <a:schemeClr val="tx1"/>
                </a:solidFill>
                <a:effectLst/>
                <a:latin typeface="Franklin Gothic Book" panose="020B0503020102020204" pitchFamily="34" charset="0"/>
                <a:ea typeface="Times New Roman" panose="02020603050405020304" pitchFamily="18" charset="0"/>
              </a:rPr>
              <a:t>Alaupovic</a:t>
            </a:r>
            <a:r>
              <a:rPr lang="en-US" sz="1000" i="1" dirty="0">
                <a:solidFill>
                  <a:schemeClr val="tx1"/>
                </a:solidFill>
                <a:effectLst/>
                <a:latin typeface="Franklin Gothic Book" panose="020B0503020102020204" pitchFamily="34" charset="0"/>
                <a:ea typeface="Times New Roman" panose="02020603050405020304" pitchFamily="18" charset="0"/>
              </a:rPr>
              <a:t> P, Gillies PJ, Kris-Etherton PM. Beef in an Optimal Lean Diet study: effects on lipids, lipoproteins, and apolipoproteins. Am J Clin </a:t>
            </a:r>
            <a:r>
              <a:rPr lang="en-US" sz="1000" i="1" dirty="0" err="1">
                <a:solidFill>
                  <a:schemeClr val="tx1"/>
                </a:solidFill>
                <a:effectLst/>
                <a:latin typeface="Franklin Gothic Book" panose="020B0503020102020204" pitchFamily="34" charset="0"/>
                <a:ea typeface="Times New Roman" panose="02020603050405020304" pitchFamily="18" charset="0"/>
              </a:rPr>
              <a:t>Nutr</a:t>
            </a:r>
            <a:r>
              <a:rPr lang="en-US" sz="1000" i="1" dirty="0">
                <a:solidFill>
                  <a:schemeClr val="tx1"/>
                </a:solidFill>
                <a:effectLst/>
                <a:latin typeface="Franklin Gothic Book" panose="020B0503020102020204" pitchFamily="34" charset="0"/>
                <a:ea typeface="Times New Roman" panose="02020603050405020304" pitchFamily="18" charset="0"/>
              </a:rPr>
              <a:t> 2012;95(1):9-16; 4. </a:t>
            </a:r>
            <a:r>
              <a:rPr lang="en-US" sz="1000" i="1" dirty="0" err="1">
                <a:solidFill>
                  <a:schemeClr val="tx1"/>
                </a:solidFill>
                <a:effectLst/>
                <a:latin typeface="Franklin Gothic Book" panose="020B0503020102020204" pitchFamily="34" charset="0"/>
                <a:ea typeface="Times New Roman" panose="02020603050405020304" pitchFamily="18" charset="0"/>
              </a:rPr>
              <a:t>Roussell</a:t>
            </a:r>
            <a:r>
              <a:rPr lang="en-US" sz="1000" i="1" dirty="0">
                <a:solidFill>
                  <a:schemeClr val="tx1"/>
                </a:solidFill>
                <a:effectLst/>
                <a:latin typeface="Franklin Gothic Book" panose="020B0503020102020204" pitchFamily="34" charset="0"/>
                <a:ea typeface="Times New Roman" panose="02020603050405020304" pitchFamily="18" charset="0"/>
              </a:rPr>
              <a:t> MA, Hill AM, </a:t>
            </a:r>
            <a:r>
              <a:rPr lang="en-US" sz="1000" i="1" dirty="0" err="1">
                <a:solidFill>
                  <a:schemeClr val="tx1"/>
                </a:solidFill>
                <a:effectLst/>
                <a:latin typeface="Franklin Gothic Book" panose="020B0503020102020204" pitchFamily="34" charset="0"/>
                <a:ea typeface="Times New Roman" panose="02020603050405020304" pitchFamily="18" charset="0"/>
              </a:rPr>
              <a:t>Gaugler</a:t>
            </a:r>
            <a:r>
              <a:rPr lang="en-US" sz="1000" i="1" dirty="0">
                <a:solidFill>
                  <a:schemeClr val="tx1"/>
                </a:solidFill>
                <a:effectLst/>
                <a:latin typeface="Franklin Gothic Book" panose="020B0503020102020204" pitchFamily="34" charset="0"/>
                <a:ea typeface="Times New Roman" panose="02020603050405020304" pitchFamily="18" charset="0"/>
              </a:rPr>
              <a:t> TL, West SG, </a:t>
            </a:r>
            <a:r>
              <a:rPr lang="en-US" sz="1000" i="1" dirty="0" err="1">
                <a:solidFill>
                  <a:schemeClr val="tx1"/>
                </a:solidFill>
                <a:effectLst/>
                <a:latin typeface="Franklin Gothic Book" panose="020B0503020102020204" pitchFamily="34" charset="0"/>
                <a:ea typeface="Times New Roman" panose="02020603050405020304" pitchFamily="18" charset="0"/>
              </a:rPr>
              <a:t>Ulbrecht</a:t>
            </a:r>
            <a:r>
              <a:rPr lang="en-US" sz="1000" i="1" dirty="0">
                <a:solidFill>
                  <a:schemeClr val="tx1"/>
                </a:solidFill>
                <a:effectLst/>
                <a:latin typeface="Franklin Gothic Book" panose="020B0503020102020204" pitchFamily="34" charset="0"/>
                <a:ea typeface="Times New Roman" panose="02020603050405020304" pitchFamily="18" charset="0"/>
              </a:rPr>
              <a:t> JS, Vanden Heuvel JP, Gillies PJ, Kris-Etherton PM. Effects of a DASH-like diet containing lean beef on vascular health. J Hum </a:t>
            </a:r>
            <a:r>
              <a:rPr lang="en-US" sz="1000" i="1" dirty="0" err="1">
                <a:solidFill>
                  <a:schemeClr val="tx1"/>
                </a:solidFill>
                <a:effectLst/>
                <a:latin typeface="Franklin Gothic Book" panose="020B0503020102020204" pitchFamily="34" charset="0"/>
                <a:ea typeface="Times New Roman" panose="02020603050405020304" pitchFamily="18" charset="0"/>
              </a:rPr>
              <a:t>Hypertens</a:t>
            </a:r>
            <a:r>
              <a:rPr lang="en-US" sz="1000" i="1" dirty="0">
                <a:solidFill>
                  <a:schemeClr val="tx1"/>
                </a:solidFill>
                <a:effectLst/>
                <a:latin typeface="Franklin Gothic Book" panose="020B0503020102020204" pitchFamily="34" charset="0"/>
                <a:ea typeface="Times New Roman" panose="02020603050405020304" pitchFamily="18" charset="0"/>
              </a:rPr>
              <a:t> 2014;28(10):600-5. </a:t>
            </a:r>
            <a:r>
              <a:rPr lang="en-US" sz="1000" b="1" i="1" dirty="0">
                <a:solidFill>
                  <a:schemeClr val="tx1"/>
                </a:solidFill>
                <a:effectLst/>
                <a:latin typeface="Franklin Gothic Book" panose="020B0503020102020204" pitchFamily="34" charset="0"/>
                <a:ea typeface="Times New Roman" panose="02020603050405020304" pitchFamily="18" charset="0"/>
              </a:rPr>
              <a:t>6. Fleming JA, Kris-Etherton PM, Petersen KS, Baer DJ. Effect of varying quantities of lean beef as part of a Mediterranean-style dietary pattern on lipids and lipoproteins: a randomized crossover controlled feeding trial. Am J Clin </a:t>
            </a:r>
            <a:r>
              <a:rPr lang="en-US" sz="1000" b="1" i="1" dirty="0" err="1">
                <a:solidFill>
                  <a:schemeClr val="tx1"/>
                </a:solidFill>
                <a:effectLst/>
                <a:latin typeface="Franklin Gothic Book" panose="020B0503020102020204" pitchFamily="34" charset="0"/>
                <a:ea typeface="Times New Roman" panose="02020603050405020304" pitchFamily="18" charset="0"/>
              </a:rPr>
              <a:t>Nutr</a:t>
            </a:r>
            <a:r>
              <a:rPr lang="en-US" sz="1000" i="1" dirty="0">
                <a:solidFill>
                  <a:schemeClr val="tx1"/>
                </a:solidFill>
                <a:effectLst/>
                <a:latin typeface="Franklin Gothic Book" panose="020B0503020102020204" pitchFamily="34" charset="0"/>
                <a:ea typeface="Times New Roman" panose="02020603050405020304" pitchFamily="18" charset="0"/>
              </a:rPr>
              <a:t>. </a:t>
            </a:r>
            <a:endParaRPr lang="en-US" sz="1000" i="1" dirty="0">
              <a:solidFill>
                <a:schemeClr val="tx1"/>
              </a:solidFill>
              <a:effectLst/>
              <a:latin typeface="Franklin Gothic Book" panose="020B0503020102020204" pitchFamily="34" charset="0"/>
              <a:ea typeface="Calibri" panose="020F0502020204030204" pitchFamily="34" charset="0"/>
            </a:endParaRPr>
          </a:p>
        </p:txBody>
      </p:sp>
      <p:pic>
        <p:nvPicPr>
          <p:cNvPr id="4" name="Picture 3">
            <a:extLst>
              <a:ext uri="{FF2B5EF4-FFF2-40B4-BE49-F238E27FC236}">
                <a16:creationId xmlns:a16="http://schemas.microsoft.com/office/drawing/2014/main" id="{2AB88F18-A8FD-28D8-D9B7-C4BEED687AF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255706" y="1160770"/>
            <a:ext cx="5011854" cy="37588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47399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Burger Breakdown</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graphicFrame>
        <p:nvGraphicFramePr>
          <p:cNvPr id="2" name="Table 1">
            <a:extLst>
              <a:ext uri="{FF2B5EF4-FFF2-40B4-BE49-F238E27FC236}">
                <a16:creationId xmlns:a16="http://schemas.microsoft.com/office/drawing/2014/main" id="{BB768CC6-2306-4230-36E8-77EBA01A1B6C}"/>
              </a:ext>
            </a:extLst>
          </p:cNvPr>
          <p:cNvGraphicFramePr>
            <a:graphicFrameLocks noGrp="1"/>
          </p:cNvGraphicFramePr>
          <p:nvPr>
            <p:extLst>
              <p:ext uri="{D42A27DB-BD31-4B8C-83A1-F6EECF244321}">
                <p14:modId xmlns:p14="http://schemas.microsoft.com/office/powerpoint/2010/main" val="2806241602"/>
              </p:ext>
            </p:extLst>
          </p:nvPr>
        </p:nvGraphicFramePr>
        <p:xfrm>
          <a:off x="442017" y="1259601"/>
          <a:ext cx="11089640" cy="4197178"/>
        </p:xfrm>
        <a:graphic>
          <a:graphicData uri="http://schemas.openxmlformats.org/drawingml/2006/table">
            <a:tbl>
              <a:tblPr/>
              <a:tblGrid>
                <a:gridCol w="2296160">
                  <a:extLst>
                    <a:ext uri="{9D8B030D-6E8A-4147-A177-3AD203B41FA5}">
                      <a16:colId xmlns:a16="http://schemas.microsoft.com/office/drawing/2014/main" val="1684502993"/>
                    </a:ext>
                  </a:extLst>
                </a:gridCol>
                <a:gridCol w="1758696">
                  <a:extLst>
                    <a:ext uri="{9D8B030D-6E8A-4147-A177-3AD203B41FA5}">
                      <a16:colId xmlns:a16="http://schemas.microsoft.com/office/drawing/2014/main" val="322650113"/>
                    </a:ext>
                  </a:extLst>
                </a:gridCol>
                <a:gridCol w="1758696">
                  <a:extLst>
                    <a:ext uri="{9D8B030D-6E8A-4147-A177-3AD203B41FA5}">
                      <a16:colId xmlns:a16="http://schemas.microsoft.com/office/drawing/2014/main" val="2540316983"/>
                    </a:ext>
                  </a:extLst>
                </a:gridCol>
                <a:gridCol w="1758696">
                  <a:extLst>
                    <a:ext uri="{9D8B030D-6E8A-4147-A177-3AD203B41FA5}">
                      <a16:colId xmlns:a16="http://schemas.microsoft.com/office/drawing/2014/main" val="3091572313"/>
                    </a:ext>
                  </a:extLst>
                </a:gridCol>
                <a:gridCol w="1758696">
                  <a:extLst>
                    <a:ext uri="{9D8B030D-6E8A-4147-A177-3AD203B41FA5}">
                      <a16:colId xmlns:a16="http://schemas.microsoft.com/office/drawing/2014/main" val="3548048377"/>
                    </a:ext>
                  </a:extLst>
                </a:gridCol>
                <a:gridCol w="1758696">
                  <a:extLst>
                    <a:ext uri="{9D8B030D-6E8A-4147-A177-3AD203B41FA5}">
                      <a16:colId xmlns:a16="http://schemas.microsoft.com/office/drawing/2014/main" val="4178217143"/>
                    </a:ext>
                  </a:extLst>
                </a:gridCol>
              </a:tblGrid>
              <a:tr h="437710">
                <a:tc>
                  <a:txBody>
                    <a:bodyPr/>
                    <a:lstStyle/>
                    <a:p>
                      <a:pPr algn="ctr" fontAlgn="b"/>
                      <a:r>
                        <a:rPr lang="en-US" sz="1400" b="1" i="0" u="none" strike="noStrike" dirty="0">
                          <a:solidFill>
                            <a:srgbClr val="FFFFFF"/>
                          </a:solidFill>
                          <a:effectLst/>
                          <a:latin typeface="Proxima Nova" panose="020B0604020202020204" charset="0"/>
                        </a:rPr>
                        <a:t>Nutrients</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fontAlgn="b"/>
                      <a:r>
                        <a:rPr lang="en-US" sz="1400" b="1" i="0" u="none" strike="noStrike" dirty="0">
                          <a:solidFill>
                            <a:srgbClr val="FFFFFF"/>
                          </a:solidFill>
                          <a:effectLst/>
                          <a:latin typeface="Proxima Nova" panose="020B0604020202020204" charset="0"/>
                        </a:rPr>
                        <a:t>Ground Beef  (80% lean), </a:t>
                      </a:r>
                    </a:p>
                    <a:p>
                      <a:pPr algn="ctr" fontAlgn="b"/>
                      <a:r>
                        <a:rPr lang="en-US" sz="1400" b="1" i="0" u="none" strike="noStrike" dirty="0">
                          <a:solidFill>
                            <a:srgbClr val="FFFFFF"/>
                          </a:solidFill>
                          <a:effectLst/>
                          <a:latin typeface="Proxima Nova" panose="020B0604020202020204" charset="0"/>
                        </a:rPr>
                        <a:t>4 oz raw</a:t>
                      </a:r>
                      <a:r>
                        <a:rPr lang="en-US" sz="1400" b="1" i="0" u="none" strike="noStrike" baseline="30000" dirty="0">
                          <a:solidFill>
                            <a:srgbClr val="FFFFFF"/>
                          </a:solidFill>
                          <a:effectLst/>
                          <a:latin typeface="Proxima Nova" panose="020B0604020202020204" charset="0"/>
                        </a:rPr>
                        <a:t>1</a:t>
                      </a:r>
                      <a:r>
                        <a:rPr lang="en-US" sz="1400" b="1" i="0" u="none" strike="noStrike" dirty="0">
                          <a:solidFill>
                            <a:srgbClr val="FFFFFF"/>
                          </a:solidFill>
                          <a:effectLst/>
                          <a:latin typeface="Proxima Nova" panose="020B0604020202020204" charset="0"/>
                        </a:rPr>
                        <a:t> </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fontAlgn="b"/>
                      <a:r>
                        <a:rPr lang="en-US" sz="1400" b="1" i="0" u="none" strike="noStrike" dirty="0">
                          <a:solidFill>
                            <a:srgbClr val="FFFFFF"/>
                          </a:solidFill>
                          <a:effectLst/>
                          <a:latin typeface="Proxima Nova" panose="020B0604020202020204" charset="0"/>
                        </a:rPr>
                        <a:t>Ground Beef (93% lean), </a:t>
                      </a:r>
                    </a:p>
                    <a:p>
                      <a:pPr algn="ctr" fontAlgn="b"/>
                      <a:r>
                        <a:rPr lang="en-US" sz="1400" b="1" i="0" u="none" strike="noStrike" dirty="0">
                          <a:solidFill>
                            <a:srgbClr val="FFFFFF"/>
                          </a:solidFill>
                          <a:effectLst/>
                          <a:latin typeface="Proxima Nova" panose="020B0604020202020204" charset="0"/>
                        </a:rPr>
                        <a:t>4 oz raw</a:t>
                      </a:r>
                      <a:r>
                        <a:rPr lang="en-US" sz="1400" b="1" i="0" u="none" strike="noStrike" baseline="30000" dirty="0">
                          <a:solidFill>
                            <a:srgbClr val="FFFFFF"/>
                          </a:solidFill>
                          <a:effectLst/>
                          <a:latin typeface="Proxima Nova" panose="020B0604020202020204" charset="0"/>
                        </a:rPr>
                        <a:t>2</a:t>
                      </a:r>
                      <a:endParaRPr lang="en-US" sz="1400" b="1" i="0" u="none" strike="noStrike" dirty="0">
                        <a:solidFill>
                          <a:srgbClr val="FFFFFF"/>
                        </a:solidFill>
                        <a:effectLst/>
                        <a:latin typeface="Proxima Nova" panose="020B0604020202020204" charset="0"/>
                      </a:endParaRP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fontAlgn="b"/>
                      <a:r>
                        <a:rPr lang="en-US" sz="1400" b="1" i="0" u="none" strike="noStrike" dirty="0">
                          <a:solidFill>
                            <a:srgbClr val="FFFFFF"/>
                          </a:solidFill>
                          <a:effectLst/>
                          <a:latin typeface="Proxima Nova" panose="020B0604020202020204" charset="0"/>
                        </a:rPr>
                        <a:t>Ground Beef (96% lean), </a:t>
                      </a:r>
                    </a:p>
                    <a:p>
                      <a:pPr algn="ctr" fontAlgn="b"/>
                      <a:r>
                        <a:rPr lang="en-US" sz="1400" b="1" i="0" u="none" strike="noStrike" dirty="0">
                          <a:solidFill>
                            <a:srgbClr val="FFFFFF"/>
                          </a:solidFill>
                          <a:effectLst/>
                          <a:latin typeface="Proxima Nova" panose="020B0604020202020204" charset="0"/>
                        </a:rPr>
                        <a:t>4 oz raw</a:t>
                      </a:r>
                      <a:r>
                        <a:rPr lang="en-US" sz="1400" b="1" i="0" u="none" strike="noStrike" baseline="30000" dirty="0">
                          <a:solidFill>
                            <a:srgbClr val="FFFFFF"/>
                          </a:solidFill>
                          <a:effectLst/>
                          <a:latin typeface="Proxima Nova" panose="020B0604020202020204" charset="0"/>
                        </a:rPr>
                        <a:t>3</a:t>
                      </a:r>
                      <a:endParaRPr lang="en-US" sz="1400" b="1" i="0" u="none" strike="noStrike" dirty="0">
                        <a:solidFill>
                          <a:srgbClr val="FFFFFF"/>
                        </a:solidFill>
                        <a:effectLst/>
                        <a:latin typeface="Proxima Nova" panose="020B0604020202020204" charset="0"/>
                      </a:endParaRP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fontAlgn="b"/>
                      <a:endParaRPr lang="en-US" sz="1600" b="1" i="0" u="none" strike="noStrike" dirty="0">
                        <a:solidFill>
                          <a:srgbClr val="FFFFFF"/>
                        </a:solidFill>
                        <a:effectLst/>
                        <a:latin typeface="Proxima Nova" panose="020B0604020202020204" charset="0"/>
                      </a:endParaRPr>
                    </a:p>
                    <a:p>
                      <a:pPr algn="ctr" fontAlgn="b"/>
                      <a:r>
                        <a:rPr lang="en-US" sz="1400" b="1" i="0" u="none" strike="noStrike" dirty="0">
                          <a:solidFill>
                            <a:srgbClr val="FFFFFF"/>
                          </a:solidFill>
                          <a:effectLst/>
                          <a:latin typeface="Proxima Nova" panose="020B0604020202020204" charset="0"/>
                        </a:rPr>
                        <a:t>Soy-Based (Impossible Burger), </a:t>
                      </a:r>
                    </a:p>
                    <a:p>
                      <a:pPr algn="ctr" fontAlgn="b"/>
                      <a:r>
                        <a:rPr lang="en-US" sz="1400" b="1" i="0" u="none" strike="noStrike" dirty="0">
                          <a:solidFill>
                            <a:srgbClr val="FFFFFF"/>
                          </a:solidFill>
                          <a:effectLst/>
                          <a:latin typeface="Proxima Nova" panose="020B0604020202020204" charset="0"/>
                        </a:rPr>
                        <a:t>4 oz raw</a:t>
                      </a:r>
                      <a:r>
                        <a:rPr lang="en-US" sz="1400" b="1" i="0" u="none" strike="noStrike" baseline="30000" dirty="0">
                          <a:solidFill>
                            <a:srgbClr val="FFFFFF"/>
                          </a:solidFill>
                          <a:effectLst/>
                          <a:latin typeface="Proxima Nova" panose="020B0604020202020204" charset="0"/>
                        </a:rPr>
                        <a:t>4</a:t>
                      </a:r>
                    </a:p>
                    <a:p>
                      <a:pPr algn="ctr" fontAlgn="b"/>
                      <a:endParaRPr lang="en-US" sz="1600" b="1" i="0" u="none" strike="noStrike" dirty="0">
                        <a:solidFill>
                          <a:srgbClr val="FFFFFF"/>
                        </a:solidFill>
                        <a:effectLst/>
                        <a:latin typeface="Proxima Nova" panose="020B0604020202020204" charset="0"/>
                      </a:endParaRP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fontAlgn="b"/>
                      <a:r>
                        <a:rPr lang="en-US" sz="1400" b="1" i="0" u="none" strike="noStrike" dirty="0">
                          <a:solidFill>
                            <a:srgbClr val="FFFFFF"/>
                          </a:solidFill>
                          <a:effectLst/>
                          <a:latin typeface="Proxima Nova" panose="020B0604020202020204" charset="0"/>
                        </a:rPr>
                        <a:t>Pea-Based (Beyond Meat), 4 oz raw</a:t>
                      </a:r>
                      <a:r>
                        <a:rPr lang="en-US" sz="1400" b="1" i="0" u="none" strike="noStrike" baseline="30000" dirty="0">
                          <a:solidFill>
                            <a:srgbClr val="FFFFFF"/>
                          </a:solidFill>
                          <a:effectLst/>
                          <a:latin typeface="Proxima Nova" panose="020B0604020202020204" charset="0"/>
                        </a:rPr>
                        <a:t>5</a:t>
                      </a:r>
                      <a:endParaRPr lang="en-US" sz="1400" b="1" i="0" u="none" strike="noStrike" dirty="0">
                        <a:solidFill>
                          <a:srgbClr val="FFFFFF"/>
                        </a:solidFill>
                        <a:effectLst/>
                        <a:latin typeface="Proxima Nova" panose="020B0604020202020204" charset="0"/>
                      </a:endParaRP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452899821"/>
                  </a:ext>
                </a:extLst>
              </a:tr>
              <a:tr h="437710">
                <a:tc>
                  <a:txBody>
                    <a:bodyPr/>
                    <a:lstStyle/>
                    <a:p>
                      <a:pPr algn="ctr" fontAlgn="b"/>
                      <a:r>
                        <a:rPr lang="en-US" sz="1600" b="0" i="0" u="none" strike="noStrike" dirty="0">
                          <a:solidFill>
                            <a:srgbClr val="000000"/>
                          </a:solidFill>
                          <a:effectLst/>
                          <a:latin typeface="Proxima Nova" panose="020B0604020202020204" charset="0"/>
                        </a:rPr>
                        <a:t>Calories (kcal)</a:t>
                      </a:r>
                    </a:p>
                  </a:txBody>
                  <a:tcPr marL="5448" marR="5448" marT="544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290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170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150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a:solidFill>
                            <a:srgbClr val="000000"/>
                          </a:solidFill>
                          <a:effectLst/>
                          <a:latin typeface="Proxima Nova" panose="020B0604020202020204" charset="0"/>
                        </a:rPr>
                        <a:t>230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230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1358671908"/>
                  </a:ext>
                </a:extLst>
              </a:tr>
              <a:tr h="437710">
                <a:tc>
                  <a:txBody>
                    <a:bodyPr/>
                    <a:lstStyle/>
                    <a:p>
                      <a:pPr algn="ctr" fontAlgn="b"/>
                      <a:r>
                        <a:rPr lang="en-US" sz="1600" b="0" i="0" u="none" strike="noStrike" dirty="0">
                          <a:solidFill>
                            <a:srgbClr val="000000"/>
                          </a:solidFill>
                          <a:effectLst/>
                          <a:latin typeface="Proxima Nova" panose="020B0604020202020204" charset="0"/>
                        </a:rPr>
                        <a:t>Total Fat (g)</a:t>
                      </a:r>
                    </a:p>
                  </a:txBody>
                  <a:tcPr marL="5448" marR="5448" marT="544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23.0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8.0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4.5</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13.0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14.0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10604123"/>
                  </a:ext>
                </a:extLst>
              </a:tr>
              <a:tr h="437710">
                <a:tc>
                  <a:txBody>
                    <a:bodyPr/>
                    <a:lstStyle/>
                    <a:p>
                      <a:pPr algn="ctr" fontAlgn="b"/>
                      <a:r>
                        <a:rPr lang="en-US" sz="1600" b="0" i="0" u="none" strike="noStrike" dirty="0">
                          <a:solidFill>
                            <a:srgbClr val="000000"/>
                          </a:solidFill>
                          <a:effectLst/>
                          <a:latin typeface="Proxima Nova" panose="020B0604020202020204" charset="0"/>
                        </a:rPr>
                        <a:t>Saturated Fat (g)</a:t>
                      </a:r>
                    </a:p>
                  </a:txBody>
                  <a:tcPr marL="5448" marR="5448" marT="544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9.0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3.3</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2.0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6.0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5.0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3579121904"/>
                  </a:ext>
                </a:extLst>
              </a:tr>
              <a:tr h="437710">
                <a:tc>
                  <a:txBody>
                    <a:bodyPr/>
                    <a:lstStyle/>
                    <a:p>
                      <a:pPr algn="ctr" fontAlgn="b"/>
                      <a:r>
                        <a:rPr lang="en-US" sz="1600" b="0" i="0" u="none" strike="noStrike" dirty="0">
                          <a:solidFill>
                            <a:srgbClr val="000000"/>
                          </a:solidFill>
                          <a:effectLst/>
                          <a:latin typeface="Proxima Nova" panose="020B0604020202020204" charset="0"/>
                        </a:rPr>
                        <a:t>Cholesterol (mg)</a:t>
                      </a:r>
                    </a:p>
                  </a:txBody>
                  <a:tcPr marL="5448" marR="5448" marT="544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80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70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70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3670083"/>
                  </a:ext>
                </a:extLst>
              </a:tr>
              <a:tr h="437710">
                <a:tc>
                  <a:txBody>
                    <a:bodyPr/>
                    <a:lstStyle/>
                    <a:p>
                      <a:pPr algn="ctr" fontAlgn="b"/>
                      <a:r>
                        <a:rPr lang="en-US" sz="1600" b="0" i="0" u="none" strike="noStrike" dirty="0">
                          <a:solidFill>
                            <a:srgbClr val="000000"/>
                          </a:solidFill>
                          <a:effectLst/>
                          <a:latin typeface="Proxima Nova" panose="020B0604020202020204" charset="0"/>
                        </a:rPr>
                        <a:t>Sodium (mg)</a:t>
                      </a:r>
                    </a:p>
                  </a:txBody>
                  <a:tcPr marL="5448" marR="5448" marT="544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75</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75</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75</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370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390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3059437133"/>
                  </a:ext>
                </a:extLst>
              </a:tr>
              <a:tr h="437710">
                <a:tc>
                  <a:txBody>
                    <a:bodyPr/>
                    <a:lstStyle/>
                    <a:p>
                      <a:pPr algn="ctr" fontAlgn="b"/>
                      <a:r>
                        <a:rPr lang="en-US" sz="1600" b="0" i="0" u="none" strike="noStrike" dirty="0">
                          <a:solidFill>
                            <a:srgbClr val="000000"/>
                          </a:solidFill>
                          <a:effectLst/>
                          <a:latin typeface="Proxima Nova" panose="020B0604020202020204" charset="0"/>
                        </a:rPr>
                        <a:t>Total Carbohydrates (g)</a:t>
                      </a:r>
                    </a:p>
                  </a:txBody>
                  <a:tcPr marL="5448" marR="5448" marT="544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9</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0" i="0" u="none" strike="noStrike" dirty="0">
                          <a:solidFill>
                            <a:srgbClr val="000000"/>
                          </a:solidFill>
                          <a:effectLst/>
                          <a:latin typeface="Proxima Nova" panose="020B0604020202020204" charset="0"/>
                        </a:rPr>
                        <a:t>7</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9140825"/>
                  </a:ext>
                </a:extLst>
              </a:tr>
              <a:tr h="437710">
                <a:tc>
                  <a:txBody>
                    <a:bodyPr/>
                    <a:lstStyle/>
                    <a:p>
                      <a:pPr algn="ctr" fontAlgn="b"/>
                      <a:r>
                        <a:rPr lang="en-US" sz="1600" b="0" i="0" u="none" strike="noStrike" dirty="0">
                          <a:solidFill>
                            <a:srgbClr val="000000"/>
                          </a:solidFill>
                          <a:effectLst/>
                          <a:latin typeface="Proxima Nova" panose="020B0604020202020204" charset="0"/>
                        </a:rPr>
                        <a:t>Protein (g)</a:t>
                      </a:r>
                    </a:p>
                  </a:txBody>
                  <a:tcPr marL="5448" marR="5448" marT="544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19</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24</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25</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19</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fontAlgn="b"/>
                      <a:r>
                        <a:rPr lang="en-US" sz="1600" b="0" i="0" u="none" strike="noStrike" dirty="0">
                          <a:solidFill>
                            <a:srgbClr val="000000"/>
                          </a:solidFill>
                          <a:effectLst/>
                          <a:latin typeface="Proxima Nova" panose="020B0604020202020204" charset="0"/>
                        </a:rPr>
                        <a:t>20</a:t>
                      </a:r>
                    </a:p>
                  </a:txBody>
                  <a:tcPr marL="5448" marR="5448" marT="54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230663448"/>
                  </a:ext>
                </a:extLst>
              </a:tr>
            </a:tbl>
          </a:graphicData>
        </a:graphic>
      </p:graphicFrame>
      <p:sp>
        <p:nvSpPr>
          <p:cNvPr id="3" name="TextBox 2">
            <a:extLst>
              <a:ext uri="{FF2B5EF4-FFF2-40B4-BE49-F238E27FC236}">
                <a16:creationId xmlns:a16="http://schemas.microsoft.com/office/drawing/2014/main" id="{D2563845-4BBA-D750-79B3-E36290EFDB4F}"/>
              </a:ext>
            </a:extLst>
          </p:cNvPr>
          <p:cNvSpPr txBox="1"/>
          <p:nvPr/>
        </p:nvSpPr>
        <p:spPr>
          <a:xfrm>
            <a:off x="367129" y="5766118"/>
            <a:ext cx="11424821" cy="553998"/>
          </a:xfrm>
          <a:prstGeom prst="rect">
            <a:avLst/>
          </a:prstGeom>
          <a:noFill/>
        </p:spPr>
        <p:txBody>
          <a:bodyPr wrap="square">
            <a:spAutoFit/>
          </a:bodyPr>
          <a:lstStyle/>
          <a:p>
            <a:pPr algn="l"/>
            <a:r>
              <a:rPr lang="en-US" sz="1000" b="0" i="1" u="none" strike="noStrike" baseline="0" dirty="0">
                <a:latin typeface="Franklin Gothic Book" panose="020B0503020102020204" pitchFamily="34" charset="0"/>
              </a:rPr>
              <a:t>Sources: 1 </a:t>
            </a:r>
            <a:r>
              <a:rPr lang="en-US" sz="1000" b="0" i="0" dirty="0">
                <a:solidFill>
                  <a:srgbClr val="222222"/>
                </a:solidFill>
                <a:effectLst/>
                <a:latin typeface="Franklin Gothic Book" panose="020B0503020102020204" pitchFamily="34" charset="0"/>
              </a:rPr>
              <a:t>U.S. Department of Agriculture, Agricultural Research Service, </a:t>
            </a:r>
            <a:r>
              <a:rPr lang="en-US" sz="1000" b="0" i="0" dirty="0" err="1">
                <a:solidFill>
                  <a:srgbClr val="222222"/>
                </a:solidFill>
                <a:effectLst/>
                <a:latin typeface="Franklin Gothic Book" panose="020B0503020102020204" pitchFamily="34" charset="0"/>
              </a:rPr>
              <a:t>FoodData</a:t>
            </a:r>
            <a:r>
              <a:rPr lang="en-US" sz="1000" b="0" i="0" dirty="0">
                <a:solidFill>
                  <a:srgbClr val="222222"/>
                </a:solidFill>
                <a:effectLst/>
                <a:latin typeface="Franklin Gothic Book" panose="020B0503020102020204" pitchFamily="34" charset="0"/>
              </a:rPr>
              <a:t> Central. NDB# 23572; </a:t>
            </a:r>
            <a:r>
              <a:rPr lang="en-US" sz="1000" b="0" i="1" u="none" strike="noStrike" baseline="0" dirty="0">
                <a:latin typeface="Franklin Gothic Book" panose="020B0503020102020204" pitchFamily="34" charset="0"/>
              </a:rPr>
              <a:t>2 </a:t>
            </a:r>
            <a:r>
              <a:rPr lang="en-US" sz="1000" b="0" i="0" dirty="0">
                <a:solidFill>
                  <a:srgbClr val="222222"/>
                </a:solidFill>
                <a:effectLst/>
                <a:latin typeface="Franklin Gothic Book" panose="020B0503020102020204" pitchFamily="34" charset="0"/>
              </a:rPr>
              <a:t>U.S. Department of Agriculture, Agricultural Research Service, </a:t>
            </a:r>
            <a:r>
              <a:rPr lang="en-US" sz="1000" b="0" i="0" dirty="0" err="1">
                <a:solidFill>
                  <a:srgbClr val="222222"/>
                </a:solidFill>
                <a:effectLst/>
                <a:latin typeface="Franklin Gothic Book" panose="020B0503020102020204" pitchFamily="34" charset="0"/>
              </a:rPr>
              <a:t>FoodData</a:t>
            </a:r>
            <a:r>
              <a:rPr lang="en-US" sz="1000" b="0" i="0" dirty="0">
                <a:solidFill>
                  <a:srgbClr val="222222"/>
                </a:solidFill>
                <a:effectLst/>
                <a:latin typeface="Franklin Gothic Book" panose="020B0503020102020204" pitchFamily="34" charset="0"/>
              </a:rPr>
              <a:t> Central. NDB# 23472.</a:t>
            </a:r>
            <a:r>
              <a:rPr lang="en-US" sz="1000" b="0" i="1" u="none" strike="noStrike" baseline="0" dirty="0">
                <a:latin typeface="Franklin Gothic Book" panose="020B0503020102020204" pitchFamily="34" charset="0"/>
              </a:rPr>
              <a:t>; 3 </a:t>
            </a:r>
            <a:r>
              <a:rPr lang="en-US" sz="1000" b="0" i="0" dirty="0">
                <a:solidFill>
                  <a:srgbClr val="222222"/>
                </a:solidFill>
                <a:effectLst/>
                <a:latin typeface="Franklin Gothic Book" panose="020B0503020102020204" pitchFamily="34" charset="0"/>
              </a:rPr>
              <a:t>U.S. Department of Agriculture, Agricultural Research Service, </a:t>
            </a:r>
            <a:r>
              <a:rPr lang="en-US" sz="1000" b="0" i="0" dirty="0" err="1">
                <a:solidFill>
                  <a:srgbClr val="222222"/>
                </a:solidFill>
                <a:effectLst/>
                <a:latin typeface="Franklin Gothic Book" panose="020B0503020102020204" pitchFamily="34" charset="0"/>
              </a:rPr>
              <a:t>FoodData</a:t>
            </a:r>
            <a:r>
              <a:rPr lang="en-US" sz="1000" b="0" i="0" dirty="0">
                <a:solidFill>
                  <a:srgbClr val="222222"/>
                </a:solidFill>
                <a:effectLst/>
                <a:latin typeface="Franklin Gothic Book" panose="020B0503020102020204" pitchFamily="34" charset="0"/>
              </a:rPr>
              <a:t> Central. </a:t>
            </a:r>
            <a:r>
              <a:rPr lang="en-US" sz="1000" dirty="0">
                <a:solidFill>
                  <a:srgbClr val="222222"/>
                </a:solidFill>
                <a:latin typeface="Franklin Gothic Book" panose="020B0503020102020204" pitchFamily="34" charset="0"/>
              </a:rPr>
              <a:t>Ground Beef Calculator. https://ndb.nal.usda.gov/ndb/beef/show </a:t>
            </a:r>
            <a:r>
              <a:rPr lang="en-US" sz="1000" b="0" i="0" dirty="0">
                <a:solidFill>
                  <a:srgbClr val="222222"/>
                </a:solidFill>
                <a:effectLst/>
                <a:latin typeface="Franklin Gothic Book" panose="020B0503020102020204" pitchFamily="34" charset="0"/>
              </a:rPr>
              <a:t>.; </a:t>
            </a:r>
            <a:r>
              <a:rPr lang="en-US" sz="1000" b="0" i="1" u="none" strike="noStrike" baseline="0" dirty="0">
                <a:latin typeface="Franklin Gothic Book" panose="020B0503020102020204" pitchFamily="34" charset="0"/>
              </a:rPr>
              <a:t>4 </a:t>
            </a:r>
            <a:r>
              <a:rPr lang="en-US" sz="1000" dirty="0">
                <a:solidFill>
                  <a:srgbClr val="222222"/>
                </a:solidFill>
                <a:latin typeface="Franklin Gothic Book" panose="020B0503020102020204" pitchFamily="34" charset="0"/>
                <a:hlinkClick r:id="rId3">
                  <a:extLst>
                    <a:ext uri="{A12FA001-AC4F-418D-AE19-62706E023703}">
                      <ahyp:hlinkClr xmlns:ahyp="http://schemas.microsoft.com/office/drawing/2018/hyperlinkcolor" val="tx"/>
                    </a:ext>
                  </a:extLst>
                </a:hlinkClick>
              </a:rPr>
              <a:t>https://faq.impossiblefoods.com/hc/en-us/articles/360018939274-What-are-the-nutrition-facts-for-Impossible-Beef-Made-From-Plants-</a:t>
            </a:r>
            <a:r>
              <a:rPr lang="en-US" sz="1000" dirty="0">
                <a:solidFill>
                  <a:srgbClr val="222222"/>
                </a:solidFill>
                <a:latin typeface="Franklin Gothic Book" panose="020B0503020102020204" pitchFamily="34" charset="0"/>
              </a:rPr>
              <a:t> </a:t>
            </a:r>
            <a:r>
              <a:rPr lang="en-US" sz="1000" i="1" dirty="0">
                <a:latin typeface="Franklin Gothic Book" panose="020B0503020102020204" pitchFamily="34" charset="0"/>
              </a:rPr>
              <a:t>5 </a:t>
            </a:r>
            <a:r>
              <a:rPr lang="en-US" sz="1000" dirty="0">
                <a:solidFill>
                  <a:srgbClr val="222222"/>
                </a:solidFill>
                <a:latin typeface="Franklin Gothic Book" panose="020B0503020102020204" pitchFamily="34" charset="0"/>
              </a:rPr>
              <a:t>https://www.beyondmeat.com/en-US/products/the-beyond-burger </a:t>
            </a:r>
          </a:p>
        </p:txBody>
      </p:sp>
    </p:spTree>
    <p:extLst>
      <p:ext uri="{BB962C8B-B14F-4D97-AF65-F5344CB8AC3E}">
        <p14:creationId xmlns:p14="http://schemas.microsoft.com/office/powerpoint/2010/main" val="386711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Intake Levels</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3" name="TextBox 2">
            <a:extLst>
              <a:ext uri="{FF2B5EF4-FFF2-40B4-BE49-F238E27FC236}">
                <a16:creationId xmlns:a16="http://schemas.microsoft.com/office/drawing/2014/main" id="{0F4E9CF1-79DA-288B-070E-AF61DEEBFABB}"/>
              </a:ext>
            </a:extLst>
          </p:cNvPr>
          <p:cNvSpPr txBox="1"/>
          <p:nvPr/>
        </p:nvSpPr>
        <p:spPr>
          <a:xfrm>
            <a:off x="367129" y="1093700"/>
            <a:ext cx="10729496" cy="369332"/>
          </a:xfrm>
          <a:prstGeom prst="rect">
            <a:avLst/>
          </a:prstGeom>
          <a:noFill/>
        </p:spPr>
        <p:txBody>
          <a:bodyPr wrap="square">
            <a:spAutoFit/>
          </a:bodyPr>
          <a:lstStyle/>
          <a:p>
            <a:r>
              <a:rPr lang="en-US" sz="1800" dirty="0">
                <a:solidFill>
                  <a:schemeClr val="tx1"/>
                </a:solidFill>
                <a:latin typeface="Proxima Nova" panose="02000506030000020004" pitchFamily="50" charset="0"/>
              </a:rPr>
              <a:t>Beef consumption is within recommended intake levels and is helping to offset nutrient inadequacies </a:t>
            </a:r>
            <a:endParaRPr lang="en-US" dirty="0">
              <a:latin typeface="Proxima Nova" panose="02000506030000020004" pitchFamily="50" charset="0"/>
            </a:endParaRPr>
          </a:p>
        </p:txBody>
      </p:sp>
      <p:sp>
        <p:nvSpPr>
          <p:cNvPr id="4" name="Rectangle 3">
            <a:extLst>
              <a:ext uri="{FF2B5EF4-FFF2-40B4-BE49-F238E27FC236}">
                <a16:creationId xmlns:a16="http://schemas.microsoft.com/office/drawing/2014/main" id="{585CFEB1-973E-A28D-AD30-27E6AAA7B9B8}"/>
              </a:ext>
            </a:extLst>
          </p:cNvPr>
          <p:cNvSpPr/>
          <p:nvPr/>
        </p:nvSpPr>
        <p:spPr>
          <a:xfrm>
            <a:off x="367129" y="5799582"/>
            <a:ext cx="11424821" cy="553998"/>
          </a:xfrm>
          <a:prstGeom prst="rect">
            <a:avLst/>
          </a:prstGeom>
        </p:spPr>
        <p:txBody>
          <a:bodyPr wrap="square">
            <a:spAutoFit/>
          </a:bodyPr>
          <a:lstStyle/>
          <a:p>
            <a:r>
              <a:rPr lang="en-US" sz="1000" b="0" i="0" baseline="30000" dirty="0">
                <a:solidFill>
                  <a:srgbClr val="222222"/>
                </a:solidFill>
                <a:effectLst/>
                <a:latin typeface="Franklin Gothic Book" panose="020B0503020102020204" pitchFamily="34" charset="0"/>
              </a:rPr>
              <a:t>1</a:t>
            </a:r>
            <a:r>
              <a:rPr lang="en-US" sz="1000" dirty="0">
                <a:solidFill>
                  <a:srgbClr val="212121"/>
                </a:solidFill>
                <a:latin typeface="Franklin Gothic Book" panose="020B0503020102020204" pitchFamily="34" charset="0"/>
              </a:rPr>
              <a:t>Lau CS, </a:t>
            </a:r>
            <a:r>
              <a:rPr lang="en-US" sz="1000" dirty="0" err="1">
                <a:solidFill>
                  <a:srgbClr val="212121"/>
                </a:solidFill>
                <a:latin typeface="Franklin Gothic Book" panose="020B0503020102020204" pitchFamily="34" charset="0"/>
              </a:rPr>
              <a:t>Fulgoni</a:t>
            </a:r>
            <a:r>
              <a:rPr lang="en-US" sz="1000" dirty="0">
                <a:solidFill>
                  <a:srgbClr val="212121"/>
                </a:solidFill>
                <a:latin typeface="Franklin Gothic Book" panose="020B0503020102020204" pitchFamily="34" charset="0"/>
              </a:rPr>
              <a:t> VL III, Van Elswyk ME, McNeill SH. Trends in Beef Intake in the United States: Analysis of the National Health and Nutrition Examination Survey, 2001–2018. Nutrients. 2023; 15(11):2475</a:t>
            </a:r>
            <a:r>
              <a:rPr lang="en-US" sz="1000" b="0" i="0" dirty="0">
                <a:solidFill>
                  <a:srgbClr val="222222"/>
                </a:solidFill>
                <a:effectLst/>
                <a:latin typeface="Franklin Gothic Book" panose="020B0503020102020204" pitchFamily="34" charset="0"/>
              </a:rPr>
              <a:t>. </a:t>
            </a:r>
            <a:r>
              <a:rPr lang="en-US" sz="1000" b="0" i="0" dirty="0">
                <a:solidFill>
                  <a:srgbClr val="222222"/>
                </a:solidFill>
                <a:effectLst/>
                <a:latin typeface="Franklin Gothic Book" panose="020B0503020102020204" pitchFamily="34" charset="0"/>
                <a:hlinkClick r:id="rId3"/>
              </a:rPr>
              <a:t>https://doi.org/10.3390/nu15112475</a:t>
            </a:r>
            <a:r>
              <a:rPr lang="en-US" sz="1000" b="0" i="0" dirty="0">
                <a:solidFill>
                  <a:srgbClr val="222222"/>
                </a:solidFill>
                <a:effectLst/>
                <a:latin typeface="Franklin Gothic Book" panose="020B0503020102020204" pitchFamily="34" charset="0"/>
              </a:rPr>
              <a:t>; </a:t>
            </a:r>
            <a:r>
              <a:rPr lang="en-US" sz="1000" b="0" i="0" baseline="30000" dirty="0">
                <a:solidFill>
                  <a:srgbClr val="222222"/>
                </a:solidFill>
                <a:effectLst/>
                <a:latin typeface="Franklin Gothic Book" panose="020B0503020102020204" pitchFamily="34" charset="0"/>
              </a:rPr>
              <a:t>2</a:t>
            </a:r>
            <a:r>
              <a:rPr lang="en-US" sz="1000" b="0" i="0" dirty="0">
                <a:solidFill>
                  <a:srgbClr val="212121"/>
                </a:solidFill>
                <a:effectLst/>
                <a:latin typeface="Franklin Gothic Book" panose="020B0503020102020204" pitchFamily="34" charset="0"/>
              </a:rPr>
              <a:t>Agarwal S, </a:t>
            </a:r>
            <a:r>
              <a:rPr lang="en-US" sz="1000" b="0" i="0" dirty="0" err="1">
                <a:solidFill>
                  <a:srgbClr val="212121"/>
                </a:solidFill>
                <a:effectLst/>
                <a:latin typeface="Franklin Gothic Book" panose="020B0503020102020204" pitchFamily="34" charset="0"/>
              </a:rPr>
              <a:t>Fulgoni</a:t>
            </a:r>
            <a:r>
              <a:rPr lang="en-US" sz="1000" b="0" i="0" dirty="0">
                <a:solidFill>
                  <a:srgbClr val="212121"/>
                </a:solidFill>
                <a:effectLst/>
                <a:latin typeface="Franklin Gothic Book" panose="020B0503020102020204" pitchFamily="34" charset="0"/>
              </a:rPr>
              <a:t> VL 3rd. Contribution of beef to key nutrient intakes in American adults: an updated analysis with NHANES 2011-2018. </a:t>
            </a:r>
            <a:r>
              <a:rPr lang="en-US" sz="1000" b="0" i="1" dirty="0" err="1">
                <a:solidFill>
                  <a:srgbClr val="212121"/>
                </a:solidFill>
                <a:effectLst/>
                <a:latin typeface="Franklin Gothic Book" panose="020B0503020102020204" pitchFamily="34" charset="0"/>
              </a:rPr>
              <a:t>Nutr</a:t>
            </a:r>
            <a:r>
              <a:rPr lang="en-US" sz="1000" b="0" i="1" dirty="0">
                <a:solidFill>
                  <a:srgbClr val="212121"/>
                </a:solidFill>
                <a:effectLst/>
                <a:latin typeface="Franklin Gothic Book" panose="020B0503020102020204" pitchFamily="34" charset="0"/>
              </a:rPr>
              <a:t> Res</a:t>
            </a:r>
            <a:r>
              <a:rPr lang="en-US" sz="1000" b="0" i="0" dirty="0">
                <a:solidFill>
                  <a:srgbClr val="212121"/>
                </a:solidFill>
                <a:effectLst/>
                <a:latin typeface="Franklin Gothic Book" panose="020B0503020102020204" pitchFamily="34" charset="0"/>
              </a:rPr>
              <a:t>. 2022;105:105-112. doi:10.1016/j.nutres.2022.06.009</a:t>
            </a:r>
            <a:endParaRPr lang="en-US" sz="800" i="1" dirty="0">
              <a:latin typeface="Franklin Gothic Book" panose="020B0503020102020204" pitchFamily="34" charset="0"/>
            </a:endParaRPr>
          </a:p>
        </p:txBody>
      </p:sp>
      <p:sp>
        <p:nvSpPr>
          <p:cNvPr id="5" name="TextBox 4">
            <a:extLst>
              <a:ext uri="{FF2B5EF4-FFF2-40B4-BE49-F238E27FC236}">
                <a16:creationId xmlns:a16="http://schemas.microsoft.com/office/drawing/2014/main" id="{AB4DD4B4-62EA-94E5-EE53-806DAFB0A51F}"/>
              </a:ext>
            </a:extLst>
          </p:cNvPr>
          <p:cNvSpPr txBox="1"/>
          <p:nvPr/>
        </p:nvSpPr>
        <p:spPr>
          <a:xfrm>
            <a:off x="381645" y="1679039"/>
            <a:ext cx="5542548" cy="1200329"/>
          </a:xfrm>
          <a:prstGeom prst="rect">
            <a:avLst/>
          </a:prstGeom>
          <a:noFill/>
        </p:spPr>
        <p:txBody>
          <a:bodyPr wrap="square" rtlCol="0">
            <a:spAutoFit/>
          </a:bodyPr>
          <a:lstStyle/>
          <a:p>
            <a:r>
              <a:rPr lang="en-US" sz="2400" dirty="0">
                <a:latin typeface="Proxima Nova" panose="020B0604020202020204" charset="0"/>
              </a:rPr>
              <a:t>Total beef consumed among </a:t>
            </a:r>
            <a:r>
              <a:rPr lang="en-US" sz="2400" b="1" dirty="0">
                <a:solidFill>
                  <a:srgbClr val="2CA1AC"/>
                </a:solidFill>
                <a:latin typeface="Proxima Nova" panose="020B0604020202020204" charset="0"/>
              </a:rPr>
              <a:t>Americans 2 years and older is on average 1.5 oz/day.</a:t>
            </a:r>
            <a:r>
              <a:rPr lang="en-US" sz="2400" b="1" baseline="30000" dirty="0">
                <a:solidFill>
                  <a:srgbClr val="2CA1AC"/>
                </a:solidFill>
                <a:latin typeface="Proxima Nova" panose="020B0604020202020204" charset="0"/>
              </a:rPr>
              <a:t>1</a:t>
            </a:r>
          </a:p>
        </p:txBody>
      </p:sp>
      <p:pic>
        <p:nvPicPr>
          <p:cNvPr id="11" name="Picture 10">
            <a:extLst>
              <a:ext uri="{FF2B5EF4-FFF2-40B4-BE49-F238E27FC236}">
                <a16:creationId xmlns:a16="http://schemas.microsoft.com/office/drawing/2014/main" id="{9562F819-0FCB-9A5A-9B3D-5469FD8EF39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7882" y="2996776"/>
            <a:ext cx="4357968" cy="2674093"/>
          </a:xfrm>
          <a:prstGeom prst="rect">
            <a:avLst/>
          </a:prstGeom>
        </p:spPr>
      </p:pic>
      <p:sp>
        <p:nvSpPr>
          <p:cNvPr id="12" name="TextBox 11">
            <a:extLst>
              <a:ext uri="{FF2B5EF4-FFF2-40B4-BE49-F238E27FC236}">
                <a16:creationId xmlns:a16="http://schemas.microsoft.com/office/drawing/2014/main" id="{D6D51CBE-BBAC-B677-7440-9D6C7C648B4C}"/>
              </a:ext>
            </a:extLst>
          </p:cNvPr>
          <p:cNvSpPr txBox="1"/>
          <p:nvPr/>
        </p:nvSpPr>
        <p:spPr>
          <a:xfrm>
            <a:off x="6267808" y="1679039"/>
            <a:ext cx="5362217" cy="1477328"/>
          </a:xfrm>
          <a:prstGeom prst="rect">
            <a:avLst/>
          </a:prstGeom>
          <a:noFill/>
        </p:spPr>
        <p:txBody>
          <a:bodyPr wrap="square" rtlCol="0">
            <a:spAutoFit/>
          </a:bodyPr>
          <a:lstStyle/>
          <a:p>
            <a:r>
              <a:rPr lang="en-US" sz="1800" dirty="0">
                <a:solidFill>
                  <a:schemeClr val="tx1"/>
                </a:solidFill>
                <a:latin typeface="Proxima Nova" panose="020B0604020202020204" charset="0"/>
              </a:rPr>
              <a:t>According to recent NHANES, beef consumption contributes only 5.4% of daily calories, and just 8.7% of total fat intake and 11% of saturated fat intake, yet more than 5% of 8 essential nutrients to American diets.</a:t>
            </a:r>
            <a:r>
              <a:rPr lang="en-US" sz="1800" baseline="30000" dirty="0">
                <a:solidFill>
                  <a:schemeClr val="tx1"/>
                </a:solidFill>
                <a:latin typeface="Proxima Nova" panose="020B0604020202020204" charset="0"/>
              </a:rPr>
              <a:t>2</a:t>
            </a:r>
          </a:p>
        </p:txBody>
      </p:sp>
      <p:graphicFrame>
        <p:nvGraphicFramePr>
          <p:cNvPr id="13" name="Chart 12">
            <a:extLst>
              <a:ext uri="{FF2B5EF4-FFF2-40B4-BE49-F238E27FC236}">
                <a16:creationId xmlns:a16="http://schemas.microsoft.com/office/drawing/2014/main" id="{D1183BB4-6861-98A4-B864-E78604CA3E2A}"/>
              </a:ext>
            </a:extLst>
          </p:cNvPr>
          <p:cNvGraphicFramePr>
            <a:graphicFrameLocks/>
          </p:cNvGraphicFramePr>
          <p:nvPr>
            <p:extLst>
              <p:ext uri="{D42A27DB-BD31-4B8C-83A1-F6EECF244321}">
                <p14:modId xmlns:p14="http://schemas.microsoft.com/office/powerpoint/2010/main" val="2989784787"/>
              </p:ext>
            </p:extLst>
          </p:nvPr>
        </p:nvGraphicFramePr>
        <p:xfrm>
          <a:off x="7390031" y="2993177"/>
          <a:ext cx="4434840" cy="284866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000976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Grass and Grain-Finished Beef</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2" name="Picture 1">
            <a:extLst>
              <a:ext uri="{FF2B5EF4-FFF2-40B4-BE49-F238E27FC236}">
                <a16:creationId xmlns:a16="http://schemas.microsoft.com/office/drawing/2014/main" id="{B50580DF-4B8A-676C-E591-7172A7921A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758474" y="1003667"/>
            <a:ext cx="6675049" cy="4850665"/>
          </a:xfrm>
          <a:prstGeom prst="rect">
            <a:avLst/>
          </a:prstGeom>
          <a:effectLst>
            <a:outerShdw blurRad="50800" dist="38100" dir="2700000" algn="tl" rotWithShape="0">
              <a:prstClr val="black">
                <a:alpha val="40000"/>
              </a:prstClr>
            </a:outerShdw>
          </a:effectLst>
        </p:spPr>
      </p:pic>
      <p:sp>
        <p:nvSpPr>
          <p:cNvPr id="3" name="Rectangle 2">
            <a:extLst>
              <a:ext uri="{FF2B5EF4-FFF2-40B4-BE49-F238E27FC236}">
                <a16:creationId xmlns:a16="http://schemas.microsoft.com/office/drawing/2014/main" id="{342CE399-2D6E-9701-96C3-C65A323074EC}"/>
              </a:ext>
            </a:extLst>
          </p:cNvPr>
          <p:cNvSpPr/>
          <p:nvPr/>
        </p:nvSpPr>
        <p:spPr>
          <a:xfrm>
            <a:off x="537882" y="5987987"/>
            <a:ext cx="11221727"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rPr>
              <a:t>Source: US Department of Agriculture, Agricultural Research Service, Nutrient Data Laboratory. USDA National Nutrient Database for Standard Reference,  Release 28. Version Current: September 2015, slightly revised May 2016. Internet: /</a:t>
            </a:r>
            <a:r>
              <a:rPr kumimoji="0" lang="en-US" sz="1000" b="0" i="1" u="none" strike="noStrike" kern="0" cap="none" spc="0" normalizeH="0" baseline="0" noProof="0" dirty="0" err="1">
                <a:ln>
                  <a:noFill/>
                </a:ln>
                <a:solidFill>
                  <a:srgbClr val="000000"/>
                </a:solidFill>
                <a:effectLst/>
                <a:uLnTx/>
                <a:uFillTx/>
                <a:latin typeface="Franklin Gothic Book" panose="020B0503020102020204" pitchFamily="34" charset="0"/>
                <a:cs typeface="Arial"/>
                <a:sym typeface="Arial"/>
              </a:rPr>
              <a:t>nea</a:t>
            </a: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rPr>
              <a:t>/</a:t>
            </a:r>
            <a:r>
              <a:rPr kumimoji="0" lang="en-US" sz="1000" b="0" i="1" u="none" strike="noStrike" kern="0" cap="none" spc="0" normalizeH="0" baseline="0" noProof="0" dirty="0" err="1">
                <a:ln>
                  <a:noFill/>
                </a:ln>
                <a:solidFill>
                  <a:srgbClr val="000000"/>
                </a:solidFill>
                <a:effectLst/>
                <a:uLnTx/>
                <a:uFillTx/>
                <a:latin typeface="Franklin Gothic Book" panose="020B0503020102020204" pitchFamily="34" charset="0"/>
                <a:cs typeface="Arial"/>
                <a:sym typeface="Arial"/>
              </a:rPr>
              <a:t>bhnrc</a:t>
            </a: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rPr>
              <a:t>/</a:t>
            </a:r>
            <a:r>
              <a:rPr kumimoji="0" lang="en-US" sz="1000" b="0" i="1" u="none" strike="noStrike" kern="0" cap="none" spc="0" normalizeH="0" baseline="0" noProof="0" dirty="0" err="1">
                <a:ln>
                  <a:noFill/>
                </a:ln>
                <a:solidFill>
                  <a:srgbClr val="000000"/>
                </a:solidFill>
                <a:effectLst/>
                <a:uLnTx/>
                <a:uFillTx/>
                <a:latin typeface="Franklin Gothic Book" panose="020B0503020102020204" pitchFamily="34" charset="0"/>
                <a:cs typeface="Arial"/>
                <a:sym typeface="Arial"/>
              </a:rPr>
              <a:t>ndl</a:t>
            </a: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rPr>
              <a:t> </a:t>
            </a:r>
          </a:p>
        </p:txBody>
      </p:sp>
    </p:spTree>
    <p:extLst>
      <p:ext uri="{BB962C8B-B14F-4D97-AF65-F5344CB8AC3E}">
        <p14:creationId xmlns:p14="http://schemas.microsoft.com/office/powerpoint/2010/main" val="1406740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11179829"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Additional Resources – </a:t>
            </a:r>
            <a:r>
              <a:rPr lang="en-US" sz="2800" dirty="0">
                <a:latin typeface="Rockwell" panose="02060603020205020403" pitchFamily="18" charset="0"/>
              </a:rPr>
              <a:t>BeefItsWhatsForDinner.com</a:t>
            </a:r>
            <a:endParaRPr lang="en-US" sz="3600" dirty="0">
              <a:latin typeface="Rockwell" panose="02060603020205020403" pitchFamily="18" charset="0"/>
            </a:endParaRP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4" name="Picture 3">
            <a:extLst>
              <a:ext uri="{FF2B5EF4-FFF2-40B4-BE49-F238E27FC236}">
                <a16:creationId xmlns:a16="http://schemas.microsoft.com/office/drawing/2014/main" id="{7C3ACFE4-88FF-0A41-4148-5F1D7B99D470}"/>
              </a:ext>
            </a:extLst>
          </p:cNvPr>
          <p:cNvPicPr>
            <a:picLocks noChangeAspect="1"/>
          </p:cNvPicPr>
          <p:nvPr/>
        </p:nvPicPr>
        <p:blipFill>
          <a:blip r:embed="rId3"/>
          <a:stretch>
            <a:fillRect/>
          </a:stretch>
        </p:blipFill>
        <p:spPr>
          <a:xfrm>
            <a:off x="1681847" y="1211508"/>
            <a:ext cx="8185165" cy="4919080"/>
          </a:xfrm>
          <a:prstGeom prst="rect">
            <a:avLst/>
          </a:prstGeom>
        </p:spPr>
      </p:pic>
    </p:spTree>
    <p:extLst>
      <p:ext uri="{BB962C8B-B14F-4D97-AF65-F5344CB8AC3E}">
        <p14:creationId xmlns:p14="http://schemas.microsoft.com/office/powerpoint/2010/main" val="3202310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What You’ll Learn in This Lesson</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537882" y="1525903"/>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a:rPr>
              <a:t>An overview of healthy eating patterns</a:t>
            </a:r>
          </a:p>
          <a:p>
            <a:pPr marL="0" indent="0">
              <a:buNone/>
            </a:pPr>
            <a:endParaRPr lang="en-US" dirty="0">
              <a:latin typeface="Proxima Nova"/>
            </a:endParaRPr>
          </a:p>
          <a:p>
            <a:r>
              <a:rPr lang="en-US" dirty="0">
                <a:latin typeface="Proxima Nova"/>
              </a:rPr>
              <a:t>Beef’s nutrient profile</a:t>
            </a:r>
            <a:br>
              <a:rPr lang="en-US" dirty="0">
                <a:latin typeface="Proxima Nova"/>
              </a:rPr>
            </a:br>
            <a:endParaRPr lang="en-US" dirty="0">
              <a:latin typeface="Proxima Nova"/>
            </a:endParaRPr>
          </a:p>
          <a:p>
            <a:r>
              <a:rPr lang="en-US" dirty="0">
                <a:latin typeface="Proxima Nova"/>
              </a:rPr>
              <a:t>How beef plays a role in your customers’ health &amp; diet</a:t>
            </a:r>
          </a:p>
        </p:txBody>
      </p:sp>
      <p:pic>
        <p:nvPicPr>
          <p:cNvPr id="3" name="Picture 2" descr="A bowl of meat and chopsticks&#10;&#10;Description automatically generated">
            <a:extLst>
              <a:ext uri="{FF2B5EF4-FFF2-40B4-BE49-F238E27FC236}">
                <a16:creationId xmlns:a16="http://schemas.microsoft.com/office/drawing/2014/main" id="{042A590E-D680-4628-1BBD-3891A67B836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696021" y="1525903"/>
            <a:ext cx="5534739" cy="371079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50361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surface with white specks&#10;&#10;Description automatically generated">
            <a:extLst>
              <a:ext uri="{FF2B5EF4-FFF2-40B4-BE49-F238E27FC236}">
                <a16:creationId xmlns:a16="http://schemas.microsoft.com/office/drawing/2014/main" id="{8A99B978-448B-1255-B7E7-A94E4B58C32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9AA2BB9-A469-17B8-5A8A-CF1085E24A68}"/>
              </a:ext>
            </a:extLst>
          </p:cNvPr>
          <p:cNvSpPr/>
          <p:nvPr/>
        </p:nvSpPr>
        <p:spPr>
          <a:xfrm>
            <a:off x="0" y="430306"/>
            <a:ext cx="12192000" cy="36755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5C0D4C32-DC16-B6A5-D26F-1BAA0B516E9D}"/>
              </a:ext>
            </a:extLst>
          </p:cNvPr>
          <p:cNvSpPr/>
          <p:nvPr/>
        </p:nvSpPr>
        <p:spPr>
          <a:xfrm>
            <a:off x="0" y="0"/>
            <a:ext cx="12192000" cy="537882"/>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E76761A-F154-A385-961C-BD4356186199}"/>
              </a:ext>
            </a:extLst>
          </p:cNvPr>
          <p:cNvSpPr/>
          <p:nvPr/>
        </p:nvSpPr>
        <p:spPr>
          <a:xfrm>
            <a:off x="5177806" y="64818"/>
            <a:ext cx="1836389" cy="1755018"/>
          </a:xfrm>
          <a:prstGeom prst="ellipse">
            <a:avLst/>
          </a:prstGeom>
          <a:solidFill>
            <a:srgbClr val="FAFAFA"/>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89E4DD8-736C-4806-4E6C-1F340FCC52D6}"/>
              </a:ext>
            </a:extLst>
          </p:cNvPr>
          <p:cNvPicPr>
            <a:picLocks noChangeAspect="1"/>
          </p:cNvPicPr>
          <p:nvPr/>
        </p:nvPicPr>
        <p:blipFill>
          <a:blip r:embed="rId4"/>
          <a:stretch>
            <a:fillRect/>
          </a:stretch>
        </p:blipFill>
        <p:spPr>
          <a:xfrm>
            <a:off x="5281398" y="524092"/>
            <a:ext cx="1629203" cy="836470"/>
          </a:xfrm>
          <a:prstGeom prst="rect">
            <a:avLst/>
          </a:prstGeom>
        </p:spPr>
      </p:pic>
      <p:sp>
        <p:nvSpPr>
          <p:cNvPr id="10" name="TextBox 9">
            <a:extLst>
              <a:ext uri="{FF2B5EF4-FFF2-40B4-BE49-F238E27FC236}">
                <a16:creationId xmlns:a16="http://schemas.microsoft.com/office/drawing/2014/main" id="{A6C34B30-B93C-9DDF-45CE-13DDBD3602B5}"/>
              </a:ext>
            </a:extLst>
          </p:cNvPr>
          <p:cNvSpPr txBox="1"/>
          <p:nvPr/>
        </p:nvSpPr>
        <p:spPr>
          <a:xfrm>
            <a:off x="1394011" y="2778561"/>
            <a:ext cx="9403976" cy="923330"/>
          </a:xfrm>
          <a:prstGeom prst="rect">
            <a:avLst/>
          </a:prstGeom>
          <a:noFill/>
        </p:spPr>
        <p:txBody>
          <a:bodyPr wrap="square" rtlCol="0">
            <a:spAutoFit/>
          </a:bodyPr>
          <a:lstStyle/>
          <a:p>
            <a:pPr algn="ctr"/>
            <a:r>
              <a:rPr lang="en-US" sz="5400" b="1" dirty="0">
                <a:solidFill>
                  <a:schemeClr val="bg1"/>
                </a:solidFill>
                <a:latin typeface="Rockwell" panose="02060603020205020403" pitchFamily="18" charset="0"/>
              </a:rPr>
              <a:t>Thank You</a:t>
            </a:r>
          </a:p>
        </p:txBody>
      </p:sp>
      <p:pic>
        <p:nvPicPr>
          <p:cNvPr id="12" name="Picture 11" descr="A black and white sign with white text&#10;&#10;Description automatically generated">
            <a:extLst>
              <a:ext uri="{FF2B5EF4-FFF2-40B4-BE49-F238E27FC236}">
                <a16:creationId xmlns:a16="http://schemas.microsoft.com/office/drawing/2014/main" id="{2724666D-3509-C797-CDC7-29732AE2403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285434" y="4949355"/>
            <a:ext cx="1519901" cy="886609"/>
          </a:xfrm>
          <a:prstGeom prst="rect">
            <a:avLst/>
          </a:prstGeom>
        </p:spPr>
      </p:pic>
      <p:pic>
        <p:nvPicPr>
          <p:cNvPr id="14" name="Picture 13" descr="A logo on a black background&#10;&#10;Description automatically generated">
            <a:extLst>
              <a:ext uri="{FF2B5EF4-FFF2-40B4-BE49-F238E27FC236}">
                <a16:creationId xmlns:a16="http://schemas.microsoft.com/office/drawing/2014/main" id="{39A8E9DE-9874-CA7E-FC3A-8BCE17C73A4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095999" y="4660617"/>
            <a:ext cx="2356531" cy="1593418"/>
          </a:xfrm>
          <a:prstGeom prst="rect">
            <a:avLst/>
          </a:prstGeom>
        </p:spPr>
      </p:pic>
    </p:spTree>
    <p:extLst>
      <p:ext uri="{BB962C8B-B14F-4D97-AF65-F5344CB8AC3E}">
        <p14:creationId xmlns:p14="http://schemas.microsoft.com/office/powerpoint/2010/main" val="1902287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Components of Healthy Eating</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398A1DC5-005B-CB1C-2A32-E78B1720B957}"/>
              </a:ext>
            </a:extLst>
          </p:cNvPr>
          <p:cNvSpPr txBox="1">
            <a:spLocks/>
          </p:cNvSpPr>
          <p:nvPr/>
        </p:nvSpPr>
        <p:spPr>
          <a:xfrm>
            <a:off x="377399" y="1130119"/>
            <a:ext cx="5352842" cy="50370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0800" indent="0">
              <a:buFont typeface="Arial" panose="020B0604020202020204" pitchFamily="34" charset="0"/>
              <a:buNone/>
            </a:pPr>
            <a:r>
              <a:rPr lang="en-US" sz="2200" dirty="0">
                <a:latin typeface="Proxima Nova" panose="02000506030000020004" pitchFamily="50" charset="0"/>
              </a:rPr>
              <a:t>Includes:</a:t>
            </a:r>
          </a:p>
          <a:p>
            <a:pPr lvl="1"/>
            <a:r>
              <a:rPr lang="en-US" sz="2200" dirty="0">
                <a:latin typeface="Proxima Nova" panose="02000506030000020004" pitchFamily="50" charset="0"/>
              </a:rPr>
              <a:t>A variety of colorful vegetables and fruits, especially whole fruits</a:t>
            </a:r>
          </a:p>
          <a:p>
            <a:pPr lvl="1"/>
            <a:r>
              <a:rPr lang="en-US" sz="2200" dirty="0">
                <a:latin typeface="Proxima Nova" panose="02000506030000020004" pitchFamily="50" charset="0"/>
              </a:rPr>
              <a:t>Grains, at least half of which are whole grains</a:t>
            </a:r>
          </a:p>
          <a:p>
            <a:pPr lvl="1"/>
            <a:r>
              <a:rPr lang="en-US" sz="2200" dirty="0">
                <a:latin typeface="Proxima Nova" panose="02000506030000020004" pitchFamily="50" charset="0"/>
              </a:rPr>
              <a:t>Fat-free or low-fat dairy</a:t>
            </a:r>
          </a:p>
          <a:p>
            <a:pPr lvl="1"/>
            <a:r>
              <a:rPr lang="en-US" sz="2200" dirty="0">
                <a:latin typeface="Proxima Nova" panose="02000506030000020004" pitchFamily="50" charset="0"/>
              </a:rPr>
              <a:t>A variety of protein foods, including seafood, lean meats and poultry, eggs, legumes (beans and peas), and nuts, seeds, and soy products</a:t>
            </a:r>
          </a:p>
          <a:p>
            <a:pPr lvl="1"/>
            <a:r>
              <a:rPr lang="en-US" sz="2200" dirty="0">
                <a:latin typeface="Proxima Nova" panose="02000506030000020004" pitchFamily="50" charset="0"/>
              </a:rPr>
              <a:t>Oils</a:t>
            </a:r>
          </a:p>
          <a:p>
            <a:pPr marL="50800" indent="0">
              <a:buFont typeface="Arial" panose="020B0604020202020204" pitchFamily="34" charset="0"/>
              <a:buNone/>
            </a:pPr>
            <a:r>
              <a:rPr lang="en-US" sz="2200" dirty="0">
                <a:latin typeface="Proxima Nova" panose="02000506030000020004" pitchFamily="50" charset="0"/>
              </a:rPr>
              <a:t>Limits:</a:t>
            </a:r>
          </a:p>
          <a:p>
            <a:pPr lvl="1"/>
            <a:r>
              <a:rPr lang="en-US" sz="2200" dirty="0">
                <a:latin typeface="Proxima Nova" panose="02000506030000020004" pitchFamily="50" charset="0"/>
              </a:rPr>
              <a:t>Saturated fats, added sugars, and sodium</a:t>
            </a:r>
          </a:p>
          <a:p>
            <a:pPr marL="50800" indent="0">
              <a:buFont typeface="Arial" panose="020B0604020202020204" pitchFamily="34" charset="0"/>
              <a:buNone/>
            </a:pPr>
            <a:endParaRPr lang="en-US" sz="2200" dirty="0">
              <a:latin typeface="Proxima Nova" panose="02000506030000020004" pitchFamily="50" charset="0"/>
            </a:endParaRPr>
          </a:p>
        </p:txBody>
      </p:sp>
      <p:pic>
        <p:nvPicPr>
          <p:cNvPr id="12" name="Picture 2">
            <a:extLst>
              <a:ext uri="{FF2B5EF4-FFF2-40B4-BE49-F238E27FC236}">
                <a16:creationId xmlns:a16="http://schemas.microsoft.com/office/drawing/2014/main" id="{D4BF7556-886B-A1DA-BD96-CC45D99BC455}"/>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6665978" y="1441291"/>
            <a:ext cx="4889451" cy="276387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98C44A7-669D-A04A-D035-634904C2ADAC}"/>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7302816" y="4474705"/>
            <a:ext cx="3615775" cy="987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364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11012071"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Protein is a Foundational Food for Health</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3749751A-3AF7-E22B-954C-4E9B7B94ED4D}"/>
              </a:ext>
            </a:extLst>
          </p:cNvPr>
          <p:cNvSpPr txBox="1">
            <a:spLocks/>
          </p:cNvSpPr>
          <p:nvPr/>
        </p:nvSpPr>
        <p:spPr>
          <a:xfrm>
            <a:off x="367129" y="1577159"/>
            <a:ext cx="5078521" cy="28729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3700" lvl="0" indent="-342900">
              <a:buClr>
                <a:srgbClr val="000000"/>
              </a:buClr>
            </a:pPr>
            <a:r>
              <a:rPr lang="en-US" sz="2400" kern="1200" dirty="0">
                <a:solidFill>
                  <a:srgbClr val="000000"/>
                </a:solidFill>
                <a:latin typeface="Proxima Nova" panose="02000506030000020004" pitchFamily="50" charset="0"/>
              </a:rPr>
              <a:t>The </a:t>
            </a:r>
            <a:r>
              <a:rPr lang="en-US" sz="2400" kern="1200" dirty="0">
                <a:solidFill>
                  <a:schemeClr val="tx1"/>
                </a:solidFill>
                <a:latin typeface="Proxima Nova" panose="02000506030000020004" pitchFamily="50" charset="0"/>
              </a:rPr>
              <a:t>2020-2025 Dietary Guidelines for Americans recommend adults consume 5.5-ounce equivalents of protein each day, with about 3.7 ounces per day coming from meats, poultry, and eggs.*</a:t>
            </a:r>
            <a:endParaRPr lang="en-US" sz="2400" kern="1200" baseline="30000" dirty="0">
              <a:solidFill>
                <a:schemeClr val="tx1"/>
              </a:solidFill>
              <a:latin typeface="Proxima Nova" panose="02000506030000020004" pitchFamily="50" charset="0"/>
            </a:endParaRPr>
          </a:p>
          <a:p>
            <a:pPr marL="0" indent="0">
              <a:buNone/>
            </a:pPr>
            <a:endParaRPr lang="en-US" sz="2000" dirty="0">
              <a:latin typeface="Proxima Nova" panose="02000506030000020004" pitchFamily="50" charset="0"/>
            </a:endParaRPr>
          </a:p>
        </p:txBody>
      </p:sp>
      <p:sp>
        <p:nvSpPr>
          <p:cNvPr id="3" name="Rectangle 2">
            <a:extLst>
              <a:ext uri="{FF2B5EF4-FFF2-40B4-BE49-F238E27FC236}">
                <a16:creationId xmlns:a16="http://schemas.microsoft.com/office/drawing/2014/main" id="{7508A47A-6C0F-819C-387F-EE1596ECF5B6}"/>
              </a:ext>
            </a:extLst>
          </p:cNvPr>
          <p:cNvSpPr/>
          <p:nvPr/>
        </p:nvSpPr>
        <p:spPr>
          <a:xfrm>
            <a:off x="537882" y="5915762"/>
            <a:ext cx="11787188" cy="4154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rPr>
              <a:t>Source: </a:t>
            </a:r>
            <a:r>
              <a:rPr lang="en-US" sz="1000" b="0" i="0" dirty="0">
                <a:solidFill>
                  <a:srgbClr val="040C28"/>
                </a:solidFill>
                <a:effectLst/>
                <a:latin typeface="Franklin Gothic Book" panose="020B0503020102020204" pitchFamily="34" charset="0"/>
              </a:rPr>
              <a:t>U.S. Department of Agriculture and U.S. Department of Health and Human Services.</a:t>
            </a:r>
            <a:r>
              <a:rPr lang="en-US" sz="1000" b="0" i="0" dirty="0">
                <a:solidFill>
                  <a:srgbClr val="202124"/>
                </a:solidFill>
                <a:effectLst/>
                <a:latin typeface="Franklin Gothic Book" panose="020B0503020102020204" pitchFamily="34" charset="0"/>
              </a:rPr>
              <a:t> </a:t>
            </a:r>
            <a:r>
              <a:rPr lang="en-US" sz="1000" b="0" i="0" dirty="0">
                <a:solidFill>
                  <a:srgbClr val="040C28"/>
                </a:solidFill>
                <a:effectLst/>
                <a:latin typeface="Franklin Gothic Book" panose="020B0503020102020204" pitchFamily="34" charset="0"/>
              </a:rPr>
              <a:t>Dietary Guidelines for Americans, 2020-2025.</a:t>
            </a:r>
            <a:r>
              <a:rPr lang="en-US" sz="1000" b="0" i="0" dirty="0">
                <a:solidFill>
                  <a:srgbClr val="202124"/>
                </a:solidFill>
                <a:effectLst/>
                <a:latin typeface="Franklin Gothic Book" panose="020B0503020102020204" pitchFamily="34" charset="0"/>
              </a:rPr>
              <a:t> </a:t>
            </a:r>
            <a:r>
              <a:rPr lang="en-US" sz="1000" b="0" i="0" dirty="0">
                <a:solidFill>
                  <a:srgbClr val="040C28"/>
                </a:solidFill>
                <a:effectLst/>
                <a:latin typeface="Franklin Gothic Book" panose="020B0503020102020204" pitchFamily="34" charset="0"/>
              </a:rPr>
              <a:t>9th Edition.</a:t>
            </a:r>
            <a:endPar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rPr>
              <a:t>*Based on a Healthy U.S-Style Dietary Pattern at the 2,000-calorie </a:t>
            </a:r>
            <a:r>
              <a:rPr lang="en-US" sz="1000" i="1" dirty="0">
                <a:latin typeface="Franklin Gothic Book" panose="020B0503020102020204" pitchFamily="34" charset="0"/>
              </a:rPr>
              <a:t>level</a:t>
            </a:r>
            <a:endPar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endParaRPr>
          </a:p>
        </p:txBody>
      </p:sp>
      <p:pic>
        <p:nvPicPr>
          <p:cNvPr id="4" name="Picture 2">
            <a:extLst>
              <a:ext uri="{FF2B5EF4-FFF2-40B4-BE49-F238E27FC236}">
                <a16:creationId xmlns:a16="http://schemas.microsoft.com/office/drawing/2014/main" id="{BF415CE5-ACFC-4B8A-8914-35DA34B26B4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21226" y="1349689"/>
            <a:ext cx="3531813" cy="3591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0505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Protein’s Role in Human Health</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Rectangle: Rounded Corners 1">
            <a:extLst>
              <a:ext uri="{FF2B5EF4-FFF2-40B4-BE49-F238E27FC236}">
                <a16:creationId xmlns:a16="http://schemas.microsoft.com/office/drawing/2014/main" id="{682816F9-73BC-8591-DE4B-DCA1CDD92B9F}"/>
              </a:ext>
            </a:extLst>
          </p:cNvPr>
          <p:cNvSpPr/>
          <p:nvPr/>
        </p:nvSpPr>
        <p:spPr>
          <a:xfrm>
            <a:off x="640362" y="1811528"/>
            <a:ext cx="2117789" cy="1791019"/>
          </a:xfrm>
          <a:prstGeom prst="roundRect">
            <a:avLst>
              <a:gd name="adj" fmla="val 10000"/>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6">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3" name="Group 2">
            <a:extLst>
              <a:ext uri="{FF2B5EF4-FFF2-40B4-BE49-F238E27FC236}">
                <a16:creationId xmlns:a16="http://schemas.microsoft.com/office/drawing/2014/main" id="{2561E75A-08D7-9344-325A-5F6D4D721941}"/>
              </a:ext>
            </a:extLst>
          </p:cNvPr>
          <p:cNvGrpSpPr/>
          <p:nvPr/>
        </p:nvGrpSpPr>
        <p:grpSpPr>
          <a:xfrm>
            <a:off x="866136" y="3558731"/>
            <a:ext cx="1724781" cy="1487740"/>
            <a:chOff x="578205" y="2634327"/>
            <a:chExt cx="1724781" cy="1487740"/>
          </a:xfrm>
        </p:grpSpPr>
        <p:sp>
          <p:nvSpPr>
            <p:cNvPr id="25" name="Rectangle: Top Corners Rounded 24">
              <a:extLst>
                <a:ext uri="{FF2B5EF4-FFF2-40B4-BE49-F238E27FC236}">
                  <a16:creationId xmlns:a16="http://schemas.microsoft.com/office/drawing/2014/main" id="{5F2E8216-CCB6-2C5D-3F43-CEB2A254A7CF}"/>
                </a:ext>
              </a:extLst>
            </p:cNvPr>
            <p:cNvSpPr/>
            <p:nvPr/>
          </p:nvSpPr>
          <p:spPr>
            <a:xfrm rot="10800000">
              <a:off x="578205" y="2634327"/>
              <a:ext cx="1724781" cy="1487740"/>
            </a:xfrm>
            <a:prstGeom prst="round2SameRect">
              <a:avLst>
                <a:gd name="adj1" fmla="val 10500"/>
                <a:gd name="adj2" fmla="val 0"/>
              </a:avLst>
            </a:prstGeom>
            <a:solidFill>
              <a:srgbClr val="C00000"/>
            </a:solid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26" name="Rectangle: Top Corners Rounded 5">
              <a:extLst>
                <a:ext uri="{FF2B5EF4-FFF2-40B4-BE49-F238E27FC236}">
                  <a16:creationId xmlns:a16="http://schemas.microsoft.com/office/drawing/2014/main" id="{53CA40E6-4F28-2A58-5F72-1638625DEB9C}"/>
                </a:ext>
              </a:extLst>
            </p:cNvPr>
            <p:cNvSpPr txBox="1"/>
            <p:nvPr/>
          </p:nvSpPr>
          <p:spPr>
            <a:xfrm rot="21600000">
              <a:off x="623958" y="2634327"/>
              <a:ext cx="1633275" cy="14419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US" sz="2400" kern="1200" dirty="0">
                  <a:latin typeface="Proxima Nova" panose="020B0604020202020204" charset="0"/>
                </a:rPr>
                <a:t>Part of a Healthy Diet</a:t>
              </a:r>
              <a:r>
                <a:rPr lang="en-US" sz="2400" kern="1200" baseline="30000" dirty="0">
                  <a:latin typeface="Proxima Nova" panose="020B0604020202020204" charset="0"/>
                </a:rPr>
                <a:t>1</a:t>
              </a:r>
              <a:endParaRPr lang="en-US" sz="2400" kern="1200" dirty="0">
                <a:latin typeface="Proxima Nova" panose="020B0604020202020204" charset="0"/>
              </a:endParaRPr>
            </a:p>
          </p:txBody>
        </p:sp>
      </p:grpSp>
      <p:sp>
        <p:nvSpPr>
          <p:cNvPr id="4" name="Rectangle: Rounded Corners 3">
            <a:extLst>
              <a:ext uri="{FF2B5EF4-FFF2-40B4-BE49-F238E27FC236}">
                <a16:creationId xmlns:a16="http://schemas.microsoft.com/office/drawing/2014/main" id="{7D45D4C7-91B9-CEF3-08C1-FF41641946D9}"/>
              </a:ext>
            </a:extLst>
          </p:cNvPr>
          <p:cNvSpPr/>
          <p:nvPr/>
        </p:nvSpPr>
        <p:spPr>
          <a:xfrm>
            <a:off x="2930630" y="1811528"/>
            <a:ext cx="2078119" cy="1791019"/>
          </a:xfrm>
          <a:prstGeom prst="roundRect">
            <a:avLst>
              <a:gd name="adj" fmla="val 10000"/>
            </a:avLst>
          </a:prstGeom>
          <a:blipFill>
            <a:blip r:embed="rId4"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6">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5" name="Group 4">
            <a:extLst>
              <a:ext uri="{FF2B5EF4-FFF2-40B4-BE49-F238E27FC236}">
                <a16:creationId xmlns:a16="http://schemas.microsoft.com/office/drawing/2014/main" id="{65B7C529-225D-95F2-D5C7-CD756A199395}"/>
              </a:ext>
            </a:extLst>
          </p:cNvPr>
          <p:cNvGrpSpPr/>
          <p:nvPr/>
        </p:nvGrpSpPr>
        <p:grpSpPr>
          <a:xfrm>
            <a:off x="3136569" y="3558731"/>
            <a:ext cx="1724781" cy="1487740"/>
            <a:chOff x="2848638" y="2634327"/>
            <a:chExt cx="1724781" cy="1487740"/>
          </a:xfrm>
        </p:grpSpPr>
        <p:sp>
          <p:nvSpPr>
            <p:cNvPr id="23" name="Rectangle: Top Corners Rounded 22">
              <a:extLst>
                <a:ext uri="{FF2B5EF4-FFF2-40B4-BE49-F238E27FC236}">
                  <a16:creationId xmlns:a16="http://schemas.microsoft.com/office/drawing/2014/main" id="{87AED884-CCFD-01BE-761C-460F99D81DE7}"/>
                </a:ext>
              </a:extLst>
            </p:cNvPr>
            <p:cNvSpPr/>
            <p:nvPr/>
          </p:nvSpPr>
          <p:spPr>
            <a:xfrm rot="10800000">
              <a:off x="2848638" y="2634327"/>
              <a:ext cx="1724781" cy="1487740"/>
            </a:xfrm>
            <a:prstGeom prst="round2SameRect">
              <a:avLst>
                <a:gd name="adj1" fmla="val 10500"/>
                <a:gd name="adj2" fmla="val 0"/>
              </a:avLst>
            </a:prstGeom>
            <a:solidFill>
              <a:srgbClr val="C00000"/>
            </a:solid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24" name="Rectangle: Top Corners Rounded 8">
              <a:extLst>
                <a:ext uri="{FF2B5EF4-FFF2-40B4-BE49-F238E27FC236}">
                  <a16:creationId xmlns:a16="http://schemas.microsoft.com/office/drawing/2014/main" id="{94BEC8C6-1D83-E2E5-22D2-2B75560D0EB4}"/>
                </a:ext>
              </a:extLst>
            </p:cNvPr>
            <p:cNvSpPr txBox="1"/>
            <p:nvPr/>
          </p:nvSpPr>
          <p:spPr>
            <a:xfrm rot="21600000">
              <a:off x="2894391" y="2634327"/>
              <a:ext cx="1633275" cy="14419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US" sz="2400" kern="1200" dirty="0">
                  <a:latin typeface="Proxima Nova" panose="020B0604020202020204" charset="0"/>
                </a:rPr>
                <a:t>Weight Mgmt</a:t>
              </a:r>
              <a:r>
                <a:rPr lang="en-US" sz="2400" kern="1200" baseline="30000" dirty="0">
                  <a:latin typeface="Proxima Nova" panose="020B0604020202020204" charset="0"/>
                </a:rPr>
                <a:t>2,3</a:t>
              </a:r>
              <a:endParaRPr lang="en-US" sz="2400" kern="1200" dirty="0">
                <a:latin typeface="Proxima Nova" panose="020B0604020202020204" charset="0"/>
              </a:endParaRPr>
            </a:p>
          </p:txBody>
        </p:sp>
      </p:grpSp>
      <p:sp>
        <p:nvSpPr>
          <p:cNvPr id="11" name="Rectangle: Rounded Corners 10">
            <a:extLst>
              <a:ext uri="{FF2B5EF4-FFF2-40B4-BE49-F238E27FC236}">
                <a16:creationId xmlns:a16="http://schemas.microsoft.com/office/drawing/2014/main" id="{3E35A7B1-F8C8-3943-1393-183A391FD10C}"/>
              </a:ext>
            </a:extLst>
          </p:cNvPr>
          <p:cNvSpPr/>
          <p:nvPr/>
        </p:nvSpPr>
        <p:spPr>
          <a:xfrm>
            <a:off x="5181228" y="1811528"/>
            <a:ext cx="1988655" cy="1791019"/>
          </a:xfrm>
          <a:prstGeom prst="roundRect">
            <a:avLst>
              <a:gd name="adj" fmla="val 10000"/>
            </a:avLst>
          </a:prstGeom>
          <a:blipFill>
            <a:blip r:embed="rId5"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6">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12" name="Group 11">
            <a:extLst>
              <a:ext uri="{FF2B5EF4-FFF2-40B4-BE49-F238E27FC236}">
                <a16:creationId xmlns:a16="http://schemas.microsoft.com/office/drawing/2014/main" id="{E53CC2E1-B159-BE41-3A58-76E393C9748A}"/>
              </a:ext>
            </a:extLst>
          </p:cNvPr>
          <p:cNvGrpSpPr/>
          <p:nvPr/>
        </p:nvGrpSpPr>
        <p:grpSpPr>
          <a:xfrm>
            <a:off x="5342435" y="3558731"/>
            <a:ext cx="1724781" cy="1487740"/>
            <a:chOff x="5054504" y="2634327"/>
            <a:chExt cx="1724781" cy="1487740"/>
          </a:xfrm>
        </p:grpSpPr>
        <p:sp>
          <p:nvSpPr>
            <p:cNvPr id="21" name="Rectangle: Top Corners Rounded 20">
              <a:extLst>
                <a:ext uri="{FF2B5EF4-FFF2-40B4-BE49-F238E27FC236}">
                  <a16:creationId xmlns:a16="http://schemas.microsoft.com/office/drawing/2014/main" id="{00FA2ECD-6776-74FC-4CA7-754B0F316E23}"/>
                </a:ext>
              </a:extLst>
            </p:cNvPr>
            <p:cNvSpPr/>
            <p:nvPr/>
          </p:nvSpPr>
          <p:spPr>
            <a:xfrm rot="10800000">
              <a:off x="5054504" y="2634327"/>
              <a:ext cx="1724781" cy="1487740"/>
            </a:xfrm>
            <a:prstGeom prst="round2SameRect">
              <a:avLst>
                <a:gd name="adj1" fmla="val 10500"/>
                <a:gd name="adj2" fmla="val 0"/>
              </a:avLst>
            </a:prstGeom>
            <a:solidFill>
              <a:srgbClr val="C00000"/>
            </a:solid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22" name="Rectangle: Top Corners Rounded 11">
              <a:extLst>
                <a:ext uri="{FF2B5EF4-FFF2-40B4-BE49-F238E27FC236}">
                  <a16:creationId xmlns:a16="http://schemas.microsoft.com/office/drawing/2014/main" id="{03DAAB0C-DC08-868F-B1B4-18F423FCAE4D}"/>
                </a:ext>
              </a:extLst>
            </p:cNvPr>
            <p:cNvSpPr txBox="1"/>
            <p:nvPr/>
          </p:nvSpPr>
          <p:spPr>
            <a:xfrm rot="21600000">
              <a:off x="5100257" y="2634327"/>
              <a:ext cx="1633275" cy="14419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US" sz="2400" kern="1200" dirty="0">
                  <a:latin typeface="Proxima Nova" panose="020B0604020202020204" charset="0"/>
                </a:rPr>
                <a:t>Building Muscle</a:t>
              </a:r>
              <a:r>
                <a:rPr lang="en-US" sz="2400" kern="1200" baseline="30000" dirty="0">
                  <a:latin typeface="Proxima Nova" panose="020B0604020202020204" charset="0"/>
                </a:rPr>
                <a:t>3</a:t>
              </a:r>
              <a:endParaRPr lang="en-US" sz="2400" kern="1200" dirty="0">
                <a:latin typeface="Proxima Nova" panose="020B0604020202020204" charset="0"/>
              </a:endParaRPr>
            </a:p>
          </p:txBody>
        </p:sp>
      </p:grpSp>
      <p:sp>
        <p:nvSpPr>
          <p:cNvPr id="13" name="Rectangle: Rounded Corners 12">
            <a:extLst>
              <a:ext uri="{FF2B5EF4-FFF2-40B4-BE49-F238E27FC236}">
                <a16:creationId xmlns:a16="http://schemas.microsoft.com/office/drawing/2014/main" id="{E1AE111A-357E-EB97-ED6C-4C9AFD092793}"/>
              </a:ext>
            </a:extLst>
          </p:cNvPr>
          <p:cNvSpPr/>
          <p:nvPr/>
        </p:nvSpPr>
        <p:spPr>
          <a:xfrm>
            <a:off x="7342361" y="1811528"/>
            <a:ext cx="2008248" cy="1791019"/>
          </a:xfrm>
          <a:prstGeom prst="roundRect">
            <a:avLst>
              <a:gd name="adj" fmla="val 10000"/>
            </a:avLst>
          </a:prstGeom>
          <a:blipFill dpi="0" rotWithShape="1">
            <a:blip r:embed="rId6" cstate="print">
              <a:extLst>
                <a:ext uri="{28A0092B-C50C-407E-A947-70E740481C1C}">
                  <a14:useLocalDpi xmlns:a14="http://schemas.microsoft.com/office/drawing/2010/main"/>
                </a:ext>
              </a:extLst>
            </a:blip>
            <a:srcRect/>
            <a:stretch>
              <a:fillRect b="516"/>
            </a:stretch>
          </a:blipFill>
        </p:spPr>
        <p:style>
          <a:lnRef idx="2">
            <a:schemeClr val="lt1">
              <a:hueOff val="0"/>
              <a:satOff val="0"/>
              <a:lumOff val="0"/>
              <a:alphaOff val="0"/>
            </a:schemeClr>
          </a:lnRef>
          <a:fillRef idx="1">
            <a:scrgbClr r="0" g="0" b="0"/>
          </a:fillRef>
          <a:effectRef idx="0">
            <a:schemeClr val="accent6">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14" name="Group 13">
            <a:extLst>
              <a:ext uri="{FF2B5EF4-FFF2-40B4-BE49-F238E27FC236}">
                <a16:creationId xmlns:a16="http://schemas.microsoft.com/office/drawing/2014/main" id="{81A5A223-C465-A0D3-58BE-DB4CC45836EB}"/>
              </a:ext>
            </a:extLst>
          </p:cNvPr>
          <p:cNvGrpSpPr/>
          <p:nvPr/>
        </p:nvGrpSpPr>
        <p:grpSpPr>
          <a:xfrm>
            <a:off x="7479861" y="3558731"/>
            <a:ext cx="1747875" cy="1487740"/>
            <a:chOff x="7191930" y="2634327"/>
            <a:chExt cx="1747875" cy="1487740"/>
          </a:xfrm>
        </p:grpSpPr>
        <p:sp>
          <p:nvSpPr>
            <p:cNvPr id="19" name="Rectangle: Top Corners Rounded 18">
              <a:extLst>
                <a:ext uri="{FF2B5EF4-FFF2-40B4-BE49-F238E27FC236}">
                  <a16:creationId xmlns:a16="http://schemas.microsoft.com/office/drawing/2014/main" id="{D619C623-94C5-9323-C717-885696ECDE21}"/>
                </a:ext>
              </a:extLst>
            </p:cNvPr>
            <p:cNvSpPr/>
            <p:nvPr/>
          </p:nvSpPr>
          <p:spPr>
            <a:xfrm rot="10800000">
              <a:off x="7191930" y="2634327"/>
              <a:ext cx="1747875" cy="1487740"/>
            </a:xfrm>
            <a:prstGeom prst="round2SameRect">
              <a:avLst>
                <a:gd name="adj1" fmla="val 10500"/>
                <a:gd name="adj2" fmla="val 0"/>
              </a:avLst>
            </a:prstGeom>
            <a:solidFill>
              <a:srgbClr val="C00000"/>
            </a:solid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20" name="Rectangle: Top Corners Rounded 14">
              <a:extLst>
                <a:ext uri="{FF2B5EF4-FFF2-40B4-BE49-F238E27FC236}">
                  <a16:creationId xmlns:a16="http://schemas.microsoft.com/office/drawing/2014/main" id="{A3DCE1AF-CBDD-105E-F749-5224C1AF0B4A}"/>
                </a:ext>
              </a:extLst>
            </p:cNvPr>
            <p:cNvSpPr txBox="1"/>
            <p:nvPr/>
          </p:nvSpPr>
          <p:spPr>
            <a:xfrm rot="21600000">
              <a:off x="7237683" y="2634327"/>
              <a:ext cx="1656369" cy="14419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US" sz="2400" kern="1200" dirty="0">
                  <a:latin typeface="Proxima Nova" panose="020B0604020202020204" charset="0"/>
                </a:rPr>
                <a:t>Increased Energy</a:t>
              </a:r>
              <a:r>
                <a:rPr lang="en-US" sz="2400" kern="1200" baseline="30000" dirty="0">
                  <a:latin typeface="Proxima Nova" panose="020B0604020202020204" charset="0"/>
                </a:rPr>
                <a:t>3</a:t>
              </a:r>
              <a:endParaRPr lang="en-US" sz="2400" kern="1200" dirty="0">
                <a:latin typeface="Proxima Nova" panose="020B0604020202020204" charset="0"/>
              </a:endParaRPr>
            </a:p>
          </p:txBody>
        </p:sp>
      </p:grpSp>
      <p:sp>
        <p:nvSpPr>
          <p:cNvPr id="15" name="Rectangle: Rounded Corners 14">
            <a:extLst>
              <a:ext uri="{FF2B5EF4-FFF2-40B4-BE49-F238E27FC236}">
                <a16:creationId xmlns:a16="http://schemas.microsoft.com/office/drawing/2014/main" id="{35EB5E2C-57B9-1C99-09E5-930905B533CE}"/>
              </a:ext>
            </a:extLst>
          </p:cNvPr>
          <p:cNvSpPr/>
          <p:nvPr/>
        </p:nvSpPr>
        <p:spPr>
          <a:xfrm>
            <a:off x="9523088" y="1811528"/>
            <a:ext cx="2028549" cy="1791019"/>
          </a:xfrm>
          <a:prstGeom prst="roundRect">
            <a:avLst>
              <a:gd name="adj" fmla="val 10000"/>
            </a:avLst>
          </a:prstGeom>
          <a:blipFill dpi="0" rotWithShape="1">
            <a:blip r:embed="rId7" cstate="print">
              <a:extLst>
                <a:ext uri="{28A0092B-C50C-407E-A947-70E740481C1C}">
                  <a14:useLocalDpi xmlns:a14="http://schemas.microsoft.com/office/drawing/2010/main"/>
                </a:ext>
              </a:extLst>
            </a:blip>
            <a:srcRect/>
            <a:stretch>
              <a:fillRect l="1"/>
            </a:stretch>
          </a:blipFill>
        </p:spPr>
        <p:style>
          <a:lnRef idx="2">
            <a:schemeClr val="lt1">
              <a:hueOff val="0"/>
              <a:satOff val="0"/>
              <a:lumOff val="0"/>
              <a:alphaOff val="0"/>
            </a:schemeClr>
          </a:lnRef>
          <a:fillRef idx="1">
            <a:scrgbClr r="0" g="0" b="0"/>
          </a:fillRef>
          <a:effectRef idx="0">
            <a:schemeClr val="accent6">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16" name="Group 15">
            <a:extLst>
              <a:ext uri="{FF2B5EF4-FFF2-40B4-BE49-F238E27FC236}">
                <a16:creationId xmlns:a16="http://schemas.microsoft.com/office/drawing/2014/main" id="{5C41922D-EE4E-ABB9-B179-8265F9B5EA14}"/>
              </a:ext>
            </a:extLst>
          </p:cNvPr>
          <p:cNvGrpSpPr/>
          <p:nvPr/>
        </p:nvGrpSpPr>
        <p:grpSpPr>
          <a:xfrm>
            <a:off x="9682286" y="3558731"/>
            <a:ext cx="1724781" cy="1487740"/>
            <a:chOff x="9394355" y="2634327"/>
            <a:chExt cx="1724781" cy="1487740"/>
          </a:xfrm>
        </p:grpSpPr>
        <p:sp>
          <p:nvSpPr>
            <p:cNvPr id="17" name="Rectangle: Top Corners Rounded 16">
              <a:extLst>
                <a:ext uri="{FF2B5EF4-FFF2-40B4-BE49-F238E27FC236}">
                  <a16:creationId xmlns:a16="http://schemas.microsoft.com/office/drawing/2014/main" id="{C356376E-D2EE-40BC-DF09-4ECFBE5C9BF4}"/>
                </a:ext>
              </a:extLst>
            </p:cNvPr>
            <p:cNvSpPr/>
            <p:nvPr/>
          </p:nvSpPr>
          <p:spPr>
            <a:xfrm rot="10800000">
              <a:off x="9394355" y="2634327"/>
              <a:ext cx="1724781" cy="1487740"/>
            </a:xfrm>
            <a:prstGeom prst="round2SameRect">
              <a:avLst>
                <a:gd name="adj1" fmla="val 10500"/>
                <a:gd name="adj2" fmla="val 0"/>
              </a:avLst>
            </a:prstGeom>
            <a:solidFill>
              <a:srgbClr val="C00000"/>
            </a:solid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18" name="Rectangle: Top Corners Rounded 17">
              <a:extLst>
                <a:ext uri="{FF2B5EF4-FFF2-40B4-BE49-F238E27FC236}">
                  <a16:creationId xmlns:a16="http://schemas.microsoft.com/office/drawing/2014/main" id="{6F429E08-7B83-47D4-B472-5EE7B3A1C903}"/>
                </a:ext>
              </a:extLst>
            </p:cNvPr>
            <p:cNvSpPr txBox="1"/>
            <p:nvPr/>
          </p:nvSpPr>
          <p:spPr>
            <a:xfrm rot="21600000">
              <a:off x="9440108" y="2634327"/>
              <a:ext cx="1633275" cy="14419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US" sz="2400" kern="1200" dirty="0">
                  <a:latin typeface="Proxima Nova" panose="020B0604020202020204" charset="0"/>
                </a:rPr>
                <a:t>Keeps Me Full Longer</a:t>
              </a:r>
              <a:r>
                <a:rPr lang="en-US" sz="2400" kern="1200" baseline="30000" dirty="0">
                  <a:latin typeface="Proxima Nova" panose="020B0604020202020204" charset="0"/>
                </a:rPr>
                <a:t>3</a:t>
              </a:r>
              <a:endParaRPr lang="en-US" sz="2400" kern="1200" dirty="0">
                <a:latin typeface="Proxima Nova" panose="020B0604020202020204" charset="0"/>
              </a:endParaRPr>
            </a:p>
          </p:txBody>
        </p:sp>
      </p:grpSp>
      <p:sp>
        <p:nvSpPr>
          <p:cNvPr id="27" name="Rectangle 26">
            <a:extLst>
              <a:ext uri="{FF2B5EF4-FFF2-40B4-BE49-F238E27FC236}">
                <a16:creationId xmlns:a16="http://schemas.microsoft.com/office/drawing/2014/main" id="{64629508-D5A1-BFDA-D501-6BDC99D9FC36}"/>
              </a:ext>
            </a:extLst>
          </p:cNvPr>
          <p:cNvSpPr/>
          <p:nvPr/>
        </p:nvSpPr>
        <p:spPr>
          <a:xfrm>
            <a:off x="367129" y="5894757"/>
            <a:ext cx="11407067"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rPr>
              <a:t>Sources: 1. HHS and USDA. 2015 – 2020 Dietary Guidelines for Americans. 8th Edition. December 2015. Available at </a:t>
            </a: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hlinkClick r:id="rId8"/>
              </a:rPr>
              <a:t>https://health.gov/dietaryguidelines/2015/guidelines/</a:t>
            </a: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rPr>
              <a:t>; </a:t>
            </a:r>
            <a:r>
              <a:rPr kumimoji="0" lang="en-US" sz="1000" b="0" i="1" u="none" strike="noStrike" kern="1200" cap="none" spc="0" normalizeH="0" baseline="0" noProof="0" dirty="0">
                <a:ln>
                  <a:noFill/>
                </a:ln>
                <a:solidFill>
                  <a:srgbClr val="000000"/>
                </a:solidFill>
                <a:effectLst/>
                <a:uLnTx/>
                <a:uFillTx/>
                <a:latin typeface="Franklin Gothic Book" panose="020B0503020102020204" pitchFamily="34" charset="0"/>
                <a:ea typeface="+mn-ea"/>
                <a:cs typeface="Arial"/>
                <a:sym typeface="Arial"/>
              </a:rPr>
              <a:t>2. Leidy HJ, et al. The role of protein in weight loss and maintenance. Am J Clin </a:t>
            </a:r>
            <a:r>
              <a:rPr kumimoji="0" lang="en-US" sz="1000" b="0" i="1" u="none" strike="noStrike" kern="1200" cap="none" spc="0" normalizeH="0" baseline="0" noProof="0" dirty="0" err="1">
                <a:ln>
                  <a:noFill/>
                </a:ln>
                <a:solidFill>
                  <a:srgbClr val="000000"/>
                </a:solidFill>
                <a:effectLst/>
                <a:uLnTx/>
                <a:uFillTx/>
                <a:latin typeface="Franklin Gothic Book" panose="020B0503020102020204" pitchFamily="34" charset="0"/>
                <a:ea typeface="+mn-ea"/>
                <a:cs typeface="Arial"/>
                <a:sym typeface="Arial"/>
              </a:rPr>
              <a:t>Nutr</a:t>
            </a:r>
            <a:r>
              <a:rPr kumimoji="0" lang="en-US" sz="1000" b="0" i="1" u="none" strike="noStrike" kern="1200" cap="none" spc="0" normalizeH="0" baseline="0" noProof="0" dirty="0">
                <a:ln>
                  <a:noFill/>
                </a:ln>
                <a:solidFill>
                  <a:srgbClr val="000000"/>
                </a:solidFill>
                <a:effectLst/>
                <a:uLnTx/>
                <a:uFillTx/>
                <a:latin typeface="Franklin Gothic Book" panose="020B0503020102020204" pitchFamily="34" charset="0"/>
                <a:ea typeface="+mn-ea"/>
                <a:cs typeface="Arial"/>
                <a:sym typeface="Arial"/>
              </a:rPr>
              <a:t> 2015;101:1320S-9S; </a:t>
            </a: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rPr>
              <a:t>3. </a:t>
            </a:r>
            <a:r>
              <a:rPr kumimoji="0" lang="en-US" sz="1000" b="0" i="1" u="none" strike="noStrike" kern="0" cap="none" spc="0" normalizeH="0" baseline="0" noProof="0" dirty="0" err="1">
                <a:ln>
                  <a:noFill/>
                </a:ln>
                <a:solidFill>
                  <a:srgbClr val="000000"/>
                </a:solidFill>
                <a:effectLst/>
                <a:uLnTx/>
                <a:uFillTx/>
                <a:latin typeface="Franklin Gothic Book" panose="020B0503020102020204" pitchFamily="34" charset="0"/>
                <a:cs typeface="Arial"/>
                <a:sym typeface="Arial"/>
              </a:rPr>
              <a:t>Paddon</a:t>
            </a: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rPr>
              <a:t>-Jones D, et al. Protein, weight management, and satiety. Am J Clin </a:t>
            </a:r>
            <a:r>
              <a:rPr kumimoji="0" lang="en-US" sz="1000" b="0" i="1" u="none" strike="noStrike" kern="0" cap="none" spc="0" normalizeH="0" baseline="0" noProof="0" dirty="0" err="1">
                <a:ln>
                  <a:noFill/>
                </a:ln>
                <a:solidFill>
                  <a:srgbClr val="000000"/>
                </a:solidFill>
                <a:effectLst/>
                <a:uLnTx/>
                <a:uFillTx/>
                <a:latin typeface="Franklin Gothic Book" panose="020B0503020102020204" pitchFamily="34" charset="0"/>
                <a:cs typeface="Arial"/>
                <a:sym typeface="Arial"/>
              </a:rPr>
              <a:t>Nutr</a:t>
            </a: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rPr>
              <a:t>. 2008;87:1558S-61S.</a:t>
            </a:r>
            <a:endParaRPr kumimoji="0" lang="en-US" sz="1000" b="0" i="1" u="none" strike="noStrike" kern="1200" cap="none" spc="0" normalizeH="0" baseline="0" noProof="0" dirty="0">
              <a:ln>
                <a:noFill/>
              </a:ln>
              <a:solidFill>
                <a:srgbClr val="000000"/>
              </a:solidFill>
              <a:effectLst/>
              <a:uLnTx/>
              <a:uFillTx/>
              <a:latin typeface="Franklin Gothic Book" panose="020B0503020102020204" pitchFamily="34" charset="0"/>
              <a:ea typeface="+mn-ea"/>
              <a:cs typeface="Arial"/>
              <a:sym typeface="Arial"/>
            </a:endParaRPr>
          </a:p>
        </p:txBody>
      </p:sp>
    </p:spTree>
    <p:extLst>
      <p:ext uri="{BB962C8B-B14F-4D97-AF65-F5344CB8AC3E}">
        <p14:creationId xmlns:p14="http://schemas.microsoft.com/office/powerpoint/2010/main" val="2254376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9975751"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Not All Proteins are Created Equal</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Content Placeholder 2">
            <a:extLst>
              <a:ext uri="{FF2B5EF4-FFF2-40B4-BE49-F238E27FC236}">
                <a16:creationId xmlns:a16="http://schemas.microsoft.com/office/drawing/2014/main" id="{82A674DD-8B40-E4CC-4C98-3AC56953D488}"/>
              </a:ext>
            </a:extLst>
          </p:cNvPr>
          <p:cNvSpPr txBox="1">
            <a:spLocks/>
          </p:cNvSpPr>
          <p:nvPr/>
        </p:nvSpPr>
        <p:spPr>
          <a:xfrm>
            <a:off x="367129" y="1091309"/>
            <a:ext cx="5170071" cy="5262269"/>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Proxima Nova" panose="02000506030000020004" pitchFamily="2" charset="0"/>
                <a:ea typeface="Proxima Nova" panose="02000506030000020004"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marR="0" lvl="0" indent="-342900" algn="l"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200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rPr>
              <a:t>Complete proteins include</a:t>
            </a:r>
            <a:r>
              <a:rPr kumimoji="0" lang="en-US" sz="2000" b="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rPr>
              <a:t>:</a:t>
            </a:r>
          </a:p>
          <a:p>
            <a:pPr marL="971550" marR="0" lvl="1" indent="-514350" algn="l"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rPr>
              <a:t>Meat, including beef, pork, chicken and fish</a:t>
            </a:r>
          </a:p>
          <a:p>
            <a:pPr marL="971550" marR="0" lvl="1" indent="-514350" algn="l"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rPr>
              <a:t>Eggs</a:t>
            </a:r>
          </a:p>
          <a:p>
            <a:pPr marL="971550" marR="0" lvl="1" indent="-514350" algn="l"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rPr>
              <a:t>Dairy, including milk, cheese and yogurt</a:t>
            </a:r>
          </a:p>
          <a:p>
            <a:pPr marL="971550" marR="0" lvl="1" indent="-514350" algn="l"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rPr>
              <a:t>Quinoa</a:t>
            </a:r>
          </a:p>
          <a:p>
            <a:pPr marL="971550" marR="0" lvl="1" indent="-514350" algn="l"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rPr>
              <a:t>Soy</a:t>
            </a:r>
          </a:p>
          <a:p>
            <a:pPr marL="342900" marR="0" lvl="0" indent="-342900" algn="l"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200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rPr>
              <a:t>Incomplete proteins </a:t>
            </a:r>
            <a:r>
              <a:rPr kumimoji="0" lang="en-US" sz="2000" b="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rPr>
              <a:t>are found in other plant sources:</a:t>
            </a:r>
          </a:p>
          <a:p>
            <a:pPr marL="971550" marR="0" lvl="1" indent="-514350" algn="l"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rPr>
              <a:t>Beans and legumes</a:t>
            </a:r>
          </a:p>
          <a:p>
            <a:pPr marL="971550" marR="0" lvl="1" indent="-514350" algn="l"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rPr>
              <a:t>Nuts and seeds</a:t>
            </a:r>
          </a:p>
          <a:p>
            <a:pPr marL="971550" marR="0" lvl="1" indent="-514350" algn="l"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rPr>
              <a:t>Whole wheat</a:t>
            </a:r>
          </a:p>
          <a:p>
            <a:pPr marL="971550" marR="0" lvl="1" indent="-514350" algn="l"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rPr>
              <a:t>Rice</a:t>
            </a:r>
          </a:p>
          <a:p>
            <a:pPr marL="0" marR="0" lvl="1"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endParaRPr>
          </a:p>
          <a:p>
            <a:pPr marL="0" marR="0" lvl="1"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Proxima Nova" panose="02000506030000020004" pitchFamily="50" charset="0"/>
              <a:ea typeface="Source Sans Pro" panose="020B0503030403020204" pitchFamily="34" charset="0"/>
              <a:sym typeface="Arial"/>
            </a:endParaRPr>
          </a:p>
        </p:txBody>
      </p:sp>
      <p:pic>
        <p:nvPicPr>
          <p:cNvPr id="4" name="Picture 3">
            <a:extLst>
              <a:ext uri="{FF2B5EF4-FFF2-40B4-BE49-F238E27FC236}">
                <a16:creationId xmlns:a16="http://schemas.microsoft.com/office/drawing/2014/main" id="{263912BF-615A-670F-5400-DE18FEE786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2663" y="3699197"/>
            <a:ext cx="3920300" cy="238577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E2681EA-CFD4-EB74-C34A-EAD3BA1CC62E}"/>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7062666" y="1131845"/>
            <a:ext cx="3920297" cy="238577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055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11184791"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What Does 25 Grams of Protein Look Like?</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2" name="Picture 1">
            <a:extLst>
              <a:ext uri="{FF2B5EF4-FFF2-40B4-BE49-F238E27FC236}">
                <a16:creationId xmlns:a16="http://schemas.microsoft.com/office/drawing/2014/main" id="{14CF362B-42C6-1677-2982-D727510F3C8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67818" y="881418"/>
            <a:ext cx="5771434" cy="4861060"/>
          </a:xfrm>
          <a:prstGeom prst="rect">
            <a:avLst/>
          </a:prstGeom>
        </p:spPr>
      </p:pic>
      <p:sp>
        <p:nvSpPr>
          <p:cNvPr id="3" name="Rectangle 2">
            <a:extLst>
              <a:ext uri="{FF2B5EF4-FFF2-40B4-BE49-F238E27FC236}">
                <a16:creationId xmlns:a16="http://schemas.microsoft.com/office/drawing/2014/main" id="{9BF10DD2-3166-4FDB-6934-8614BFAB634F}"/>
              </a:ext>
            </a:extLst>
          </p:cNvPr>
          <p:cNvSpPr/>
          <p:nvPr/>
        </p:nvSpPr>
        <p:spPr>
          <a:xfrm>
            <a:off x="537882" y="5998638"/>
            <a:ext cx="11601351"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i="1" kern="1200" dirty="0">
                <a:latin typeface="Franklin Gothic Book" panose="020B0503020102020204" pitchFamily="34" charset="0"/>
              </a:rPr>
              <a:t>Source: </a:t>
            </a:r>
            <a:r>
              <a:rPr kumimoji="0" lang="en-US" sz="1000" b="0" i="1" u="none" strike="noStrike" kern="1200" cap="none" spc="0" normalizeH="0" baseline="0" noProof="0" dirty="0">
                <a:ln>
                  <a:noFill/>
                </a:ln>
                <a:solidFill>
                  <a:srgbClr val="000000"/>
                </a:solidFill>
                <a:effectLst/>
                <a:uLnTx/>
                <a:uFillTx/>
                <a:latin typeface="Franklin Gothic Book" panose="020B0503020102020204" pitchFamily="34" charset="0"/>
                <a:sym typeface="Arial"/>
              </a:rPr>
              <a:t>USDA, Agricultural Research Service, Nutrient Data Laboratory. USDA National Nutrient Database for Standard Reference; NDB#: 13364-composite beef, Legacy. Version Current: April 2018. Available at http://www.ars.usda.gov/ba/bhnrc/ndl</a:t>
            </a:r>
          </a:p>
        </p:txBody>
      </p:sp>
      <p:pic>
        <p:nvPicPr>
          <p:cNvPr id="1028" name="Picture 4" descr="How to Cook Quinoa (a step-by-step guide + recipes!)">
            <a:extLst>
              <a:ext uri="{FF2B5EF4-FFF2-40B4-BE49-F238E27FC236}">
                <a16:creationId xmlns:a16="http://schemas.microsoft.com/office/drawing/2014/main" id="{CD14EB33-BA92-FDB8-1202-808E519D5B65}"/>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1170854" y="1444523"/>
            <a:ext cx="1339325" cy="1222944"/>
          </a:xfrm>
          <a:prstGeom prst="ellipse">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AF1643E9-A1F1-33C8-622C-329F7FE4ED94}"/>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p:blipFill>
        <p:spPr bwMode="auto">
          <a:xfrm>
            <a:off x="3248686" y="2278385"/>
            <a:ext cx="1339326" cy="1222945"/>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17AD589-8F4B-82C9-7BDF-6E2441B569F7}"/>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p:blipFill>
        <p:spPr bwMode="auto">
          <a:xfrm>
            <a:off x="1167839" y="3094867"/>
            <a:ext cx="1339326" cy="1222945"/>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B97756F-7E81-7EF5-A324-E8E1C09116EB}"/>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p:blipFill>
        <p:spPr bwMode="auto">
          <a:xfrm>
            <a:off x="3331284" y="3954909"/>
            <a:ext cx="1339327" cy="1222946"/>
          </a:xfrm>
          <a:prstGeom prst="ellipse">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A471A869-FF57-45A3-3E73-A15827D67EB7}"/>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p:blipFill>
        <p:spPr bwMode="auto">
          <a:xfrm>
            <a:off x="1166671" y="4711008"/>
            <a:ext cx="1339327" cy="1222946"/>
          </a:xfrm>
          <a:prstGeom prst="ellipse">
            <a:avLst/>
          </a:prstGeom>
          <a:noFill/>
          <a:extLst>
            <a:ext uri="{909E8E84-426E-40DD-AFC4-6F175D3DCCD1}">
              <a14:hiddenFill xmlns:a14="http://schemas.microsoft.com/office/drawing/2010/main">
                <a:solidFill>
                  <a:srgbClr val="FFFFFF"/>
                </a:solidFill>
              </a14:hiddenFill>
            </a:ext>
          </a:extLst>
        </p:spPr>
      </p:pic>
      <p:cxnSp>
        <p:nvCxnSpPr>
          <p:cNvPr id="14" name="Straight Connector 13">
            <a:extLst>
              <a:ext uri="{FF2B5EF4-FFF2-40B4-BE49-F238E27FC236}">
                <a16:creationId xmlns:a16="http://schemas.microsoft.com/office/drawing/2014/main" id="{2E5E8228-50DA-8B11-2501-BEEF5810CB80}"/>
              </a:ext>
            </a:extLst>
          </p:cNvPr>
          <p:cNvCxnSpPr>
            <a:cxnSpLocks/>
          </p:cNvCxnSpPr>
          <p:nvPr/>
        </p:nvCxnSpPr>
        <p:spPr>
          <a:xfrm>
            <a:off x="2815902" y="2023929"/>
            <a:ext cx="255191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F7163153-6F32-E6D5-77BB-826DAF697BA6}"/>
              </a:ext>
            </a:extLst>
          </p:cNvPr>
          <p:cNvSpPr/>
          <p:nvPr/>
        </p:nvSpPr>
        <p:spPr>
          <a:xfrm>
            <a:off x="2744859" y="1979573"/>
            <a:ext cx="88711" cy="88711"/>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E0468EC0-5611-0629-2CE2-9753D1A0ECDD}"/>
              </a:ext>
            </a:extLst>
          </p:cNvPr>
          <p:cNvCxnSpPr>
            <a:cxnSpLocks/>
          </p:cNvCxnSpPr>
          <p:nvPr/>
        </p:nvCxnSpPr>
        <p:spPr>
          <a:xfrm>
            <a:off x="4832589" y="2830392"/>
            <a:ext cx="53522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12A2A53C-0DED-ECF5-5FF0-296DB5EEFE07}"/>
              </a:ext>
            </a:extLst>
          </p:cNvPr>
          <p:cNvSpPr/>
          <p:nvPr/>
        </p:nvSpPr>
        <p:spPr>
          <a:xfrm>
            <a:off x="4761546" y="2786671"/>
            <a:ext cx="88711" cy="88711"/>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B058A6E7-2E1B-2B25-4764-5CCB29680526}"/>
              </a:ext>
            </a:extLst>
          </p:cNvPr>
          <p:cNvCxnSpPr>
            <a:cxnSpLocks/>
          </p:cNvCxnSpPr>
          <p:nvPr/>
        </p:nvCxnSpPr>
        <p:spPr>
          <a:xfrm>
            <a:off x="2815902" y="3689736"/>
            <a:ext cx="255191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8A48C0B-2AEA-4D35-EDA7-E7F01F55F857}"/>
              </a:ext>
            </a:extLst>
          </p:cNvPr>
          <p:cNvSpPr/>
          <p:nvPr/>
        </p:nvSpPr>
        <p:spPr>
          <a:xfrm>
            <a:off x="2744859" y="3645380"/>
            <a:ext cx="88711" cy="88711"/>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969815DB-B96C-FBCA-CD71-6890B4CACDA2}"/>
              </a:ext>
            </a:extLst>
          </p:cNvPr>
          <p:cNvCxnSpPr>
            <a:cxnSpLocks/>
          </p:cNvCxnSpPr>
          <p:nvPr/>
        </p:nvCxnSpPr>
        <p:spPr>
          <a:xfrm>
            <a:off x="4832589" y="4523458"/>
            <a:ext cx="53522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45A812F6-02EF-E120-B780-28F549A2757D}"/>
              </a:ext>
            </a:extLst>
          </p:cNvPr>
          <p:cNvSpPr/>
          <p:nvPr/>
        </p:nvSpPr>
        <p:spPr>
          <a:xfrm>
            <a:off x="4761546" y="4479102"/>
            <a:ext cx="88711" cy="88711"/>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6CC183A-3CF0-D303-4847-D432EFF71B5D}"/>
              </a:ext>
            </a:extLst>
          </p:cNvPr>
          <p:cNvCxnSpPr>
            <a:cxnSpLocks/>
          </p:cNvCxnSpPr>
          <p:nvPr/>
        </p:nvCxnSpPr>
        <p:spPr>
          <a:xfrm>
            <a:off x="2835822" y="5319761"/>
            <a:ext cx="253199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190EA91F-E98A-431C-2142-5293776FF020}"/>
              </a:ext>
            </a:extLst>
          </p:cNvPr>
          <p:cNvSpPr/>
          <p:nvPr/>
        </p:nvSpPr>
        <p:spPr>
          <a:xfrm>
            <a:off x="2764779" y="5275405"/>
            <a:ext cx="88711" cy="88711"/>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883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4EC94E-5FF9-D336-1943-22C37BA73835}"/>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D59A697-DBD4-2178-F0EB-9704314F972C}"/>
              </a:ext>
            </a:extLst>
          </p:cNvPr>
          <p:cNvSpPr txBox="1">
            <a:spLocks/>
          </p:cNvSpPr>
          <p:nvPr/>
        </p:nvSpPr>
        <p:spPr>
          <a:xfrm>
            <a:off x="367129" y="221487"/>
            <a:ext cx="11286989"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Majority of Retail Beef Cuts Qualify as Lean</a:t>
            </a:r>
          </a:p>
        </p:txBody>
      </p:sp>
      <p:sp>
        <p:nvSpPr>
          <p:cNvPr id="8" name="Rectangle 7">
            <a:extLst>
              <a:ext uri="{FF2B5EF4-FFF2-40B4-BE49-F238E27FC236}">
                <a16:creationId xmlns:a16="http://schemas.microsoft.com/office/drawing/2014/main" id="{616868CD-7F74-36AA-F3A7-7A119725E376}"/>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AE42A-8299-4A4B-A7C4-A98015BA11D8}"/>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BC8743C2-969C-BC29-504B-D7306EA2730C}"/>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4" name="Text Placeholder 4">
            <a:extLst>
              <a:ext uri="{FF2B5EF4-FFF2-40B4-BE49-F238E27FC236}">
                <a16:creationId xmlns:a16="http://schemas.microsoft.com/office/drawing/2014/main" id="{BE12FA57-3D34-D1D5-C3EB-8B4E7ED67CD0}"/>
              </a:ext>
            </a:extLst>
          </p:cNvPr>
          <p:cNvSpPr txBox="1">
            <a:spLocks/>
          </p:cNvSpPr>
          <p:nvPr/>
        </p:nvSpPr>
        <p:spPr>
          <a:xfrm>
            <a:off x="367129" y="1402675"/>
            <a:ext cx="5078631" cy="4764444"/>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More than 38 cuts of beef are lean, as defined by the USDA</a:t>
            </a:r>
            <a:r>
              <a:rPr lang="en-US" sz="3000" baseline="30000" dirty="0"/>
              <a:t>1</a:t>
            </a:r>
          </a:p>
          <a:p>
            <a:r>
              <a:rPr lang="en-US" sz="3000" dirty="0"/>
              <a:t>About 65% of the beef cuts in the fresh meat case are lean. They include:</a:t>
            </a:r>
          </a:p>
          <a:p>
            <a:pPr lvl="1"/>
            <a:r>
              <a:rPr lang="en-US" sz="2600" i="1" dirty="0">
                <a:latin typeface="Proxima Nova" panose="02000506030000020004" pitchFamily="50" charset="0"/>
              </a:rPr>
              <a:t>Beef cuts with “loin” and “round” in the cut name (Strip/Top Loin Steak, Sirloin, Top Round)</a:t>
            </a:r>
          </a:p>
          <a:p>
            <a:pPr lvl="1"/>
            <a:r>
              <a:rPr lang="en-US" sz="2600" i="1" dirty="0">
                <a:latin typeface="Proxima Nova" panose="02000506030000020004" pitchFamily="50" charset="0"/>
              </a:rPr>
              <a:t>Tri-Tip (from the Sirloin)</a:t>
            </a:r>
          </a:p>
          <a:p>
            <a:pPr lvl="1"/>
            <a:r>
              <a:rPr lang="en-US" sz="2600" i="1" dirty="0">
                <a:latin typeface="Proxima Nova" panose="02000506030000020004" pitchFamily="50" charset="0"/>
              </a:rPr>
              <a:t>Flank Steak</a:t>
            </a:r>
          </a:p>
          <a:p>
            <a:pPr lvl="1"/>
            <a:r>
              <a:rPr lang="en-US" sz="2600" i="1" dirty="0">
                <a:latin typeface="Proxima Nova" panose="02000506030000020004" pitchFamily="50" charset="0"/>
              </a:rPr>
              <a:t>Brisket Flat Half</a:t>
            </a:r>
          </a:p>
          <a:p>
            <a:pPr lvl="1"/>
            <a:r>
              <a:rPr lang="en-US" sz="2600" i="1" dirty="0">
                <a:latin typeface="Proxima Nova" panose="02000506030000020004" pitchFamily="50" charset="0"/>
              </a:rPr>
              <a:t>93% lean and leaner Ground Beef</a:t>
            </a:r>
            <a:endParaRPr lang="en-US" i="1" dirty="0">
              <a:latin typeface="Proxima Nova" panose="02000506030000020004" pitchFamily="50" charset="0"/>
            </a:endParaRPr>
          </a:p>
        </p:txBody>
      </p:sp>
      <p:graphicFrame>
        <p:nvGraphicFramePr>
          <p:cNvPr id="11" name="Diagram 10">
            <a:extLst>
              <a:ext uri="{FF2B5EF4-FFF2-40B4-BE49-F238E27FC236}">
                <a16:creationId xmlns:a16="http://schemas.microsoft.com/office/drawing/2014/main" id="{8DBFDF63-C811-00EF-B838-C871D0F7672C}"/>
              </a:ext>
            </a:extLst>
          </p:cNvPr>
          <p:cNvGraphicFramePr/>
          <p:nvPr>
            <p:extLst>
              <p:ext uri="{D42A27DB-BD31-4B8C-83A1-F6EECF244321}">
                <p14:modId xmlns:p14="http://schemas.microsoft.com/office/powerpoint/2010/main" val="1618724545"/>
              </p:ext>
            </p:extLst>
          </p:nvPr>
        </p:nvGraphicFramePr>
        <p:xfrm>
          <a:off x="4438583" y="731350"/>
          <a:ext cx="6954251" cy="58001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CCDBA316-575A-7518-4949-7633ED468FC5}"/>
              </a:ext>
            </a:extLst>
          </p:cNvPr>
          <p:cNvSpPr/>
          <p:nvPr/>
        </p:nvSpPr>
        <p:spPr>
          <a:xfrm>
            <a:off x="5909051" y="2519799"/>
            <a:ext cx="2893460" cy="6001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50" b="0" i="1" u="none" strike="noStrike" kern="1200" cap="none" spc="0" normalizeH="0" baseline="0" noProof="0" dirty="0">
                <a:ln>
                  <a:noFill/>
                </a:ln>
                <a:solidFill>
                  <a:prstClr val="white"/>
                </a:solidFill>
                <a:effectLst/>
                <a:uLnTx/>
                <a:uFillTx/>
                <a:latin typeface="Franklin Gothic Book" panose="020B0503020102020204" pitchFamily="34" charset="0"/>
                <a:ea typeface="+mn-ea"/>
                <a:cs typeface="+mn-cs"/>
              </a:rPr>
              <a:t>*per (85 grams or 3 oz)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50" b="0" i="1" u="none" strike="noStrike" kern="1200" cap="none" spc="0" normalizeH="0" baseline="0" noProof="0" dirty="0">
                <a:ln>
                  <a:noFill/>
                </a:ln>
                <a:solidFill>
                  <a:prstClr val="white"/>
                </a:solidFill>
                <a:effectLst/>
                <a:uLnTx/>
                <a:uFillTx/>
                <a:latin typeface="Franklin Gothic Book" panose="020B0503020102020204" pitchFamily="34" charset="0"/>
                <a:ea typeface="+mn-ea"/>
                <a:cs typeface="+mn-cs"/>
              </a:rPr>
              <a:t>of cooked fresh meat</a:t>
            </a:r>
          </a:p>
        </p:txBody>
      </p:sp>
      <p:sp>
        <p:nvSpPr>
          <p:cNvPr id="13" name="TextBox 12">
            <a:extLst>
              <a:ext uri="{FF2B5EF4-FFF2-40B4-BE49-F238E27FC236}">
                <a16:creationId xmlns:a16="http://schemas.microsoft.com/office/drawing/2014/main" id="{6D888045-08F1-8D17-2C97-A66D471DFC84}"/>
              </a:ext>
            </a:extLst>
          </p:cNvPr>
          <p:cNvSpPr txBox="1"/>
          <p:nvPr/>
        </p:nvSpPr>
        <p:spPr>
          <a:xfrm>
            <a:off x="537882" y="5812284"/>
            <a:ext cx="12039599" cy="553998"/>
          </a:xfrm>
          <a:prstGeom prst="rect">
            <a:avLst/>
          </a:prstGeom>
          <a:noFill/>
        </p:spPr>
        <p:txBody>
          <a:bodyPr wrap="square" rtlCol="0" anchor="t">
            <a:spAutoFit/>
          </a:bodyPr>
          <a:lstStyle/>
          <a:p>
            <a:pPr>
              <a:buClrTx/>
              <a:defRPr/>
            </a:pPr>
            <a:r>
              <a:rPr kumimoji="0" lang="en-US" sz="1000" i="1" u="none" strike="noStrike" kern="1200" cap="none" spc="0" normalizeH="0" baseline="0" noProof="0" dirty="0">
                <a:ln>
                  <a:noFill/>
                </a:ln>
                <a:solidFill>
                  <a:schemeClr val="tx1"/>
                </a:solidFill>
                <a:effectLst/>
                <a:uLnTx/>
                <a:uFillTx/>
                <a:latin typeface="Franklin Gothic Book" panose="020B0503020102020204" pitchFamily="34" charset="0"/>
              </a:rPr>
              <a:t>Sources: 1. </a:t>
            </a:r>
            <a:r>
              <a:rPr lang="en-US" sz="1000" i="0" dirty="0">
                <a:solidFill>
                  <a:schemeClr val="tx1"/>
                </a:solidFill>
                <a:effectLst/>
                <a:latin typeface="Franklin Gothic Book" panose="020B0503020102020204" pitchFamily="34" charset="0"/>
              </a:rPr>
              <a:t>National Cattlemen’s Beef Association, a Contractor to the Beef Checkoff Program. Lean Matters: Chronicling Beef’s Change from Gate to Plate. 2014. Available at </a:t>
            </a:r>
            <a:r>
              <a:rPr lang="en-US" sz="1000" i="0" u="none" strike="noStrike" dirty="0">
                <a:solidFill>
                  <a:schemeClr val="tx1"/>
                </a:solidFill>
                <a:effectLst/>
                <a:latin typeface="Franklin Gothic Book" panose="020B0503020102020204" pitchFamily="34" charset="0"/>
                <a:hlinkClick r:id="rId8">
                  <a:extLst>
                    <a:ext uri="{A12FA001-AC4F-418D-AE19-62706E023703}">
                      <ahyp:hlinkClr xmlns:ahyp="http://schemas.microsoft.com/office/drawing/2018/hyperlinkcolor" val="tx"/>
                    </a:ext>
                  </a:extLst>
                </a:hlinkClick>
              </a:rPr>
              <a:t>https://embed.widencdn.net/download/beef/iyg5bxcz6u/LeanMatters_Web.pdf?u=q5atpk</a:t>
            </a:r>
            <a:endParaRPr lang="en-US" sz="1000" i="0" dirty="0">
              <a:solidFill>
                <a:schemeClr val="tx1"/>
              </a:solidFill>
              <a:effectLst/>
              <a:latin typeface="Franklin Gothic Book" panose="020B05030201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chemeClr val="tx1"/>
                </a:solidFill>
                <a:effectLst/>
                <a:uLnTx/>
                <a:uFillTx/>
                <a:latin typeface="Franklin Gothic Book" panose="020B0503020102020204" pitchFamily="34" charset="0"/>
              </a:rPr>
              <a:t>2. Nutrient content claims for fat, fatty acids, and cholesterol content. 9 CFR § 317.362. 2018. RACC: Reference Amount Customarily Consumed</a:t>
            </a:r>
          </a:p>
        </p:txBody>
      </p:sp>
    </p:spTree>
    <p:extLst>
      <p:ext uri="{BB962C8B-B14F-4D97-AF65-F5344CB8AC3E}">
        <p14:creationId xmlns:p14="http://schemas.microsoft.com/office/powerpoint/2010/main" val="1244548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EF8B1-D4DB-416C-A51E-AA1B03B629A6}"/>
              </a:ext>
            </a:extLst>
          </p:cNvPr>
          <p:cNvSpPr>
            <a:spLocks noGrp="1"/>
          </p:cNvSpPr>
          <p:nvPr>
            <p:ph type="title"/>
          </p:nvPr>
        </p:nvSpPr>
        <p:spPr>
          <a:xfrm>
            <a:off x="406400" y="0"/>
            <a:ext cx="11588750" cy="1325563"/>
          </a:xfrm>
        </p:spPr>
        <p:txBody>
          <a:bodyPr/>
          <a:lstStyle/>
          <a:p>
            <a:r>
              <a:rPr lang="en-US" sz="4000" dirty="0"/>
              <a:t>Beef Retail Cuts are Leaner Than Ever Before</a:t>
            </a:r>
          </a:p>
        </p:txBody>
      </p:sp>
      <p:graphicFrame>
        <p:nvGraphicFramePr>
          <p:cNvPr id="9" name="Chart 8">
            <a:extLst>
              <a:ext uri="{FF2B5EF4-FFF2-40B4-BE49-F238E27FC236}">
                <a16:creationId xmlns:a16="http://schemas.microsoft.com/office/drawing/2014/main" id="{BF0F0F38-B475-4BB5-9B89-5008EF42BA39}"/>
              </a:ext>
            </a:extLst>
          </p:cNvPr>
          <p:cNvGraphicFramePr/>
          <p:nvPr>
            <p:extLst>
              <p:ext uri="{D42A27DB-BD31-4B8C-83A1-F6EECF244321}">
                <p14:modId xmlns:p14="http://schemas.microsoft.com/office/powerpoint/2010/main" val="3277982204"/>
              </p:ext>
            </p:extLst>
          </p:nvPr>
        </p:nvGraphicFramePr>
        <p:xfrm>
          <a:off x="88350" y="748240"/>
          <a:ext cx="8528824" cy="5159847"/>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9BAACCB0-6CFB-406E-995F-E2D8AF4F4F6A}"/>
              </a:ext>
            </a:extLst>
          </p:cNvPr>
          <p:cNvSpPr txBox="1">
            <a:spLocks noChangeArrowheads="1"/>
          </p:cNvSpPr>
          <p:nvPr/>
        </p:nvSpPr>
        <p:spPr bwMode="auto">
          <a:xfrm>
            <a:off x="406400" y="5870350"/>
            <a:ext cx="115887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cs typeface="Arial"/>
                <a:sym typeface="Arial"/>
              </a:rPr>
              <a:t>Source: McNeill, SH, et al. The evolution of lean beef: identifying lean beef in today’s U.S. marketplace. Meat Science. 2011:90: 1-8. </a:t>
            </a:r>
            <a:r>
              <a:rPr kumimoji="0" lang="en-US" sz="1000" b="0" i="1" u="none" strike="noStrike" kern="1200" cap="none" spc="0" normalizeH="0" baseline="0" noProof="0" dirty="0">
                <a:ln>
                  <a:noFill/>
                </a:ln>
                <a:solidFill>
                  <a:srgbClr val="000000"/>
                </a:solidFill>
                <a:effectLst/>
                <a:uLnTx/>
                <a:uFillTx/>
                <a:latin typeface="Franklin Gothic Book" panose="020B0503020102020204" pitchFamily="34" charset="0"/>
                <a:cs typeface="Arial"/>
                <a:sym typeface="Arial"/>
              </a:rPr>
              <a:t>Values are for 100 grams of sirloin steak, cooked via broiling (Watt and Merrill, 1963; USDA, 2010)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000000"/>
                </a:solidFill>
                <a:effectLst/>
                <a:uLnTx/>
                <a:uFillTx/>
                <a:latin typeface="Franklin Gothic Book" panose="020B0503020102020204" pitchFamily="34" charset="0"/>
                <a:cs typeface="Arial"/>
                <a:sym typeface="Arial"/>
              </a:rPr>
              <a:t>*SFA 1963 not available</a:t>
            </a:r>
            <a:endParaRPr kumimoji="0" lang="en-US" sz="1000" b="0" i="1" u="none" strike="noStrike" kern="1200" cap="none" spc="0" normalizeH="0" baseline="0" noProof="0" dirty="0">
              <a:ln>
                <a:noFill/>
              </a:ln>
              <a:effectLst/>
              <a:uLnTx/>
              <a:uFillTx/>
              <a:latin typeface="Franklin Gothic Book" panose="020B05030201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1" u="none" strike="noStrike" kern="1200" cap="none" spc="0" normalizeH="0" baseline="0" noProof="0" dirty="0">
                <a:ln>
                  <a:noFill/>
                </a:ln>
                <a:effectLst/>
                <a:uLnTx/>
                <a:uFillTx/>
                <a:latin typeface="Franklin Gothic Book" panose="020B0503020102020204" pitchFamily="34" charset="0"/>
                <a:cs typeface="Arial"/>
                <a:sym typeface="Arial"/>
              </a:rPr>
              <a:t>For Sirloin Steak 2019 </a:t>
            </a:r>
            <a:r>
              <a:rPr lang="en-US" sz="1000" b="1" i="1" kern="1200" dirty="0">
                <a:latin typeface="Franklin Gothic Book" panose="020B0503020102020204" pitchFamily="34" charset="0"/>
              </a:rPr>
              <a:t>( U.S. Department of Agriculture, Agricultural Research Service, </a:t>
            </a:r>
            <a:r>
              <a:rPr lang="en-US" sz="1000" b="1" i="1" kern="1200" dirty="0" err="1">
                <a:latin typeface="Franklin Gothic Book" panose="020B0503020102020204" pitchFamily="34" charset="0"/>
              </a:rPr>
              <a:t>FoodData</a:t>
            </a:r>
            <a:r>
              <a:rPr lang="en-US" sz="1000" b="1" i="1" kern="1200" dirty="0">
                <a:latin typeface="Franklin Gothic Book" panose="020B0503020102020204" pitchFamily="34" charset="0"/>
              </a:rPr>
              <a:t> Central. NDB#13455)</a:t>
            </a:r>
          </a:p>
        </p:txBody>
      </p:sp>
      <p:sp>
        <p:nvSpPr>
          <p:cNvPr id="15" name="Arrow: Right 14">
            <a:extLst>
              <a:ext uri="{FF2B5EF4-FFF2-40B4-BE49-F238E27FC236}">
                <a16:creationId xmlns:a16="http://schemas.microsoft.com/office/drawing/2014/main" id="{40940B97-61E3-4B28-BBBB-66AA8B397671}"/>
              </a:ext>
            </a:extLst>
          </p:cNvPr>
          <p:cNvSpPr/>
          <p:nvPr/>
        </p:nvSpPr>
        <p:spPr>
          <a:xfrm rot="1709159">
            <a:off x="1930373" y="2027761"/>
            <a:ext cx="2346804" cy="300476"/>
          </a:xfrm>
          <a:prstGeom prst="rightArrow">
            <a:avLst/>
          </a:prstGeom>
          <a:solidFill>
            <a:schemeClr val="tx1"/>
          </a:solidFill>
          <a:ln w="12700" cap="flat" cmpd="sng" algn="ctr">
            <a:solidFill>
              <a:schemeClr val="tx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Rockwell" panose="02060603020205020403"/>
              <a:ea typeface="+mn-ea"/>
              <a:cs typeface="Arial"/>
              <a:sym typeface="Arial"/>
            </a:endParaRPr>
          </a:p>
        </p:txBody>
      </p:sp>
      <p:sp>
        <p:nvSpPr>
          <p:cNvPr id="16" name="Arrow: Right 15">
            <a:extLst>
              <a:ext uri="{FF2B5EF4-FFF2-40B4-BE49-F238E27FC236}">
                <a16:creationId xmlns:a16="http://schemas.microsoft.com/office/drawing/2014/main" id="{B285C0CE-D0EB-43D5-AB61-9BCBE767B0CF}"/>
              </a:ext>
            </a:extLst>
          </p:cNvPr>
          <p:cNvSpPr/>
          <p:nvPr/>
        </p:nvSpPr>
        <p:spPr>
          <a:xfrm rot="1709159">
            <a:off x="6541924" y="3604101"/>
            <a:ext cx="1278878" cy="300476"/>
          </a:xfrm>
          <a:prstGeom prst="rightArrow">
            <a:avLst/>
          </a:prstGeom>
          <a:solidFill>
            <a:schemeClr val="tx1"/>
          </a:solidFill>
          <a:ln w="12700" cap="flat" cmpd="sng" algn="ctr">
            <a:solidFill>
              <a:schemeClr val="tx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Rockwell" panose="02060603020205020403"/>
              <a:ea typeface="+mn-ea"/>
              <a:cs typeface="Arial"/>
              <a:sym typeface="Arial"/>
            </a:endParaRPr>
          </a:p>
        </p:txBody>
      </p:sp>
      <p:sp>
        <p:nvSpPr>
          <p:cNvPr id="17" name="TextBox 16">
            <a:extLst>
              <a:ext uri="{FF2B5EF4-FFF2-40B4-BE49-F238E27FC236}">
                <a16:creationId xmlns:a16="http://schemas.microsoft.com/office/drawing/2014/main" id="{4C78624D-19FB-4F6B-B498-D276B6AA950D}"/>
              </a:ext>
            </a:extLst>
          </p:cNvPr>
          <p:cNvSpPr txBox="1"/>
          <p:nvPr/>
        </p:nvSpPr>
        <p:spPr>
          <a:xfrm>
            <a:off x="4321785" y="2859065"/>
            <a:ext cx="912662" cy="408623"/>
          </a:xfrm>
          <a:prstGeom prst="roundRect">
            <a:avLst/>
          </a:prstGeom>
          <a:solidFill>
            <a:srgbClr val="000000">
              <a:lumMod val="95000"/>
              <a:lumOff val="5000"/>
            </a:srgbClr>
          </a:solidFill>
          <a:ln>
            <a:solidFill>
              <a:srgbClr val="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Rockwell" panose="02060603020205020403"/>
                <a:ea typeface="+mn-ea"/>
                <a:cs typeface="Arial"/>
                <a:sym typeface="Arial"/>
              </a:rPr>
              <a:t>-34%</a:t>
            </a:r>
          </a:p>
        </p:txBody>
      </p:sp>
      <p:sp>
        <p:nvSpPr>
          <p:cNvPr id="18" name="TextBox 17">
            <a:extLst>
              <a:ext uri="{FF2B5EF4-FFF2-40B4-BE49-F238E27FC236}">
                <a16:creationId xmlns:a16="http://schemas.microsoft.com/office/drawing/2014/main" id="{18B36FED-15B3-4605-BB7F-C7EC8E5406F7}"/>
              </a:ext>
            </a:extLst>
          </p:cNvPr>
          <p:cNvSpPr txBox="1"/>
          <p:nvPr/>
        </p:nvSpPr>
        <p:spPr>
          <a:xfrm>
            <a:off x="7966372" y="4125386"/>
            <a:ext cx="962939" cy="408623"/>
          </a:xfrm>
          <a:prstGeom prst="roundRect">
            <a:avLst/>
          </a:prstGeom>
          <a:solidFill>
            <a:srgbClr val="000000">
              <a:lumMod val="95000"/>
              <a:lumOff val="5000"/>
            </a:srgbClr>
          </a:solidFill>
          <a:ln>
            <a:solidFill>
              <a:srgbClr val="0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Rockwell" panose="02060603020205020403"/>
                <a:ea typeface="+mn-ea"/>
                <a:cs typeface="Arial"/>
                <a:sym typeface="Arial"/>
              </a:rPr>
              <a:t>-17%</a:t>
            </a:r>
          </a:p>
        </p:txBody>
      </p:sp>
      <p:pic>
        <p:nvPicPr>
          <p:cNvPr id="19" name="Content Placeholder 7">
            <a:extLst>
              <a:ext uri="{FF2B5EF4-FFF2-40B4-BE49-F238E27FC236}">
                <a16:creationId xmlns:a16="http://schemas.microsoft.com/office/drawing/2014/main" id="{313DAB39-71A9-4554-A427-1DA5C400C1B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9382731" y="1477054"/>
            <a:ext cx="2160185" cy="14872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4" name="Picture 2" descr="Top Sirloin Steak_Center-Cut_Boneless_1184B">
            <a:extLst>
              <a:ext uri="{FF2B5EF4-FFF2-40B4-BE49-F238E27FC236}">
                <a16:creationId xmlns:a16="http://schemas.microsoft.com/office/drawing/2014/main" id="{4F45B9E7-D953-2C26-5741-8649F7B3B1E6}"/>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382732" y="3522949"/>
            <a:ext cx="2160184" cy="16201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0FF8B17-848E-199E-03F3-E65E2FC3D3A4}"/>
              </a:ext>
            </a:extLst>
          </p:cNvPr>
          <p:cNvSpPr txBox="1"/>
          <p:nvPr/>
        </p:nvSpPr>
        <p:spPr>
          <a:xfrm>
            <a:off x="9706266" y="4825732"/>
            <a:ext cx="1513114" cy="338554"/>
          </a:xfrm>
          <a:prstGeom prst="rect">
            <a:avLst/>
          </a:prstGeom>
          <a:noFill/>
        </p:spPr>
        <p:txBody>
          <a:bodyPr wrap="square" rtlCol="0">
            <a:spAutoFit/>
          </a:bodyPr>
          <a:lstStyle/>
          <a:p>
            <a:pPr algn="ctr"/>
            <a:r>
              <a:rPr lang="en-US" sz="1600" b="1" dirty="0"/>
              <a:t>Sirloin: Now</a:t>
            </a:r>
          </a:p>
        </p:txBody>
      </p:sp>
      <p:sp>
        <p:nvSpPr>
          <p:cNvPr id="5" name="TextBox 4">
            <a:extLst>
              <a:ext uri="{FF2B5EF4-FFF2-40B4-BE49-F238E27FC236}">
                <a16:creationId xmlns:a16="http://schemas.microsoft.com/office/drawing/2014/main" id="{C8043B39-3F4D-532E-0267-BE30E6B898A8}"/>
              </a:ext>
            </a:extLst>
          </p:cNvPr>
          <p:cNvSpPr txBox="1"/>
          <p:nvPr/>
        </p:nvSpPr>
        <p:spPr>
          <a:xfrm>
            <a:off x="9382731" y="3550946"/>
            <a:ext cx="844518" cy="276999"/>
          </a:xfrm>
          <a:prstGeom prst="rect">
            <a:avLst/>
          </a:prstGeom>
          <a:noFill/>
        </p:spPr>
        <p:txBody>
          <a:bodyPr wrap="square" rtlCol="0">
            <a:spAutoFit/>
          </a:bodyPr>
          <a:lstStyle/>
          <a:p>
            <a:r>
              <a:rPr lang="en-US" sz="1200" b="1" dirty="0">
                <a:latin typeface="Proxima Nova" panose="020B0604020202020204" charset="0"/>
              </a:rPr>
              <a:t>2023</a:t>
            </a:r>
          </a:p>
        </p:txBody>
      </p:sp>
      <p:sp>
        <p:nvSpPr>
          <p:cNvPr id="3" name="Rectangle 2">
            <a:extLst>
              <a:ext uri="{FF2B5EF4-FFF2-40B4-BE49-F238E27FC236}">
                <a16:creationId xmlns:a16="http://schemas.microsoft.com/office/drawing/2014/main" id="{ED5C6DA7-7F6C-7870-121E-72F3CE4BC142}"/>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29B0337-D822-5449-CDAF-3C7D45113E42}"/>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a:extLst>
              <a:ext uri="{FF2B5EF4-FFF2-40B4-BE49-F238E27FC236}">
                <a16:creationId xmlns:a16="http://schemas.microsoft.com/office/drawing/2014/main" id="{5401795D-1CDE-D842-E94A-A9378AB0C074}"/>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Tree>
    <p:custDataLst>
      <p:tags r:id="rId1"/>
    </p:custDataLst>
    <p:extLst>
      <p:ext uri="{BB962C8B-B14F-4D97-AF65-F5344CB8AC3E}">
        <p14:creationId xmlns:p14="http://schemas.microsoft.com/office/powerpoint/2010/main" val="292308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5BAFBA6835B64194A8A93A24769B58" ma:contentTypeVersion="11" ma:contentTypeDescription="Create a new document." ma:contentTypeScope="" ma:versionID="aa99e098a1777df7be6e0cd65ad81591">
  <xsd:schema xmlns:xsd="http://www.w3.org/2001/XMLSchema" xmlns:xs="http://www.w3.org/2001/XMLSchema" xmlns:p="http://schemas.microsoft.com/office/2006/metadata/properties" xmlns:ns2="6eab71f1-d94f-4309-8619-fcff2ae9d553" xmlns:ns3="f69e88df-2e27-47b2-a282-388c706881d7" xmlns:ns4="1e7dce43-bc24-4bca-8f75-c4b51482b0e9" targetNamespace="http://schemas.microsoft.com/office/2006/metadata/properties" ma:root="true" ma:fieldsID="7142fc92ff1274a4cd5c8b37626f3664" ns2:_="" ns3:_="" ns4:_="">
    <xsd:import namespace="6eab71f1-d94f-4309-8619-fcff2ae9d553"/>
    <xsd:import namespace="f69e88df-2e27-47b2-a282-388c706881d7"/>
    <xsd:import namespace="1e7dce43-bc24-4bca-8f75-c4b51482b0e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EventHashCode" minOccurs="0"/>
                <xsd:element ref="ns2:MediaServiceGenerationTime" minOccurs="0"/>
                <xsd:element ref="ns3:SharedWithUsers" minOccurs="0"/>
                <xsd:element ref="ns3:SharedWithDetails" minOccurs="0"/>
                <xsd:element ref="ns2:MediaServiceLocation" minOccurs="0"/>
                <xsd:element ref="ns4:NCBA-DocDisposition" minOccurs="0"/>
                <xsd:element ref="ns2:MediaServiceAutoKeyPoints" minOccurs="0"/>
                <xsd:element ref="ns2:MediaServiceKeyPoints" minOccurs="0"/>
                <xsd:element ref="ns2:lcf76f155ced4ddcb4097134ff3c332f" minOccurs="0"/>
                <xsd:element ref="ns4:TaxCatchAll" minOccurs="0"/>
                <xsd:element ref="ns2:MediaLengthInSeconds" minOccurs="0"/>
                <xsd:element ref="ns2:ARM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ab71f1-d94f-4309-8619-fcff2ae9d55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false">
      <xsd:simpleType>
        <xsd:restriction base="dms:Note"/>
      </xsd:simpleType>
    </xsd:element>
    <xsd:element name="MediaServiceFastMetadata" ma:index="9" nillable="true" ma:displayName="MediaServiceFastMetadata" ma:description="" ma:hidden="true" ma:internalName="MediaServiceFastMetadata" ma:readOnly="false">
      <xsd:simpleType>
        <xsd:restriction base="dms:Note"/>
      </xsd:simpleType>
    </xsd:element>
    <xsd:element name="MediaServiceAutoTags" ma:index="10" nillable="true" ma:displayName="MediaServiceAutoTags" ma:internalName="MediaServiceAutoTags" ma:readOnly="false">
      <xsd:simpleType>
        <xsd:restriction base="dms:Text"/>
      </xsd:simpleType>
    </xsd:element>
    <xsd:element name="MediaServiceDateTaken" ma:index="11" nillable="true" ma:displayName="MediaServiceDateTaken" ma:hidden="true" ma:internalName="MediaServiceDateTaken" ma:readOnly="false">
      <xsd:simpleType>
        <xsd:restriction base="dms:Text"/>
      </xsd:simpleType>
    </xsd:element>
    <xsd:element name="MediaServiceOCR" ma:index="12" nillable="true" ma:displayName="MediaServiceOCR" ma:internalName="MediaServiceOCR" ma:readOnly="false">
      <xsd:simpleType>
        <xsd:restriction base="dms:Note">
          <xsd:maxLength value="255"/>
        </xsd:restriction>
      </xsd:simpleType>
    </xsd:element>
    <xsd:element name="MediaServiceEventHashCode" ma:index="13" nillable="true" ma:displayName="MediaServiceEventHashCode" ma:hidden="true" ma:internalName="MediaServiceEventHashCode" ma:readOnly="false">
      <xsd:simpleType>
        <xsd:restriction base="dms:Text"/>
      </xsd:simpleType>
    </xsd:element>
    <xsd:element name="MediaServiceGenerationTime" ma:index="14" nillable="true" ma:displayName="MediaServiceGenerationTime" ma:hidden="true" ma:internalName="MediaServiceGenerationTime" ma:readOnly="false">
      <xsd:simpleType>
        <xsd:restriction base="dms:Text"/>
      </xsd:simpleType>
    </xsd:element>
    <xsd:element name="MediaServiceLocation" ma:index="17" nillable="true" ma:displayName="Location" ma:internalName="MediaServiceLocation" ma:readOnly="false">
      <xsd:simpleType>
        <xsd:restriction base="dms:Text"/>
      </xsd:simpleType>
    </xsd:element>
    <xsd:element name="MediaServiceAutoKeyPoints" ma:index="19" nillable="true" ma:displayName="MediaServiceAutoKeyPoints" ma:hidden="true" ma:internalName="MediaServiceAutoKeyPoints" ma:readOnly="false">
      <xsd:simpleType>
        <xsd:restriction base="dms:Note"/>
      </xsd:simpleType>
    </xsd:element>
    <xsd:element name="MediaServiceKeyPoints" ma:index="20" nillable="true" ma:displayName="KeyPoints" ma:internalName="MediaServiceKeyPoints" ma:readOnly="fals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3554f54-2b22-4105-b22e-97faa9058135"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element name="ARMS" ma:index="25" nillable="true" ma:displayName="ARMS" ma:format="Dropdown" ma:internalName="ARMS">
      <xsd:simpleType>
        <xsd:restriction base="dms:Text">
          <xsd:maxLength value="255"/>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9e88df-2e27-47b2-a282-388c706881d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e7dce43-bc24-4bca-8f75-c4b51482b0e9" elementFormDefault="qualified">
    <xsd:import namespace="http://schemas.microsoft.com/office/2006/documentManagement/types"/>
    <xsd:import namespace="http://schemas.microsoft.com/office/infopath/2007/PartnerControls"/>
    <xsd:element name="NCBA-DocDisposition" ma:index="18" nillable="true" ma:displayName="NCBA-DocDisposition" ma:format="Dropdown" ma:internalName="NCBA_x002d_DocDisposition" ma:readOnly="false">
      <xsd:simpleType>
        <xsd:restriction base="dms:Choice">
          <xsd:enumeration value="Archive"/>
          <xsd:enumeration value="Delete"/>
          <xsd:enumeration value="Keep"/>
        </xsd:restriction>
      </xsd:simpleType>
    </xsd:element>
    <xsd:element name="TaxCatchAll" ma:index="23" nillable="true" ma:displayName="Taxonomy Catch All Column" ma:hidden="true" ma:list="{1727d366-8fcf-435b-9015-8aa7212d9913}" ma:internalName="TaxCatchAll" ma:showField="CatchAllData" ma:web="f69e88df-2e27-47b2-a282-388c706881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e7dce43-bc24-4bca-8f75-c4b51482b0e9" xsi:nil="true"/>
    <MediaServiceLocation xmlns="6eab71f1-d94f-4309-8619-fcff2ae9d553" xsi:nil="true"/>
    <lcf76f155ced4ddcb4097134ff3c332f xmlns="6eab71f1-d94f-4309-8619-fcff2ae9d553">
      <Terms xmlns="http://schemas.microsoft.com/office/infopath/2007/PartnerControls"/>
    </lcf76f155ced4ddcb4097134ff3c332f>
    <MediaServiceAutoTags xmlns="6eab71f1-d94f-4309-8619-fcff2ae9d553" xsi:nil="true"/>
    <MediaServiceAutoKeyPoints xmlns="6eab71f1-d94f-4309-8619-fcff2ae9d553" xsi:nil="true"/>
    <MediaServiceFastMetadata xmlns="6eab71f1-d94f-4309-8619-fcff2ae9d553" xsi:nil="true"/>
    <MediaServiceKeyPoints xmlns="6eab71f1-d94f-4309-8619-fcff2ae9d553" xsi:nil="true"/>
    <NCBA-DocDisposition xmlns="1e7dce43-bc24-4bca-8f75-c4b51482b0e9" xsi:nil="true"/>
    <MediaServiceMetadata xmlns="6eab71f1-d94f-4309-8619-fcff2ae9d553" xsi:nil="true"/>
    <MediaServiceDateTaken xmlns="6eab71f1-d94f-4309-8619-fcff2ae9d553" xsi:nil="true"/>
    <MediaServiceGenerationTime xmlns="6eab71f1-d94f-4309-8619-fcff2ae9d553" xsi:nil="true"/>
    <MediaServiceOCR xmlns="6eab71f1-d94f-4309-8619-fcff2ae9d553" xsi:nil="true"/>
    <MediaServiceEventHashCode xmlns="6eab71f1-d94f-4309-8619-fcff2ae9d553" xsi:nil="true"/>
    <ARMS xmlns="6eab71f1-d94f-4309-8619-fcff2ae9d55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77792D-36FF-451D-BEF7-556444CED1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ab71f1-d94f-4309-8619-fcff2ae9d553"/>
    <ds:schemaRef ds:uri="f69e88df-2e27-47b2-a282-388c706881d7"/>
    <ds:schemaRef ds:uri="1e7dce43-bc24-4bca-8f75-c4b51482b0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B9A8533-1229-47F7-ABD4-EFA95F02B4FF}">
  <ds:schemaRefs>
    <ds:schemaRef ds:uri="http://schemas.microsoft.com/office/2006/documentManagement/types"/>
    <ds:schemaRef ds:uri="http://purl.org/dc/terms/"/>
    <ds:schemaRef ds:uri="http://schemas.microsoft.com/office/2006/metadata/properties"/>
    <ds:schemaRef ds:uri="1e7dce43-bc24-4bca-8f75-c4b51482b0e9"/>
    <ds:schemaRef ds:uri="http://schemas.openxmlformats.org/package/2006/metadata/core-properties"/>
    <ds:schemaRef ds:uri="http://purl.org/dc/elements/1.1/"/>
    <ds:schemaRef ds:uri="6eab71f1-d94f-4309-8619-fcff2ae9d553"/>
    <ds:schemaRef ds:uri="http://purl.org/dc/dcmitype/"/>
    <ds:schemaRef ds:uri="http://schemas.microsoft.com/office/infopath/2007/PartnerControls"/>
    <ds:schemaRef ds:uri="f69e88df-2e27-47b2-a282-388c706881d7"/>
    <ds:schemaRef ds:uri="http://www.w3.org/XML/1998/namespace"/>
  </ds:schemaRefs>
</ds:datastoreItem>
</file>

<file path=customXml/itemProps3.xml><?xml version="1.0" encoding="utf-8"?>
<ds:datastoreItem xmlns:ds="http://schemas.openxmlformats.org/officeDocument/2006/customXml" ds:itemID="{15A318BF-03B9-47F8-B988-013EDA9847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510</TotalTime>
  <Words>4819</Words>
  <Application>Microsoft Office PowerPoint</Application>
  <PresentationFormat>Widescreen</PresentationFormat>
  <Paragraphs>301</Paragraphs>
  <Slides>20</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Calibri</vt:lpstr>
      <vt:lpstr>Calibri Light</vt:lpstr>
      <vt:lpstr>Franklin Gothic Book</vt:lpstr>
      <vt:lpstr>Proxima Nova</vt:lpstr>
      <vt:lpstr>Rockwell</vt:lpstr>
      <vt:lpstr>Source Sans Pro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Beef Retail Cuts are Leaner Than Ever Before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Trey Mosier</dc:creator>
  <cp:lastModifiedBy>Amy Johnson</cp:lastModifiedBy>
  <cp:revision>10</cp:revision>
  <dcterms:created xsi:type="dcterms:W3CDTF">2023-11-20T17:11:45Z</dcterms:created>
  <dcterms:modified xsi:type="dcterms:W3CDTF">2024-01-24T21:16:28Z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0x010100A15BAFBA6835B64194A8A93A24769B58</vt:lpwstr>
  </property>
  <property fmtid="{D5CDD505-2E9C-101B-9397-08002B2CF9AE}" pid="3" name="MediaServiceImageTags">
    <vt:lpwstr/>
  </property>
</Properties>
</file>