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6"/>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7" r:id="rId39"/>
    <p:sldId id="290" r:id="rId40"/>
    <p:sldId id="291" r:id="rId41"/>
    <p:sldId id="293" r:id="rId42"/>
    <p:sldId id="298" r:id="rId43"/>
    <p:sldId id="295" r:id="rId44"/>
    <p:sldId id="299"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CA1AC"/>
    <a:srgbClr val="D5001C"/>
    <a:srgbClr val="FAFAFA"/>
    <a:srgbClr val="83838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5FAAC5-9667-436A-BA4A-49F9589CD9C4}" v="1" dt="2024-02-08T19:35:13.9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2" autoAdjust="0"/>
    <p:restoredTop sz="74156" autoAdjust="0"/>
  </p:normalViewPr>
  <p:slideViewPr>
    <p:cSldViewPr snapToGrid="0">
      <p:cViewPr varScale="1">
        <p:scale>
          <a:sx n="76" d="100"/>
          <a:sy n="76" d="100"/>
        </p:scale>
        <p:origin x="318" y="96"/>
      </p:cViewPr>
      <p:guideLst/>
    </p:cSldViewPr>
  </p:slideViewPr>
  <p:outlineViewPr>
    <p:cViewPr>
      <p:scale>
        <a:sx n="33" d="100"/>
        <a:sy n="33" d="100"/>
      </p:scale>
      <p:origin x="0" y="-1260"/>
    </p:cViewPr>
  </p:outlineViewPr>
  <p:notesTextViewPr>
    <p:cViewPr>
      <p:scale>
        <a:sx n="1" d="1"/>
        <a:sy n="1" d="1"/>
      </p:scale>
      <p:origin x="0" y="0"/>
    </p:cViewPr>
  </p:notesTextViewPr>
  <p:notesViewPr>
    <p:cSldViewPr snapToGrid="0">
      <p:cViewPr>
        <p:scale>
          <a:sx n="100" d="100"/>
          <a:sy n="100" d="100"/>
        </p:scale>
        <p:origin x="1632" y="-21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51"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lley Bradway" userId="6be2704a-c704-488e-8c40-558fdb9fc892" providerId="ADAL" clId="{12921649-719A-4DE1-8E2D-C858B9122891}"/>
    <pc:docChg chg="undo custSel modSld">
      <pc:chgData name="Shelley Bradway" userId="6be2704a-c704-488e-8c40-558fdb9fc892" providerId="ADAL" clId="{12921649-719A-4DE1-8E2D-C858B9122891}" dt="2023-12-11T19:22:13.245" v="10" actId="20577"/>
      <pc:docMkLst>
        <pc:docMk/>
      </pc:docMkLst>
      <pc:sldChg chg="modNotes">
        <pc:chgData name="Shelley Bradway" userId="6be2704a-c704-488e-8c40-558fdb9fc892" providerId="ADAL" clId="{12921649-719A-4DE1-8E2D-C858B9122891}" dt="2023-12-11T19:22:13.245" v="10" actId="20577"/>
        <pc:sldMkLst>
          <pc:docMk/>
          <pc:sldMk cId="2350361441" sldId="257"/>
        </pc:sldMkLst>
      </pc:sldChg>
    </pc:docChg>
  </pc:docChgLst>
  <pc:docChgLst>
    <pc:chgData name="Shelley Bradway" userId="6be2704a-c704-488e-8c40-558fdb9fc892" providerId="ADAL" clId="{7980FEE2-735B-412A-BEA3-D3B48D212C60}"/>
    <pc:docChg chg="delSld modSld">
      <pc:chgData name="Shelley Bradway" userId="6be2704a-c704-488e-8c40-558fdb9fc892" providerId="ADAL" clId="{7980FEE2-735B-412A-BEA3-D3B48D212C60}" dt="2023-12-11T22:28:23.608" v="8" actId="20577"/>
      <pc:docMkLst>
        <pc:docMk/>
      </pc:docMkLst>
      <pc:sldChg chg="modNotes">
        <pc:chgData name="Shelley Bradway" userId="6be2704a-c704-488e-8c40-558fdb9fc892" providerId="ADAL" clId="{7980FEE2-735B-412A-BEA3-D3B48D212C60}" dt="2023-12-11T22:12:30.109" v="0" actId="20577"/>
        <pc:sldMkLst>
          <pc:docMk/>
          <pc:sldMk cId="2350361441" sldId="257"/>
        </pc:sldMkLst>
      </pc:sldChg>
      <pc:sldChg chg="modNotes">
        <pc:chgData name="Shelley Bradway" userId="6be2704a-c704-488e-8c40-558fdb9fc892" providerId="ADAL" clId="{7980FEE2-735B-412A-BEA3-D3B48D212C60}" dt="2023-12-11T22:25:30.754" v="3" actId="20577"/>
        <pc:sldMkLst>
          <pc:docMk/>
          <pc:sldMk cId="1002574045" sldId="290"/>
        </pc:sldMkLst>
      </pc:sldChg>
      <pc:sldChg chg="modNotes">
        <pc:chgData name="Shelley Bradway" userId="6be2704a-c704-488e-8c40-558fdb9fc892" providerId="ADAL" clId="{7980FEE2-735B-412A-BEA3-D3B48D212C60}" dt="2023-12-11T22:26:12.512" v="5" actId="20577"/>
        <pc:sldMkLst>
          <pc:docMk/>
          <pc:sldMk cId="3471276091" sldId="291"/>
        </pc:sldMkLst>
      </pc:sldChg>
      <pc:sldChg chg="del">
        <pc:chgData name="Shelley Bradway" userId="6be2704a-c704-488e-8c40-558fdb9fc892" providerId="ADAL" clId="{7980FEE2-735B-412A-BEA3-D3B48D212C60}" dt="2023-12-11T22:28:02.212" v="6" actId="2696"/>
        <pc:sldMkLst>
          <pc:docMk/>
          <pc:sldMk cId="3828793117" sldId="292"/>
        </pc:sldMkLst>
      </pc:sldChg>
      <pc:sldChg chg="del">
        <pc:chgData name="Shelley Bradway" userId="6be2704a-c704-488e-8c40-558fdb9fc892" providerId="ADAL" clId="{7980FEE2-735B-412A-BEA3-D3B48D212C60}" dt="2023-12-11T22:28:15.765" v="7" actId="2696"/>
        <pc:sldMkLst>
          <pc:docMk/>
          <pc:sldMk cId="2357243970" sldId="294"/>
        </pc:sldMkLst>
      </pc:sldChg>
      <pc:sldChg chg="modNotesTx">
        <pc:chgData name="Shelley Bradway" userId="6be2704a-c704-488e-8c40-558fdb9fc892" providerId="ADAL" clId="{7980FEE2-735B-412A-BEA3-D3B48D212C60}" dt="2023-12-11T22:28:23.608" v="8" actId="20577"/>
        <pc:sldMkLst>
          <pc:docMk/>
          <pc:sldMk cId="3046346228" sldId="29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38FA05-DD2A-40E0-B078-02BA1975FFBC}" type="datetimeFigureOut">
              <a:rPr lang="en-US" smtClean="0"/>
              <a:t>2/8/2024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A1295E-AAA9-4BAF-A2DE-8A3116C6B353}" type="slidenum">
              <a:rPr lang="en-US" smtClean="0"/>
              <a:t>‹#›</a:t>
            </a:fld>
            <a:endParaRPr lang="en-US"/>
          </a:p>
        </p:txBody>
      </p:sp>
    </p:spTree>
    <p:extLst>
      <p:ext uri="{BB962C8B-B14F-4D97-AF65-F5344CB8AC3E}">
        <p14:creationId xmlns:p14="http://schemas.microsoft.com/office/powerpoint/2010/main" val="33796905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fsis.usda.gov/wps/portal/fsis/topics/food-safety-education/get-answers/food-safety-fact-sheets/safe-food-handling/safe-minimum-internal-temperature-chart/ct_index"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www.beefitswhatsfordinner.com/cuts"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www.beefitswhatsfordinner.com/cooking"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www.beefitswhatsfordinner.com/"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7A1295E-AAA9-4BAF-A2DE-8A3116C6B353}" type="slidenum">
              <a:rPr lang="en-US" smtClean="0"/>
              <a:t>1</a:t>
            </a:fld>
            <a:endParaRPr lang="en-US"/>
          </a:p>
        </p:txBody>
      </p:sp>
    </p:spTree>
    <p:extLst>
      <p:ext uri="{BB962C8B-B14F-4D97-AF65-F5344CB8AC3E}">
        <p14:creationId xmlns:p14="http://schemas.microsoft.com/office/powerpoint/2010/main" val="3824690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Similar to foods like wine and cheese, beef gets better with age as it becomes more tender and flavorful. Aging is holding beef for a period of time post-mortem to allow for natural tenderness and flavor to develop.</a:t>
            </a:r>
          </a:p>
          <a:p>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Wet-aged beef is vacuum-sealed in plastic, oxygen barrier packaging, which retains moisture and protects the product during storage and transportation. Most beef sold in retail and foodservice is wet-aged. </a:t>
            </a:r>
          </a:p>
          <a:p>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Dry-aged beef is exposed to air, outside of a package, in a controlled environment, which leads to the dissipation of moisture, resulting in beef with a hard crust that must be removed before cooking and an intense beefy flavor. However, this moisture loss decreases the weight of the meat and increases the price per pound making dry aging more expensive and less common. </a:t>
            </a:r>
          </a:p>
          <a:p>
            <a:endParaRPr lang="en-US" dirty="0"/>
          </a:p>
          <a:p>
            <a:r>
              <a:rPr lang="en-US" sz="1200" b="0" i="0" u="none" strike="noStrike" cap="none" dirty="0">
                <a:solidFill>
                  <a:schemeClr val="dk1"/>
                </a:solidFill>
                <a:effectLst/>
                <a:latin typeface="Calibri"/>
                <a:ea typeface="Calibri"/>
                <a:cs typeface="Calibri"/>
                <a:sym typeface="Calibri"/>
              </a:rPr>
              <a:t>Minimum recommend aging time for both wet and dry aged beef, which is based on extensive amounts of published research, is 14 days, though many cuts benefit from additional aging time. And, because of beef industry research and education, both the retail and foodservice channels currently exceed this minimum aging recommendation on average helping ensure a more tender, flavorful eating experience for consumers.</a:t>
            </a:r>
            <a:endParaRPr lang="en-US" dirty="0"/>
          </a:p>
          <a:p>
            <a:endParaRPr lang="en-US" dirty="0"/>
          </a:p>
        </p:txBody>
      </p:sp>
      <p:sp>
        <p:nvSpPr>
          <p:cNvPr id="4" name="Slide Number Placeholder 3"/>
          <p:cNvSpPr>
            <a:spLocks noGrp="1"/>
          </p:cNvSpPr>
          <p:nvPr>
            <p:ph type="sldNum" sz="quarter" idx="5"/>
          </p:nvPr>
        </p:nvSpPr>
        <p:spPr/>
        <p:txBody>
          <a:bodyPr/>
          <a:lstStyle/>
          <a:p>
            <a:fld id="{C7A1295E-AAA9-4BAF-A2DE-8A3116C6B353}" type="slidenum">
              <a:rPr lang="en-US" smtClean="0"/>
              <a:t>10</a:t>
            </a:fld>
            <a:endParaRPr lang="en-US"/>
          </a:p>
        </p:txBody>
      </p:sp>
    </p:spTree>
    <p:extLst>
      <p:ext uri="{BB962C8B-B14F-4D97-AF65-F5344CB8AC3E}">
        <p14:creationId xmlns:p14="http://schemas.microsoft.com/office/powerpoint/2010/main" val="12692304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Satisfaction with the beef eating experience is also highly impacted by how beef is cooked. Cooking to the optimal level of doneness is also critical to ensuring beef comes out tender, juicy and flavorful. When considering how best to prepare a cut of beef, it is good to know a bit about the science of cooking. </a:t>
            </a:r>
          </a:p>
          <a:p>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Beef muscle is primarily comprised of water and protein. As proteins cook, toughening and tenderizing changes occur. The extent of each depends on cooking time, temperature, cooking method – whether moist or dry heat – composition of the muscle itself and how and when the beef is sliced after cooking. For example, beef steaks and roasts should be rested for approximately 5 minutes after cooking to allow hot juices in the meat to redistribute and preserve juiciness. And, beef should be sliced across the grain for maximum tenderness. </a:t>
            </a:r>
          </a:p>
          <a:p>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Beef’s inherent flavor compounds rely on heat to develop. The caramelization that occurs during dry heat cooking, known as the Maillard Reaction, enhances the flavor in beef to result in a desired “browned” flavor and to create umami – the “fifth taste” alongside sweet, sour, bitter and salty characterized as a savory or meaty flavor that results from beef’s amino acids being released during cooking.</a:t>
            </a:r>
          </a:p>
          <a:p>
            <a:endParaRPr lang="en-US" dirty="0"/>
          </a:p>
          <a:p>
            <a:endParaRPr lang="en-US" dirty="0"/>
          </a:p>
        </p:txBody>
      </p:sp>
      <p:sp>
        <p:nvSpPr>
          <p:cNvPr id="4" name="Slide Number Placeholder 3"/>
          <p:cNvSpPr>
            <a:spLocks noGrp="1"/>
          </p:cNvSpPr>
          <p:nvPr>
            <p:ph type="sldNum" sz="quarter" idx="5"/>
          </p:nvPr>
        </p:nvSpPr>
        <p:spPr/>
        <p:txBody>
          <a:bodyPr/>
          <a:lstStyle/>
          <a:p>
            <a:fld id="{C7A1295E-AAA9-4BAF-A2DE-8A3116C6B353}" type="slidenum">
              <a:rPr lang="en-US" smtClean="0"/>
              <a:t>11</a:t>
            </a:fld>
            <a:endParaRPr lang="en-US"/>
          </a:p>
        </p:txBody>
      </p:sp>
    </p:spTree>
    <p:extLst>
      <p:ext uri="{BB962C8B-B14F-4D97-AF65-F5344CB8AC3E}">
        <p14:creationId xmlns:p14="http://schemas.microsoft.com/office/powerpoint/2010/main" val="34142907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All cooking methods can fit into two categories: dry heat and moist heat.</a:t>
            </a:r>
          </a:p>
          <a:p>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Dry Heat includes broiling, grilling, oven roasting, skillet cooking, stir-frying and smoking. It is best for tender cuts, primarily from middle of the carcass, although some cuts from the Chuck have been found to be tender, such as Flat Iron Steak, Ranch Steak and Petite Tender. </a:t>
            </a:r>
          </a:p>
          <a:p>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Dry heat cooking methods are typically at higher temperatures, uncovered, to a desired endpoint temperature or degree of doneness (medium, etc.). These methods are generally shorter in duration than moist heat cooking methods, though smoking could take longer. Oven roasting can be done quickly or take longer depending on the cut. Some less-tender cuts can also be dry-heat cooked if they are marinated first with a tenderizing marinade. End point temperature measured via an instant-read or oven-proof thermometer is the best indicator of doneness for beef prepared using dry heat cooking methods.</a:t>
            </a:r>
          </a:p>
          <a:p>
            <a:endParaRPr lang="en-US" dirty="0"/>
          </a:p>
          <a:p>
            <a:endParaRPr lang="en-US" dirty="0"/>
          </a:p>
        </p:txBody>
      </p:sp>
      <p:sp>
        <p:nvSpPr>
          <p:cNvPr id="4" name="Slide Number Placeholder 3"/>
          <p:cNvSpPr>
            <a:spLocks noGrp="1"/>
          </p:cNvSpPr>
          <p:nvPr>
            <p:ph type="sldNum" sz="quarter" idx="5"/>
          </p:nvPr>
        </p:nvSpPr>
        <p:spPr/>
        <p:txBody>
          <a:bodyPr/>
          <a:lstStyle/>
          <a:p>
            <a:fld id="{C7A1295E-AAA9-4BAF-A2DE-8A3116C6B353}" type="slidenum">
              <a:rPr lang="en-US" smtClean="0"/>
              <a:t>12</a:t>
            </a:fld>
            <a:endParaRPr lang="en-US"/>
          </a:p>
        </p:txBody>
      </p:sp>
    </p:spTree>
    <p:extLst>
      <p:ext uri="{BB962C8B-B14F-4D97-AF65-F5344CB8AC3E}">
        <p14:creationId xmlns:p14="http://schemas.microsoft.com/office/powerpoint/2010/main" val="23012689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Moist Heat methods rely on a long, slow cooking process in liquid to help tenderize the beef and add flavor. Examples of moist-heat cooking include braising and stewing. These methods may or may not include the cooking vessel remaining covered during cooking.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Browning the beef first adds color and flavor – the Maillard Reaction we covered earlier. Moist heat cookery’s longer, slower cooking also allows time for any natural connective tissue present in beef cuts to convert to gelatin and tenderize. Beef flavor components also seep into cooking liquid, which can be water, stock, wine or broth, to create delicately flavored meat. Beef cooked using moist-heat techniques is generally cooked to fork-tender. </a:t>
            </a:r>
          </a:p>
          <a:p>
            <a:endParaRPr lang="en-US" dirty="0"/>
          </a:p>
          <a:p>
            <a:r>
              <a:rPr lang="en-US" dirty="0"/>
              <a:t>Sous vide, French for under vacuum, is a cooking method that involves vacuum-sealing beef cuts in a bag and then immersing them in a precisely-controlled, low-temperature water bath for cooking for relatively long periods of time.</a:t>
            </a:r>
          </a:p>
          <a:p>
            <a:endParaRPr lang="en-US" dirty="0"/>
          </a:p>
        </p:txBody>
      </p:sp>
      <p:sp>
        <p:nvSpPr>
          <p:cNvPr id="4" name="Slide Number Placeholder 3"/>
          <p:cNvSpPr>
            <a:spLocks noGrp="1"/>
          </p:cNvSpPr>
          <p:nvPr>
            <p:ph type="sldNum" sz="quarter" idx="5"/>
          </p:nvPr>
        </p:nvSpPr>
        <p:spPr/>
        <p:txBody>
          <a:bodyPr/>
          <a:lstStyle/>
          <a:p>
            <a:fld id="{C7A1295E-AAA9-4BAF-A2DE-8A3116C6B353}" type="slidenum">
              <a:rPr lang="en-US" smtClean="0"/>
              <a:t>13</a:t>
            </a:fld>
            <a:endParaRPr lang="en-US"/>
          </a:p>
        </p:txBody>
      </p:sp>
    </p:spTree>
    <p:extLst>
      <p:ext uri="{BB962C8B-B14F-4D97-AF65-F5344CB8AC3E}">
        <p14:creationId xmlns:p14="http://schemas.microsoft.com/office/powerpoint/2010/main" val="21374974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We’ve talked about what goes into beef’s great taste and cookery. Now let’s explore the various cuts of beef, where they are located in a beef carcass and how they should be cut and prepared to ensure an optimal beef eating experience.</a:t>
            </a:r>
          </a:p>
          <a:p>
            <a:endParaRPr lang="en-US" dirty="0"/>
          </a:p>
          <a:p>
            <a:endParaRPr lang="en-US" dirty="0"/>
          </a:p>
        </p:txBody>
      </p:sp>
      <p:sp>
        <p:nvSpPr>
          <p:cNvPr id="4" name="Slide Number Placeholder 3"/>
          <p:cNvSpPr>
            <a:spLocks noGrp="1"/>
          </p:cNvSpPr>
          <p:nvPr>
            <p:ph type="sldNum" sz="quarter" idx="5"/>
          </p:nvPr>
        </p:nvSpPr>
        <p:spPr/>
        <p:txBody>
          <a:bodyPr/>
          <a:lstStyle/>
          <a:p>
            <a:fld id="{C7A1295E-AAA9-4BAF-A2DE-8A3116C6B353}" type="slidenum">
              <a:rPr lang="en-US" smtClean="0"/>
              <a:t>14</a:t>
            </a:fld>
            <a:endParaRPr lang="en-US"/>
          </a:p>
        </p:txBody>
      </p:sp>
    </p:spTree>
    <p:extLst>
      <p:ext uri="{BB962C8B-B14F-4D97-AF65-F5344CB8AC3E}">
        <p14:creationId xmlns:p14="http://schemas.microsoft.com/office/powerpoint/2010/main" val="41666438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Beef harvest and fabrication occurs at beef packing plants following 24-48 hours of carcass chilling. The first stage of beef carcass fabrication involves splitting the carcass into two sides and then breaking those sides into large primal cuts.</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The four major primals include the Chuck, Rib, Loin and Round. The sirloin is also a subsection of the full loin. These primals account for more than 75 percent of the weight of beef produced from each carcass.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The thin meats – Brisket, Plate, Flank and Shank - account for the remaining percentage. </a:t>
            </a:r>
          </a:p>
          <a:p>
            <a:endParaRPr lang="en-US" dirty="0"/>
          </a:p>
          <a:p>
            <a:endParaRPr lang="en-US" dirty="0"/>
          </a:p>
        </p:txBody>
      </p:sp>
      <p:sp>
        <p:nvSpPr>
          <p:cNvPr id="4" name="Slide Number Placeholder 3"/>
          <p:cNvSpPr>
            <a:spLocks noGrp="1"/>
          </p:cNvSpPr>
          <p:nvPr>
            <p:ph type="sldNum" sz="quarter" idx="5"/>
          </p:nvPr>
        </p:nvSpPr>
        <p:spPr/>
        <p:txBody>
          <a:bodyPr/>
          <a:lstStyle/>
          <a:p>
            <a:fld id="{C7A1295E-AAA9-4BAF-A2DE-8A3116C6B353}" type="slidenum">
              <a:rPr lang="en-US" smtClean="0"/>
              <a:t>15</a:t>
            </a:fld>
            <a:endParaRPr lang="en-US"/>
          </a:p>
        </p:txBody>
      </p:sp>
    </p:spTree>
    <p:extLst>
      <p:ext uri="{BB962C8B-B14F-4D97-AF65-F5344CB8AC3E}">
        <p14:creationId xmlns:p14="http://schemas.microsoft.com/office/powerpoint/2010/main" val="4810115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Primals are further broken down by packers into smaller portions called subprimals for purchase by further processors, grocery retailers or foodservice operators. Excess fat and bones are generally removed, although some subprimals are offered bone-in.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Examples of subprimals include the Ribeye Roll cut from the Rib primal and Strip Loin cut from the Loin primal.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Like subprimals are placed in cardboard boxes prior to sale, leading to the common industry term “boxed beef.”</a:t>
            </a:r>
          </a:p>
          <a:p>
            <a:endParaRPr lang="en-US" dirty="0"/>
          </a:p>
          <a:p>
            <a:endParaRPr lang="en-US" dirty="0"/>
          </a:p>
        </p:txBody>
      </p:sp>
      <p:sp>
        <p:nvSpPr>
          <p:cNvPr id="4" name="Slide Number Placeholder 3"/>
          <p:cNvSpPr>
            <a:spLocks noGrp="1"/>
          </p:cNvSpPr>
          <p:nvPr>
            <p:ph type="sldNum" sz="quarter" idx="5"/>
          </p:nvPr>
        </p:nvSpPr>
        <p:spPr/>
        <p:txBody>
          <a:bodyPr/>
          <a:lstStyle/>
          <a:p>
            <a:fld id="{C7A1295E-AAA9-4BAF-A2DE-8A3116C6B353}" type="slidenum">
              <a:rPr lang="en-US" smtClean="0"/>
              <a:t>16</a:t>
            </a:fld>
            <a:endParaRPr lang="en-US"/>
          </a:p>
        </p:txBody>
      </p:sp>
    </p:spTree>
    <p:extLst>
      <p:ext uri="{BB962C8B-B14F-4D97-AF65-F5344CB8AC3E}">
        <p14:creationId xmlns:p14="http://schemas.microsoft.com/office/powerpoint/2010/main" val="39052968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Subprimals are then further cut or broken into final portion cuts which are then sold through retail and foodservice channels.  </a:t>
            </a:r>
          </a:p>
          <a:p>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Examples of final portion cuts from these subprimals are Ribeye Steaks from the Ribeye Roll, and Strip Steaks from the Strip Loin.</a:t>
            </a:r>
            <a:endParaRPr lang="en-US" dirty="0"/>
          </a:p>
          <a:p>
            <a:endParaRPr lang="en-US" dirty="0"/>
          </a:p>
        </p:txBody>
      </p:sp>
      <p:sp>
        <p:nvSpPr>
          <p:cNvPr id="4" name="Slide Number Placeholder 3"/>
          <p:cNvSpPr>
            <a:spLocks noGrp="1"/>
          </p:cNvSpPr>
          <p:nvPr>
            <p:ph type="sldNum" sz="quarter" idx="5"/>
          </p:nvPr>
        </p:nvSpPr>
        <p:spPr/>
        <p:txBody>
          <a:bodyPr/>
          <a:lstStyle/>
          <a:p>
            <a:fld id="{C7A1295E-AAA9-4BAF-A2DE-8A3116C6B353}" type="slidenum">
              <a:rPr lang="en-US" smtClean="0"/>
              <a:t>17</a:t>
            </a:fld>
            <a:endParaRPr lang="en-US"/>
          </a:p>
        </p:txBody>
      </p:sp>
    </p:spTree>
    <p:extLst>
      <p:ext uri="{BB962C8B-B14F-4D97-AF65-F5344CB8AC3E}">
        <p14:creationId xmlns:p14="http://schemas.microsoft.com/office/powerpoint/2010/main" val="38379584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When talking final, portioned beef cuts, there are four main categories: Steaks, Roasts, Ribs, and Ingredient Cuts, such as Ground Beef, which are cuts specifically developed for use within a recipe. Let’s take a closer look at each category.</a:t>
            </a:r>
          </a:p>
          <a:p>
            <a:endParaRPr lang="en-US" dirty="0"/>
          </a:p>
          <a:p>
            <a:endParaRPr lang="en-US" dirty="0"/>
          </a:p>
        </p:txBody>
      </p:sp>
      <p:sp>
        <p:nvSpPr>
          <p:cNvPr id="4" name="Slide Number Placeholder 3"/>
          <p:cNvSpPr>
            <a:spLocks noGrp="1"/>
          </p:cNvSpPr>
          <p:nvPr>
            <p:ph type="sldNum" sz="quarter" idx="5"/>
          </p:nvPr>
        </p:nvSpPr>
        <p:spPr/>
        <p:txBody>
          <a:bodyPr/>
          <a:lstStyle/>
          <a:p>
            <a:fld id="{C7A1295E-AAA9-4BAF-A2DE-8A3116C6B353}" type="slidenum">
              <a:rPr lang="en-US" smtClean="0"/>
              <a:t>18</a:t>
            </a:fld>
            <a:endParaRPr lang="en-US"/>
          </a:p>
        </p:txBody>
      </p:sp>
    </p:spTree>
    <p:extLst>
      <p:ext uri="{BB962C8B-B14F-4D97-AF65-F5344CB8AC3E}">
        <p14:creationId xmlns:p14="http://schemas.microsoft.com/office/powerpoint/2010/main" val="8958392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Steaks are flat cuts of beef generally ranging from three-quarter to one-and-a-half inches thick, though sometimes sliced thin or cut into thicker portions. They are cut from various subprimals and the size of one steak is often enough for one or more portions or servings. </a:t>
            </a:r>
          </a:p>
          <a:p>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There are many popular preparations for steaks, including grilling, broiling, skillet or skillet-to-oven and sous vide. Many steaks are suitable for dry-heat cookery (grilling, broiling, etc.), including those like Tenderloin Steak/Filet Mignon, Ribeye, Strip, T-Bone, Flat Iron, etc. </a:t>
            </a:r>
          </a:p>
          <a:p>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Prior to dry-heat cooking, steaks should be patted dry to promote browning and seasoned as desired. Then they can be cooked over medium heat and turned with tongs, not a fork, to avoid piercing the meat, which results in the loss of beef’s delicious juices and can cause a dry steak. And when it comes to turning, less is best. Let the steak cook and avoid touching it as much as possible.</a:t>
            </a:r>
            <a:endParaRPr lang="en-US" dirty="0"/>
          </a:p>
          <a:p>
            <a:endParaRPr lang="en-US" dirty="0"/>
          </a:p>
        </p:txBody>
      </p:sp>
      <p:sp>
        <p:nvSpPr>
          <p:cNvPr id="4" name="Slide Number Placeholder 3"/>
          <p:cNvSpPr>
            <a:spLocks noGrp="1"/>
          </p:cNvSpPr>
          <p:nvPr>
            <p:ph type="sldNum" sz="quarter" idx="5"/>
          </p:nvPr>
        </p:nvSpPr>
        <p:spPr/>
        <p:txBody>
          <a:bodyPr/>
          <a:lstStyle/>
          <a:p>
            <a:fld id="{C7A1295E-AAA9-4BAF-A2DE-8A3116C6B353}" type="slidenum">
              <a:rPr lang="en-US" smtClean="0"/>
              <a:t>19</a:t>
            </a:fld>
            <a:endParaRPr lang="en-US"/>
          </a:p>
        </p:txBody>
      </p:sp>
    </p:spTree>
    <p:extLst>
      <p:ext uri="{BB962C8B-B14F-4D97-AF65-F5344CB8AC3E}">
        <p14:creationId xmlns:p14="http://schemas.microsoft.com/office/powerpoint/2010/main" val="17337172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This lesson on </a:t>
            </a:r>
            <a:r>
              <a:rPr lang="en-US" sz="1200" b="1" i="0" u="none" strike="noStrike" cap="none" dirty="0">
                <a:solidFill>
                  <a:schemeClr val="dk1"/>
                </a:solidFill>
                <a:effectLst/>
                <a:latin typeface="Calibri"/>
                <a:ea typeface="Calibri"/>
                <a:cs typeface="Calibri"/>
                <a:sym typeface="Calibri"/>
              </a:rPr>
              <a:t>Beef Grades, Cuts and Preparation</a:t>
            </a:r>
            <a:r>
              <a:rPr lang="en-US" sz="1200" b="0" i="0" u="none" strike="noStrike" cap="none" dirty="0">
                <a:solidFill>
                  <a:schemeClr val="dk1"/>
                </a:solidFill>
                <a:effectLst/>
                <a:latin typeface="Calibri"/>
                <a:ea typeface="Calibri"/>
                <a:cs typeface="Calibri"/>
                <a:sym typeface="Calibri"/>
              </a:rPr>
              <a:t> will beef up your knowledge. You will learn about beef inspection and grading, the eating experience of beef, beef cuts and cooking methods for each cut to optimize their overall eating experience. </a:t>
            </a:r>
          </a:p>
        </p:txBody>
      </p:sp>
      <p:sp>
        <p:nvSpPr>
          <p:cNvPr id="4" name="Slide Number Placeholder 3"/>
          <p:cNvSpPr>
            <a:spLocks noGrp="1"/>
          </p:cNvSpPr>
          <p:nvPr>
            <p:ph type="sldNum" sz="quarter" idx="5"/>
          </p:nvPr>
        </p:nvSpPr>
        <p:spPr/>
        <p:txBody>
          <a:bodyPr/>
          <a:lstStyle/>
          <a:p>
            <a:fld id="{C7A1295E-AAA9-4BAF-A2DE-8A3116C6B353}" type="slidenum">
              <a:rPr lang="en-US" smtClean="0"/>
              <a:t>2</a:t>
            </a:fld>
            <a:endParaRPr lang="en-US"/>
          </a:p>
        </p:txBody>
      </p:sp>
    </p:spTree>
    <p:extLst>
      <p:ext uri="{BB962C8B-B14F-4D97-AF65-F5344CB8AC3E}">
        <p14:creationId xmlns:p14="http://schemas.microsoft.com/office/powerpoint/2010/main" val="3512770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Steaks are a versatile beef option and there’s a steak for every price point, cooking method and eating occasion. Cuts from the middle of the carcass, such as Ribeye Steak, Tenderloin Steak (also known as Filet Mignon), and T-Bone Steak are referred to as middle meats and command higher prices for their inherent tenderness and flavor. </a:t>
            </a:r>
          </a:p>
          <a:p>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End cuts, such as Skirt Steak, Top Round Steak, Flank Steak and Eye of Round Steak, offer a good value, but typically benefit from marinating to improve the eating experience. </a:t>
            </a:r>
          </a:p>
          <a:p>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Lesser-known cuts like the Flat Iron Steak, Tri-Tip Steak and Sirloin Bavette come from the ends of the carcass but offer an exceptional eating experience for a great value.</a:t>
            </a:r>
          </a:p>
          <a:p>
            <a:endParaRPr lang="en-US" dirty="0"/>
          </a:p>
        </p:txBody>
      </p:sp>
      <p:sp>
        <p:nvSpPr>
          <p:cNvPr id="4" name="Slide Number Placeholder 3"/>
          <p:cNvSpPr>
            <a:spLocks noGrp="1"/>
          </p:cNvSpPr>
          <p:nvPr>
            <p:ph type="sldNum" sz="quarter" idx="5"/>
          </p:nvPr>
        </p:nvSpPr>
        <p:spPr/>
        <p:txBody>
          <a:bodyPr/>
          <a:lstStyle/>
          <a:p>
            <a:fld id="{C7A1295E-AAA9-4BAF-A2DE-8A3116C6B353}" type="slidenum">
              <a:rPr lang="en-US" smtClean="0"/>
              <a:t>20</a:t>
            </a:fld>
            <a:endParaRPr lang="en-US"/>
          </a:p>
        </p:txBody>
      </p:sp>
    </p:spTree>
    <p:extLst>
      <p:ext uri="{BB962C8B-B14F-4D97-AF65-F5344CB8AC3E}">
        <p14:creationId xmlns:p14="http://schemas.microsoft.com/office/powerpoint/2010/main" val="13890402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 Cook steaks to medium rare at 145° Fahrenheit, medium at 160° or well done at 170° Fahrenheit to follow </a:t>
            </a:r>
            <a:r>
              <a:rPr lang="en-US" sz="1200" b="0" i="0" u="sng" strike="noStrike" cap="none" dirty="0">
                <a:solidFill>
                  <a:schemeClr val="dk1"/>
                </a:solidFill>
                <a:effectLst/>
                <a:latin typeface="Calibri"/>
                <a:ea typeface="Calibri"/>
                <a:cs typeface="Calibri"/>
                <a:sym typeface="Calibri"/>
                <a:hlinkClick r:id="rId3"/>
              </a:rPr>
              <a:t>USDA minimum internal temperature guidelines</a:t>
            </a:r>
            <a:r>
              <a:rPr lang="en-US" sz="1200" b="0" i="0" u="none" strike="noStrike" cap="none" dirty="0">
                <a:solidFill>
                  <a:schemeClr val="dk1"/>
                </a:solidFill>
                <a:effectLst/>
                <a:latin typeface="Calibri"/>
                <a:ea typeface="Calibri"/>
                <a:cs typeface="Calibri"/>
                <a:sym typeface="Calibri"/>
              </a:rPr>
              <a:t>. </a:t>
            </a:r>
          </a:p>
          <a:p>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Insert an instant-read thermometer horizontally from the side, so that it penetrates the thickest part or the center of the steak, not touching bone or fat. It is critical to let beef steaks, roasts and ribs rest at least 5 minutes before slicing, as resting allows beef’s natural juices to redistribute throughout the steak instead of draining out onto the cutting board or plate if sliced immediately after cooking.</a:t>
            </a:r>
          </a:p>
          <a:p>
            <a:endParaRPr lang="en-US" dirty="0"/>
          </a:p>
          <a:p>
            <a:endParaRPr lang="en-US" dirty="0"/>
          </a:p>
        </p:txBody>
      </p:sp>
      <p:sp>
        <p:nvSpPr>
          <p:cNvPr id="4" name="Slide Number Placeholder 3"/>
          <p:cNvSpPr>
            <a:spLocks noGrp="1"/>
          </p:cNvSpPr>
          <p:nvPr>
            <p:ph type="sldNum" sz="quarter" idx="5"/>
          </p:nvPr>
        </p:nvSpPr>
        <p:spPr/>
        <p:txBody>
          <a:bodyPr/>
          <a:lstStyle/>
          <a:p>
            <a:fld id="{C7A1295E-AAA9-4BAF-A2DE-8A3116C6B353}" type="slidenum">
              <a:rPr lang="en-US" smtClean="0"/>
              <a:t>21</a:t>
            </a:fld>
            <a:endParaRPr lang="en-US"/>
          </a:p>
        </p:txBody>
      </p:sp>
    </p:spTree>
    <p:extLst>
      <p:ext uri="{BB962C8B-B14F-4D97-AF65-F5344CB8AC3E}">
        <p14:creationId xmlns:p14="http://schemas.microsoft.com/office/powerpoint/2010/main" val="13714489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Roasts are cuts of beef more than two inches thick and larger than a steak. They may contain bones or be boneless and often contain more than one muscle or muscle group. Different roast types call for different types of cooking methods to optimize flavor and tenderness. However, roasts can provide foodservice operators and home cooks flexibility and versatility because roasting is a relatively simple and hand’s-off cooking process. </a:t>
            </a:r>
          </a:p>
          <a:p>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Example roasts include the Tenderloin Roast, Strip Loin Roast, Chuck Roast, Ribeye Roast, Tri-Tip Roast and Sirloin Tip Roast.</a:t>
            </a:r>
          </a:p>
          <a:p>
            <a:endParaRPr lang="en-US" dirty="0"/>
          </a:p>
        </p:txBody>
      </p:sp>
      <p:sp>
        <p:nvSpPr>
          <p:cNvPr id="4" name="Slide Number Placeholder 3"/>
          <p:cNvSpPr>
            <a:spLocks noGrp="1"/>
          </p:cNvSpPr>
          <p:nvPr>
            <p:ph type="sldNum" sz="quarter" idx="5"/>
          </p:nvPr>
        </p:nvSpPr>
        <p:spPr/>
        <p:txBody>
          <a:bodyPr/>
          <a:lstStyle/>
          <a:p>
            <a:fld id="{C7A1295E-AAA9-4BAF-A2DE-8A3116C6B353}" type="slidenum">
              <a:rPr lang="en-US" smtClean="0"/>
              <a:t>22</a:t>
            </a:fld>
            <a:endParaRPr lang="en-US"/>
          </a:p>
        </p:txBody>
      </p:sp>
    </p:spTree>
    <p:extLst>
      <p:ext uri="{BB962C8B-B14F-4D97-AF65-F5344CB8AC3E}">
        <p14:creationId xmlns:p14="http://schemas.microsoft.com/office/powerpoint/2010/main" val="23834863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Tender roasts from the Rib and Loin are best prepared with dry heat cooking either in the oven or in a covered grill using indirect heat. </a:t>
            </a:r>
          </a:p>
          <a:p>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Roasts from the Rib and Loin primals are also ideal for signature dishes featuring special rubs, sauces and seasonings and offer the opportunity for a stunning presentation and memorable dining experiences.</a:t>
            </a:r>
          </a:p>
          <a:p>
            <a:endParaRPr lang="en-US" dirty="0"/>
          </a:p>
        </p:txBody>
      </p:sp>
      <p:sp>
        <p:nvSpPr>
          <p:cNvPr id="4" name="Slide Number Placeholder 3"/>
          <p:cNvSpPr>
            <a:spLocks noGrp="1"/>
          </p:cNvSpPr>
          <p:nvPr>
            <p:ph type="sldNum" sz="quarter" idx="5"/>
          </p:nvPr>
        </p:nvSpPr>
        <p:spPr/>
        <p:txBody>
          <a:bodyPr/>
          <a:lstStyle/>
          <a:p>
            <a:fld id="{C7A1295E-AAA9-4BAF-A2DE-8A3116C6B353}" type="slidenum">
              <a:rPr lang="en-US" smtClean="0"/>
              <a:t>23</a:t>
            </a:fld>
            <a:endParaRPr lang="en-US"/>
          </a:p>
        </p:txBody>
      </p:sp>
    </p:spTree>
    <p:extLst>
      <p:ext uri="{BB962C8B-B14F-4D97-AF65-F5344CB8AC3E}">
        <p14:creationId xmlns:p14="http://schemas.microsoft.com/office/powerpoint/2010/main" val="20310811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Slow, moist heat cooking is required for some roasts to break down naturally present connective tissue and tenderize the cut, and slow roasting also helps introduce complex, intense flavors. Often these cuts are paired with flavorful</a:t>
            </a:r>
            <a:r>
              <a:rPr lang="en-US" sz="1200" b="1" i="0" u="none" strike="noStrike" cap="none" dirty="0">
                <a:solidFill>
                  <a:schemeClr val="dk1"/>
                </a:solidFill>
                <a:effectLst/>
                <a:latin typeface="Calibri"/>
                <a:ea typeface="Calibri"/>
                <a:cs typeface="Calibri"/>
                <a:sym typeface="Calibri"/>
              </a:rPr>
              <a:t> </a:t>
            </a:r>
            <a:r>
              <a:rPr lang="en-US" sz="1200" b="0" i="0" u="none" strike="noStrike" cap="none" dirty="0">
                <a:solidFill>
                  <a:schemeClr val="dk1"/>
                </a:solidFill>
                <a:effectLst/>
                <a:latin typeface="Calibri"/>
                <a:ea typeface="Calibri"/>
                <a:cs typeface="Calibri"/>
                <a:sym typeface="Calibri"/>
              </a:rPr>
              <a:t>sauces, which may be created from the cooking liquid produced during slow cooking. Roasts cooked in this manner should be cooked to fork tender.</a:t>
            </a:r>
          </a:p>
          <a:p>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For example, some of the less tender beef roasts from the Chuck and Round are best when prepared using moist-heat cooking techniques, such as braising or using a slow-cooker. These roasts also offer operators or customers value and can be used to create the foundation for more than one meal because of their inherent volume. </a:t>
            </a:r>
          </a:p>
          <a:p>
            <a:endParaRPr lang="en-US" dirty="0"/>
          </a:p>
        </p:txBody>
      </p:sp>
      <p:sp>
        <p:nvSpPr>
          <p:cNvPr id="4" name="Slide Number Placeholder 3"/>
          <p:cNvSpPr>
            <a:spLocks noGrp="1"/>
          </p:cNvSpPr>
          <p:nvPr>
            <p:ph type="sldNum" sz="quarter" idx="5"/>
          </p:nvPr>
        </p:nvSpPr>
        <p:spPr/>
        <p:txBody>
          <a:bodyPr/>
          <a:lstStyle/>
          <a:p>
            <a:fld id="{C7A1295E-AAA9-4BAF-A2DE-8A3116C6B353}" type="slidenum">
              <a:rPr lang="en-US" smtClean="0"/>
              <a:t>24</a:t>
            </a:fld>
            <a:endParaRPr lang="en-US"/>
          </a:p>
        </p:txBody>
      </p:sp>
    </p:spTree>
    <p:extLst>
      <p:ext uri="{BB962C8B-B14F-4D97-AF65-F5344CB8AC3E}">
        <p14:creationId xmlns:p14="http://schemas.microsoft.com/office/powerpoint/2010/main" val="3669991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Brisket is a boneless cut from under the first five ribs below the Chuck primal in the beef carcass. It is sold both fresh and cured as Corned Beef. </a:t>
            </a:r>
          </a:p>
          <a:p>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Brisket is often used in popular barbecue and ethnic comfort dishes. Slow-cooking methods, such as braising or smoking low-and-slow are the best for Brisket. After cooking, it can be sliced for consumption or for use in sandwiches and adapts well to dry rubs or marinades. </a:t>
            </a:r>
          </a:p>
          <a:p>
            <a:endParaRPr lang="en-US" dirty="0"/>
          </a:p>
        </p:txBody>
      </p:sp>
      <p:sp>
        <p:nvSpPr>
          <p:cNvPr id="4" name="Slide Number Placeholder 3"/>
          <p:cNvSpPr>
            <a:spLocks noGrp="1"/>
          </p:cNvSpPr>
          <p:nvPr>
            <p:ph type="sldNum" sz="quarter" idx="5"/>
          </p:nvPr>
        </p:nvSpPr>
        <p:spPr/>
        <p:txBody>
          <a:bodyPr/>
          <a:lstStyle/>
          <a:p>
            <a:fld id="{C7A1295E-AAA9-4BAF-A2DE-8A3116C6B353}" type="slidenum">
              <a:rPr lang="en-US" smtClean="0"/>
              <a:t>25</a:t>
            </a:fld>
            <a:endParaRPr lang="en-US"/>
          </a:p>
        </p:txBody>
      </p:sp>
    </p:spTree>
    <p:extLst>
      <p:ext uri="{BB962C8B-B14F-4D97-AF65-F5344CB8AC3E}">
        <p14:creationId xmlns:p14="http://schemas.microsoft.com/office/powerpoint/2010/main" val="18186372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cap="none" dirty="0">
                <a:solidFill>
                  <a:schemeClr val="dk1"/>
                </a:solidFill>
                <a:effectLst/>
                <a:latin typeface="Calibri"/>
                <a:ea typeface="Calibri"/>
                <a:cs typeface="Calibri"/>
                <a:sym typeface="Calibri"/>
              </a:rPr>
              <a:t>There are three main types of Ribs: Back Ribs, Country-Style Ribs and Short Ribs, which can be cut traditionally between the ribs or cut across the ribs flanken-style. We’ll explore these types of ribs further over the next few minutes.</a:t>
            </a:r>
          </a:p>
          <a:p>
            <a:endParaRPr lang="en-US" dirty="0"/>
          </a:p>
        </p:txBody>
      </p:sp>
      <p:sp>
        <p:nvSpPr>
          <p:cNvPr id="4" name="Slide Number Placeholder 3"/>
          <p:cNvSpPr>
            <a:spLocks noGrp="1"/>
          </p:cNvSpPr>
          <p:nvPr>
            <p:ph type="sldNum" sz="quarter" idx="5"/>
          </p:nvPr>
        </p:nvSpPr>
        <p:spPr/>
        <p:txBody>
          <a:bodyPr/>
          <a:lstStyle/>
          <a:p>
            <a:fld id="{C7A1295E-AAA9-4BAF-A2DE-8A3116C6B353}" type="slidenum">
              <a:rPr lang="en-US" smtClean="0"/>
              <a:t>26</a:t>
            </a:fld>
            <a:endParaRPr lang="en-US"/>
          </a:p>
        </p:txBody>
      </p:sp>
    </p:spTree>
    <p:extLst>
      <p:ext uri="{BB962C8B-B14F-4D97-AF65-F5344CB8AC3E}">
        <p14:creationId xmlns:p14="http://schemas.microsoft.com/office/powerpoint/2010/main" val="41760700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cap="none" dirty="0">
                <a:solidFill>
                  <a:schemeClr val="dk1"/>
                </a:solidFill>
                <a:effectLst/>
                <a:latin typeface="Calibri"/>
                <a:ea typeface="Calibri"/>
                <a:cs typeface="Calibri"/>
                <a:sym typeface="Calibri"/>
              </a:rPr>
              <a:t>Back Ribs are sold bone-in and are relatively inexpensive and can be profitable for grocery retailers and foodservice operators. They are often smoked or grilled over indirect heat, but may be braised with wine, vegetables, seasonings and stock to enhance taste and tenderness. </a:t>
            </a:r>
          </a:p>
          <a:p>
            <a:endParaRPr lang="en-US" dirty="0"/>
          </a:p>
        </p:txBody>
      </p:sp>
      <p:sp>
        <p:nvSpPr>
          <p:cNvPr id="4" name="Slide Number Placeholder 3"/>
          <p:cNvSpPr>
            <a:spLocks noGrp="1"/>
          </p:cNvSpPr>
          <p:nvPr>
            <p:ph type="sldNum" sz="quarter" idx="5"/>
          </p:nvPr>
        </p:nvSpPr>
        <p:spPr/>
        <p:txBody>
          <a:bodyPr/>
          <a:lstStyle/>
          <a:p>
            <a:fld id="{C7A1295E-AAA9-4BAF-A2DE-8A3116C6B353}" type="slidenum">
              <a:rPr lang="en-US" smtClean="0"/>
              <a:t>27</a:t>
            </a:fld>
            <a:endParaRPr lang="en-US"/>
          </a:p>
        </p:txBody>
      </p:sp>
    </p:spTree>
    <p:extLst>
      <p:ext uri="{BB962C8B-B14F-4D97-AF65-F5344CB8AC3E}">
        <p14:creationId xmlns:p14="http://schemas.microsoft.com/office/powerpoint/2010/main" val="15230803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Country-Style Ribs come from the Chuck Roll </a:t>
            </a:r>
            <a:r>
              <a:rPr lang="en-US" sz="1200" b="0" i="0" u="none" strike="noStrike" cap="none" dirty="0" err="1">
                <a:solidFill>
                  <a:schemeClr val="dk1"/>
                </a:solidFill>
                <a:effectLst/>
                <a:latin typeface="Calibri"/>
                <a:ea typeface="Calibri"/>
                <a:cs typeface="Calibri"/>
                <a:sym typeface="Calibri"/>
              </a:rPr>
              <a:t>subprimal</a:t>
            </a:r>
            <a:r>
              <a:rPr lang="en-US" sz="1200" b="0" i="0" u="none" strike="noStrike" cap="none" dirty="0">
                <a:solidFill>
                  <a:schemeClr val="dk1"/>
                </a:solidFill>
                <a:effectLst/>
                <a:latin typeface="Calibri"/>
                <a:ea typeface="Calibri"/>
                <a:cs typeface="Calibri"/>
                <a:sym typeface="Calibri"/>
              </a:rPr>
              <a:t> and are boneless cuts shaped like traditional ribs. They are meaty, tender, juicy and flavorful. </a:t>
            </a:r>
          </a:p>
          <a:p>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Perfectly portioned and pre-cut, they are just the right size and shape to prepare and serve. Braising works best, or they can be braised and finished on the grill to heighten the natural flavor even more. </a:t>
            </a:r>
          </a:p>
          <a:p>
            <a:endParaRPr lang="en-US" dirty="0"/>
          </a:p>
        </p:txBody>
      </p:sp>
      <p:sp>
        <p:nvSpPr>
          <p:cNvPr id="4" name="Slide Number Placeholder 3"/>
          <p:cNvSpPr>
            <a:spLocks noGrp="1"/>
          </p:cNvSpPr>
          <p:nvPr>
            <p:ph type="sldNum" sz="quarter" idx="5"/>
          </p:nvPr>
        </p:nvSpPr>
        <p:spPr/>
        <p:txBody>
          <a:bodyPr/>
          <a:lstStyle/>
          <a:p>
            <a:fld id="{C7A1295E-AAA9-4BAF-A2DE-8A3116C6B353}" type="slidenum">
              <a:rPr lang="en-US" smtClean="0"/>
              <a:t>28</a:t>
            </a:fld>
            <a:endParaRPr lang="en-US"/>
          </a:p>
        </p:txBody>
      </p:sp>
    </p:spTree>
    <p:extLst>
      <p:ext uri="{BB962C8B-B14F-4D97-AF65-F5344CB8AC3E}">
        <p14:creationId xmlns:p14="http://schemas.microsoft.com/office/powerpoint/2010/main" val="25366958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Short Ribs offer rich, deep flavor and can be purchased bone-in or boneless. Retailers typically carry Chuck Short Ribs, which come from the Chuck primal, while foodservice operators tend to menu Short Ribs from the Plate primal in BBQ applications. They are the ultimate comfort food and require long, slow braising with wine, vegetables, seasonings or stock, or long-smoking, to enhance flavor and tenderness. They are either served whole or served shredded with a sauce. </a:t>
            </a:r>
          </a:p>
          <a:p>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In addition to chuck and plate short ribs, rib short ribs are also available for retail or foodservice use. And, short ribs can be purchased bone-in or boneless.</a:t>
            </a:r>
          </a:p>
          <a:p>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Short Ribs can also be cut flanken-style, or across the bone to create thin strips of beef with multiple rib bones present. Flanken-Style Short Ribs are popular in Korean barbecue, where they’re often known as Kalbi Ribs</a:t>
            </a:r>
            <a:r>
              <a:rPr lang="en-US" sz="1200" b="0" i="1" u="none" strike="noStrike" cap="none" dirty="0">
                <a:solidFill>
                  <a:schemeClr val="dk1"/>
                </a:solidFill>
                <a:effectLst/>
                <a:latin typeface="Calibri"/>
                <a:ea typeface="Calibri"/>
                <a:cs typeface="Calibri"/>
                <a:sym typeface="Calibri"/>
              </a:rPr>
              <a:t>. </a:t>
            </a:r>
            <a:r>
              <a:rPr lang="en-US" sz="1200" b="0" i="0" u="none" strike="noStrike" cap="none" dirty="0">
                <a:solidFill>
                  <a:schemeClr val="dk1"/>
                </a:solidFill>
                <a:effectLst/>
                <a:latin typeface="Calibri"/>
                <a:ea typeface="Calibri"/>
                <a:cs typeface="Calibri"/>
                <a:sym typeface="Calibri"/>
              </a:rPr>
              <a:t>They can be grilled after marinating with a classic Korean-style marinade such as one made with soy sauce, sesame oil, garlic, green onions, sugar and chili pepper.</a:t>
            </a:r>
          </a:p>
          <a:p>
            <a:endParaRPr lang="en-US" dirty="0"/>
          </a:p>
        </p:txBody>
      </p:sp>
      <p:sp>
        <p:nvSpPr>
          <p:cNvPr id="4" name="Slide Number Placeholder 3"/>
          <p:cNvSpPr>
            <a:spLocks noGrp="1"/>
          </p:cNvSpPr>
          <p:nvPr>
            <p:ph type="sldNum" sz="quarter" idx="5"/>
          </p:nvPr>
        </p:nvSpPr>
        <p:spPr/>
        <p:txBody>
          <a:bodyPr/>
          <a:lstStyle/>
          <a:p>
            <a:fld id="{C7A1295E-AAA9-4BAF-A2DE-8A3116C6B353}" type="slidenum">
              <a:rPr lang="en-US" smtClean="0"/>
              <a:t>29</a:t>
            </a:fld>
            <a:endParaRPr lang="en-US"/>
          </a:p>
        </p:txBody>
      </p:sp>
    </p:spTree>
    <p:extLst>
      <p:ext uri="{BB962C8B-B14F-4D97-AF65-F5344CB8AC3E}">
        <p14:creationId xmlns:p14="http://schemas.microsoft.com/office/powerpoint/2010/main" val="14030882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The United States has one of the safest food supplies in the world. The U.S. Department of Agriculture’s (USDA) Food Safety Inspection Service is required by law to provide inspection for all federally inspected beef processing facilities. Without a USDA inspector present, federal facilities cannot operate. The Beef University program focuses on providing more education about beef sourced from federally inspected processing facilities. </a:t>
            </a:r>
          </a:p>
          <a:p>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The Federal Meat Inspection Act requires USDA inspectors to provide inspection of all live animals before they enter the processing facility. The inspector evaluates animals to ensure they are healthy and fit for harvest. If an animal is sick or injured, the USDA inspector will deem it unfit for human consumption and the animal will not enter the food supply.</a:t>
            </a:r>
          </a:p>
          <a:p>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After the animal is harvested, a USDA inspector will perform additional inspections to ensure the wholesomeness of the beef carcass. Once approved, the carcass is stamped with a non-toxic ink stamp to show that the animal has passed USDA inspection. If a carcass does not pass the USDA inspection it is condemned, stamped as such, and does not enter the food supply. The inspection stamp includes an establishment number that uniquely identifies each US processing facility.</a:t>
            </a:r>
          </a:p>
          <a:p>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All meat products are inspected by USDA inspectors before leaving the federally regulated facility. The inspection process is mandatory and is paid for with public funds.  </a:t>
            </a:r>
          </a:p>
          <a:p>
            <a:endParaRPr lang="en-US" dirty="0"/>
          </a:p>
          <a:p>
            <a:endParaRPr lang="en-US" dirty="0"/>
          </a:p>
        </p:txBody>
      </p:sp>
      <p:sp>
        <p:nvSpPr>
          <p:cNvPr id="4" name="Slide Number Placeholder 3"/>
          <p:cNvSpPr>
            <a:spLocks noGrp="1"/>
          </p:cNvSpPr>
          <p:nvPr>
            <p:ph type="sldNum" sz="quarter" idx="5"/>
          </p:nvPr>
        </p:nvSpPr>
        <p:spPr/>
        <p:txBody>
          <a:bodyPr/>
          <a:lstStyle/>
          <a:p>
            <a:fld id="{C7A1295E-AAA9-4BAF-A2DE-8A3116C6B353}" type="slidenum">
              <a:rPr lang="en-US" smtClean="0"/>
              <a:t>3</a:t>
            </a:fld>
            <a:endParaRPr lang="en-US"/>
          </a:p>
        </p:txBody>
      </p:sp>
    </p:spTree>
    <p:extLst>
      <p:ext uri="{BB962C8B-B14F-4D97-AF65-F5344CB8AC3E}">
        <p14:creationId xmlns:p14="http://schemas.microsoft.com/office/powerpoint/2010/main" val="28307845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cap="none" dirty="0">
                <a:solidFill>
                  <a:schemeClr val="dk1"/>
                </a:solidFill>
                <a:effectLst/>
                <a:latin typeface="Calibri"/>
                <a:ea typeface="Calibri"/>
                <a:cs typeface="Calibri"/>
                <a:sym typeface="Calibri"/>
              </a:rPr>
              <a:t>Additional beef cut options – referred to as ingredient cuts - exist for use as part of prepared dishes or certain cuisine types.</a:t>
            </a:r>
          </a:p>
          <a:p>
            <a:endParaRPr lang="en-US" dirty="0"/>
          </a:p>
        </p:txBody>
      </p:sp>
      <p:sp>
        <p:nvSpPr>
          <p:cNvPr id="4" name="Slide Number Placeholder 3"/>
          <p:cNvSpPr>
            <a:spLocks noGrp="1"/>
          </p:cNvSpPr>
          <p:nvPr>
            <p:ph type="sldNum" sz="quarter" idx="5"/>
          </p:nvPr>
        </p:nvSpPr>
        <p:spPr/>
        <p:txBody>
          <a:bodyPr/>
          <a:lstStyle/>
          <a:p>
            <a:fld id="{C7A1295E-AAA9-4BAF-A2DE-8A3116C6B353}" type="slidenum">
              <a:rPr lang="en-US" smtClean="0"/>
              <a:t>30</a:t>
            </a:fld>
            <a:endParaRPr lang="en-US"/>
          </a:p>
        </p:txBody>
      </p:sp>
    </p:spTree>
    <p:extLst>
      <p:ext uri="{BB962C8B-B14F-4D97-AF65-F5344CB8AC3E}">
        <p14:creationId xmlns:p14="http://schemas.microsoft.com/office/powerpoint/2010/main" val="29794796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Ground Beef is the top-selling beef item in both retail and foodservice. Its versatility and convenience make it a popular choice in the meat case and on restaurant menus. From hamburgers to lasagna, tacos to meatloaf, pasta sauce to wraps, Ground Beef offers quick, easy and delicious options for any meal and for any occasion.</a:t>
            </a:r>
          </a:p>
          <a:p>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Ground Beef is most commonly made by grinding beef trimmings, which are smaller pieces of beef that are generated when cutting and trimming steaks, roasts, etc. from across the beef carcass, However, it also can be made by grinding specific primals such as Chuck, Round, Sirloin, etc. and then can be labeled with the primal of origin, such as Ground Chuck. Or, it can be made by grinding specific USDA quality grades of beef or branded beef lines and then labeled as such.</a:t>
            </a:r>
          </a:p>
          <a:p>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By USDA definition, Ground Beef is sold according to its fat-to-lean ratio, such as 80:20 or 90:10. Ground Beef must be 100% beef and contain no more than 30 percent fat. </a:t>
            </a:r>
          </a:p>
          <a:p>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Ground beef blends with a higher fat to lean ratio are often used for burgers, meatballs, meatloaf, etc. Leaner blends are often used for crumble-type recipes, such as tacos, meat sauces and chili, etc. </a:t>
            </a:r>
          </a:p>
          <a:p>
            <a:endParaRPr lang="en-US" dirty="0"/>
          </a:p>
        </p:txBody>
      </p:sp>
      <p:sp>
        <p:nvSpPr>
          <p:cNvPr id="4" name="Slide Number Placeholder 3"/>
          <p:cNvSpPr>
            <a:spLocks noGrp="1"/>
          </p:cNvSpPr>
          <p:nvPr>
            <p:ph type="sldNum" sz="quarter" idx="5"/>
          </p:nvPr>
        </p:nvSpPr>
        <p:spPr/>
        <p:txBody>
          <a:bodyPr/>
          <a:lstStyle/>
          <a:p>
            <a:fld id="{C7A1295E-AAA9-4BAF-A2DE-8A3116C6B353}" type="slidenum">
              <a:rPr lang="en-US" smtClean="0"/>
              <a:t>31</a:t>
            </a:fld>
            <a:endParaRPr lang="en-US"/>
          </a:p>
        </p:txBody>
      </p:sp>
    </p:spTree>
    <p:extLst>
      <p:ext uri="{BB962C8B-B14F-4D97-AF65-F5344CB8AC3E}">
        <p14:creationId xmlns:p14="http://schemas.microsoft.com/office/powerpoint/2010/main" val="16485151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Kabobs are popular worldwide and rely on uniform size pieces for even cooking. They can be marinated from 15 minutes up to 2 hours. </a:t>
            </a:r>
          </a:p>
          <a:p>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When skewering, chunk-style kabob cuts should have small spaces between them to allow for even cooking on all sides. Ribbon-style cuts should be woven onto the skewer so that beef is just touching. </a:t>
            </a:r>
          </a:p>
          <a:p>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Companion ingredients – such as fruit or vegetables – should be skewered separately or grouped according to required cooking time. </a:t>
            </a:r>
          </a:p>
          <a:p>
            <a:endParaRPr lang="en-US" dirty="0"/>
          </a:p>
        </p:txBody>
      </p:sp>
      <p:sp>
        <p:nvSpPr>
          <p:cNvPr id="4" name="Slide Number Placeholder 3"/>
          <p:cNvSpPr>
            <a:spLocks noGrp="1"/>
          </p:cNvSpPr>
          <p:nvPr>
            <p:ph type="sldNum" sz="quarter" idx="5"/>
          </p:nvPr>
        </p:nvSpPr>
        <p:spPr/>
        <p:txBody>
          <a:bodyPr/>
          <a:lstStyle/>
          <a:p>
            <a:fld id="{C7A1295E-AAA9-4BAF-A2DE-8A3116C6B353}" type="slidenum">
              <a:rPr lang="en-US" smtClean="0"/>
              <a:t>32</a:t>
            </a:fld>
            <a:endParaRPr lang="en-US"/>
          </a:p>
        </p:txBody>
      </p:sp>
    </p:spTree>
    <p:extLst>
      <p:ext uri="{BB962C8B-B14F-4D97-AF65-F5344CB8AC3E}">
        <p14:creationId xmlns:p14="http://schemas.microsoft.com/office/powerpoint/2010/main" val="82412439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Stew Meat are cubes cut into uniform-sized pieces. They’re best prepared by coating the cubes with flour, browning them in a small amount of oil over medium heat, then adding liquid to the pan and covering tightly. </a:t>
            </a:r>
          </a:p>
          <a:p>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They should then be simmered gently with any vegetables near the end of cooking. These cuts offer many home-style entrée options including stews, chili, pot pie and stroganoff. </a:t>
            </a:r>
          </a:p>
          <a:p>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Moderately priced, they are ideal for high-volume cooking, hold well and are easily reheated for leftovers.</a:t>
            </a:r>
          </a:p>
          <a:p>
            <a:endParaRPr lang="en-US" dirty="0"/>
          </a:p>
        </p:txBody>
      </p:sp>
      <p:sp>
        <p:nvSpPr>
          <p:cNvPr id="4" name="Slide Number Placeholder 3"/>
          <p:cNvSpPr>
            <a:spLocks noGrp="1"/>
          </p:cNvSpPr>
          <p:nvPr>
            <p:ph type="sldNum" sz="quarter" idx="5"/>
          </p:nvPr>
        </p:nvSpPr>
        <p:spPr/>
        <p:txBody>
          <a:bodyPr/>
          <a:lstStyle/>
          <a:p>
            <a:fld id="{C7A1295E-AAA9-4BAF-A2DE-8A3116C6B353}" type="slidenum">
              <a:rPr lang="en-US" smtClean="0"/>
              <a:t>33</a:t>
            </a:fld>
            <a:endParaRPr lang="en-US"/>
          </a:p>
        </p:txBody>
      </p:sp>
    </p:spTree>
    <p:extLst>
      <p:ext uri="{BB962C8B-B14F-4D97-AF65-F5344CB8AC3E}">
        <p14:creationId xmlns:p14="http://schemas.microsoft.com/office/powerpoint/2010/main" val="13671490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cap="none" dirty="0">
                <a:solidFill>
                  <a:schemeClr val="dk1"/>
                </a:solidFill>
                <a:effectLst/>
                <a:latin typeface="Calibri"/>
                <a:ea typeface="Calibri"/>
                <a:cs typeface="Calibri"/>
                <a:sym typeface="Calibri"/>
              </a:rPr>
              <a:t>Beef strips, also called stir-fry beef, also rely on uniform sizes for even cooking and are sliced thinly across beef’s natural grain to maximize tenderness. They work well as an ingredient in stir-fry dishes with vegetables or as an ingredient in fajitas.</a:t>
            </a:r>
          </a:p>
          <a:p>
            <a:endParaRPr lang="en-US" dirty="0"/>
          </a:p>
        </p:txBody>
      </p:sp>
      <p:sp>
        <p:nvSpPr>
          <p:cNvPr id="4" name="Slide Number Placeholder 3"/>
          <p:cNvSpPr>
            <a:spLocks noGrp="1"/>
          </p:cNvSpPr>
          <p:nvPr>
            <p:ph type="sldNum" sz="quarter" idx="5"/>
          </p:nvPr>
        </p:nvSpPr>
        <p:spPr/>
        <p:txBody>
          <a:bodyPr/>
          <a:lstStyle/>
          <a:p>
            <a:fld id="{C7A1295E-AAA9-4BAF-A2DE-8A3116C6B353}" type="slidenum">
              <a:rPr lang="en-US" smtClean="0"/>
              <a:t>34</a:t>
            </a:fld>
            <a:endParaRPr lang="en-US"/>
          </a:p>
        </p:txBody>
      </p:sp>
    </p:spTree>
    <p:extLst>
      <p:ext uri="{BB962C8B-B14F-4D97-AF65-F5344CB8AC3E}">
        <p14:creationId xmlns:p14="http://schemas.microsoft.com/office/powerpoint/2010/main" val="30323816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Cubed Steaks are cut thin and tenderized and are a great value for everyday meals. They are typically cooked in a skillet.</a:t>
            </a:r>
          </a:p>
          <a:p>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 The name comes from the process of mechanical tenderization using a cubing machine that has two sets of sharp pointed discs which cut and shape the beef and pierce it to shorten the natural muscle fibers. This process makes a less tender cut more tender. </a:t>
            </a:r>
          </a:p>
          <a:p>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Cubed Steaks can be cooked in a skillet and/or battered and pan fried.</a:t>
            </a:r>
          </a:p>
        </p:txBody>
      </p:sp>
      <p:sp>
        <p:nvSpPr>
          <p:cNvPr id="4" name="Slide Number Placeholder 3"/>
          <p:cNvSpPr>
            <a:spLocks noGrp="1"/>
          </p:cNvSpPr>
          <p:nvPr>
            <p:ph type="sldNum" sz="quarter" idx="5"/>
          </p:nvPr>
        </p:nvSpPr>
        <p:spPr/>
        <p:txBody>
          <a:bodyPr/>
          <a:lstStyle/>
          <a:p>
            <a:fld id="{C7A1295E-AAA9-4BAF-A2DE-8A3116C6B353}" type="slidenum">
              <a:rPr lang="en-US" smtClean="0"/>
              <a:t>35</a:t>
            </a:fld>
            <a:endParaRPr lang="en-US"/>
          </a:p>
        </p:txBody>
      </p:sp>
    </p:spTree>
    <p:extLst>
      <p:ext uri="{BB962C8B-B14F-4D97-AF65-F5344CB8AC3E}">
        <p14:creationId xmlns:p14="http://schemas.microsoft.com/office/powerpoint/2010/main" val="79450191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 </a:t>
            </a:r>
            <a:r>
              <a:rPr lang="en-US" sz="1200" b="0" i="1" u="none" strike="noStrike" cap="none" dirty="0">
                <a:solidFill>
                  <a:schemeClr val="dk1"/>
                </a:solidFill>
                <a:effectLst/>
                <a:latin typeface="Calibri"/>
                <a:ea typeface="Calibri"/>
                <a:cs typeface="Calibri"/>
                <a:sym typeface="Calibri"/>
              </a:rPr>
              <a:t>Beef. It’s What’s for Dinner.</a:t>
            </a:r>
            <a:r>
              <a:rPr lang="en-US" sz="1200" b="0" i="0" u="none" strike="noStrike" cap="none" dirty="0">
                <a:solidFill>
                  <a:schemeClr val="dk1"/>
                </a:solidFill>
                <a:effectLst/>
                <a:latin typeface="Calibri"/>
                <a:ea typeface="Calibri"/>
                <a:cs typeface="Calibri"/>
                <a:sym typeface="Calibri"/>
              </a:rPr>
              <a:t> offers numerous cut and cookery education resources to further your knowledge.</a:t>
            </a:r>
          </a:p>
          <a:p>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For example, the </a:t>
            </a:r>
            <a:r>
              <a:rPr lang="en-US" sz="1200" b="0" i="0" u="sng" strike="noStrike" cap="none" dirty="0">
                <a:solidFill>
                  <a:schemeClr val="dk1"/>
                </a:solidFill>
                <a:effectLst/>
                <a:latin typeface="Calibri"/>
                <a:ea typeface="Calibri"/>
                <a:cs typeface="Calibri"/>
                <a:sym typeface="Calibri"/>
                <a:hlinkClick r:id="rId3"/>
              </a:rPr>
              <a:t>Cuts Section of BeefItsWhatsforDinner.com</a:t>
            </a:r>
            <a:r>
              <a:rPr lang="en-US" sz="1200" b="0" i="0" u="none" strike="noStrike" cap="none" dirty="0">
                <a:solidFill>
                  <a:schemeClr val="dk1"/>
                </a:solidFill>
                <a:effectLst/>
                <a:latin typeface="Calibri"/>
                <a:ea typeface="Calibri"/>
                <a:cs typeface="Calibri"/>
                <a:sym typeface="Calibri"/>
              </a:rPr>
              <a:t> offers a search function to allow users to view unique pages for each available beef cut that includes cut photos, cut description, cut location, nutritional data, butcher’s tips, ordering information and specifications, recipe ideas and more.</a:t>
            </a:r>
          </a:p>
          <a:p>
            <a:endParaRPr lang="en-US" dirty="0"/>
          </a:p>
        </p:txBody>
      </p:sp>
      <p:sp>
        <p:nvSpPr>
          <p:cNvPr id="4" name="Slide Number Placeholder 3"/>
          <p:cNvSpPr>
            <a:spLocks noGrp="1"/>
          </p:cNvSpPr>
          <p:nvPr>
            <p:ph type="sldNum" sz="quarter" idx="5"/>
          </p:nvPr>
        </p:nvSpPr>
        <p:spPr/>
        <p:txBody>
          <a:bodyPr/>
          <a:lstStyle/>
          <a:p>
            <a:fld id="{C7A1295E-AAA9-4BAF-A2DE-8A3116C6B353}" type="slidenum">
              <a:rPr lang="en-US" smtClean="0"/>
              <a:t>36</a:t>
            </a:fld>
            <a:endParaRPr lang="en-US"/>
          </a:p>
        </p:txBody>
      </p:sp>
    </p:spTree>
    <p:extLst>
      <p:ext uri="{BB962C8B-B14F-4D97-AF65-F5344CB8AC3E}">
        <p14:creationId xmlns:p14="http://schemas.microsoft.com/office/powerpoint/2010/main" val="267541871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Our Retail Cut Chart showcases the most popular cuts sold in U.S. grocery stores and includes a cut’s name, it’s primal location or source and suggested cooking method(s). </a:t>
            </a:r>
          </a:p>
          <a:p>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Our Foodservice Cut Chart includes the same details for the most popular cuts sold on restaurant menus. </a:t>
            </a:r>
          </a:p>
          <a:p>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Both cuts can be found under the “training section” of the supply chain navigation bar towards the bottom of every page on BeefItsWhatsForDinner.com</a:t>
            </a:r>
          </a:p>
          <a:p>
            <a:endParaRPr lang="en-US" dirty="0"/>
          </a:p>
        </p:txBody>
      </p:sp>
      <p:sp>
        <p:nvSpPr>
          <p:cNvPr id="4" name="Slide Number Placeholder 3"/>
          <p:cNvSpPr>
            <a:spLocks noGrp="1"/>
          </p:cNvSpPr>
          <p:nvPr>
            <p:ph type="sldNum" sz="quarter" idx="5"/>
          </p:nvPr>
        </p:nvSpPr>
        <p:spPr/>
        <p:txBody>
          <a:bodyPr/>
          <a:lstStyle/>
          <a:p>
            <a:fld id="{C7A1295E-AAA9-4BAF-A2DE-8A3116C6B353}" type="slidenum">
              <a:rPr lang="en-US" smtClean="0"/>
              <a:t>37</a:t>
            </a:fld>
            <a:endParaRPr lang="en-US"/>
          </a:p>
        </p:txBody>
      </p:sp>
    </p:spTree>
    <p:extLst>
      <p:ext uri="{BB962C8B-B14F-4D97-AF65-F5344CB8AC3E}">
        <p14:creationId xmlns:p14="http://schemas.microsoft.com/office/powerpoint/2010/main" val="310224529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cap="none" dirty="0">
                <a:solidFill>
                  <a:schemeClr val="dk1"/>
                </a:solidFill>
                <a:effectLst/>
                <a:latin typeface="Calibri"/>
                <a:ea typeface="Calibri"/>
                <a:cs typeface="Calibri"/>
                <a:sym typeface="Calibri"/>
              </a:rPr>
              <a:t>And, for step-by-step cooking instructions for each popular cooking method, visit the </a:t>
            </a:r>
            <a:r>
              <a:rPr lang="en-US" sz="1200" b="0" i="0" u="sng" strike="noStrike" cap="none" dirty="0">
                <a:solidFill>
                  <a:schemeClr val="dk1"/>
                </a:solidFill>
                <a:effectLst/>
                <a:latin typeface="Calibri"/>
                <a:ea typeface="Calibri"/>
                <a:cs typeface="Calibri"/>
                <a:sym typeface="Calibri"/>
                <a:hlinkClick r:id="rId3"/>
              </a:rPr>
              <a:t>Cooking Section of BeefItsWhatsforDinner</a:t>
            </a:r>
            <a:r>
              <a:rPr lang="en-US" sz="1200" b="0" i="0" u="none" strike="noStrike" cap="none" dirty="0">
                <a:solidFill>
                  <a:schemeClr val="dk1"/>
                </a:solidFill>
                <a:effectLst/>
                <a:latin typeface="Calibri"/>
                <a:ea typeface="Calibri"/>
                <a:cs typeface="Calibri"/>
                <a:sym typeface="Calibri"/>
              </a:rPr>
              <a:t>.com.</a:t>
            </a:r>
          </a:p>
          <a:p>
            <a:endParaRPr lang="en-US" dirty="0"/>
          </a:p>
        </p:txBody>
      </p:sp>
      <p:sp>
        <p:nvSpPr>
          <p:cNvPr id="4" name="Slide Number Placeholder 3"/>
          <p:cNvSpPr>
            <a:spLocks noGrp="1"/>
          </p:cNvSpPr>
          <p:nvPr>
            <p:ph type="sldNum" sz="quarter" idx="5"/>
          </p:nvPr>
        </p:nvSpPr>
        <p:spPr/>
        <p:txBody>
          <a:bodyPr/>
          <a:lstStyle/>
          <a:p>
            <a:fld id="{C7A1295E-AAA9-4BAF-A2DE-8A3116C6B353}" type="slidenum">
              <a:rPr lang="en-US" smtClean="0"/>
              <a:t>38</a:t>
            </a:fld>
            <a:endParaRPr lang="en-US"/>
          </a:p>
        </p:txBody>
      </p:sp>
    </p:spTree>
    <p:extLst>
      <p:ext uri="{BB962C8B-B14F-4D97-AF65-F5344CB8AC3E}">
        <p14:creationId xmlns:p14="http://schemas.microsoft.com/office/powerpoint/2010/main" val="48137490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For example, the grilling basics page lists all the steps involved in grilling – everything from preparing your beef to letting it rest before enjoying it.</a:t>
            </a:r>
          </a:p>
        </p:txBody>
      </p:sp>
      <p:sp>
        <p:nvSpPr>
          <p:cNvPr id="4" name="Slide Number Placeholder 3"/>
          <p:cNvSpPr>
            <a:spLocks noGrp="1"/>
          </p:cNvSpPr>
          <p:nvPr>
            <p:ph type="sldNum" sz="quarter" idx="5"/>
          </p:nvPr>
        </p:nvSpPr>
        <p:spPr/>
        <p:txBody>
          <a:bodyPr/>
          <a:lstStyle/>
          <a:p>
            <a:fld id="{C7A1295E-AAA9-4BAF-A2DE-8A3116C6B353}" type="slidenum">
              <a:rPr lang="en-US" smtClean="0"/>
              <a:t>39</a:t>
            </a:fld>
            <a:endParaRPr lang="en-US"/>
          </a:p>
        </p:txBody>
      </p:sp>
    </p:spTree>
    <p:extLst>
      <p:ext uri="{BB962C8B-B14F-4D97-AF65-F5344CB8AC3E}">
        <p14:creationId xmlns:p14="http://schemas.microsoft.com/office/powerpoint/2010/main" val="4212020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Yield grade predicts the percentage of closely trimmed, boneless retail cuts that can be fabricated from the four major primals in a beef carcass. The primals are the large sections of beef initially separated from the carcass: the Chuck, Rib, Loin and Round.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Yield grades range from 1 to 5. A lower numbered yield grade indicates less external fat and more lean, edible meat in the carcass. Yield grade is assigned in a packing plant prior to carcass fabrication. This information is primarily of interest to beef packers and further processors, as it impacts the profitability of their business. Therefore, yield grade is not typically relayed to an end customer.</a:t>
            </a:r>
          </a:p>
          <a:p>
            <a:endParaRPr lang="en-US" dirty="0"/>
          </a:p>
          <a:p>
            <a:endParaRPr lang="en-US" dirty="0"/>
          </a:p>
        </p:txBody>
      </p:sp>
      <p:sp>
        <p:nvSpPr>
          <p:cNvPr id="4" name="Slide Number Placeholder 3"/>
          <p:cNvSpPr>
            <a:spLocks noGrp="1"/>
          </p:cNvSpPr>
          <p:nvPr>
            <p:ph type="sldNum" sz="quarter" idx="5"/>
          </p:nvPr>
        </p:nvSpPr>
        <p:spPr/>
        <p:txBody>
          <a:bodyPr/>
          <a:lstStyle/>
          <a:p>
            <a:fld id="{C7A1295E-AAA9-4BAF-A2DE-8A3116C6B353}" type="slidenum">
              <a:rPr lang="en-US" smtClean="0"/>
              <a:t>4</a:t>
            </a:fld>
            <a:endParaRPr lang="en-US"/>
          </a:p>
        </p:txBody>
      </p:sp>
    </p:spTree>
    <p:extLst>
      <p:ext uri="{BB962C8B-B14F-4D97-AF65-F5344CB8AC3E}">
        <p14:creationId xmlns:p14="http://schemas.microsoft.com/office/powerpoint/2010/main" val="338375255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Bottom line, </a:t>
            </a:r>
            <a:r>
              <a:rPr lang="en-US" sz="1200" b="0" i="0" u="sng" strike="noStrike" cap="none" dirty="0">
                <a:solidFill>
                  <a:schemeClr val="dk1"/>
                </a:solidFill>
                <a:effectLst/>
                <a:latin typeface="Calibri"/>
                <a:ea typeface="Calibri"/>
                <a:cs typeface="Calibri"/>
                <a:sym typeface="Calibri"/>
                <a:hlinkClick r:id="rId3"/>
              </a:rPr>
              <a:t>BeefItsWhatsForDinner.com</a:t>
            </a:r>
            <a:r>
              <a:rPr lang="en-US" sz="1200" b="0" i="0" u="none" strike="noStrike" cap="none" dirty="0">
                <a:solidFill>
                  <a:schemeClr val="dk1"/>
                </a:solidFill>
                <a:effectLst/>
                <a:latin typeface="Calibri"/>
                <a:ea typeface="Calibri"/>
                <a:cs typeface="Calibri"/>
                <a:sym typeface="Calibri"/>
              </a:rPr>
              <a:t> is your resource for more in-depth information on cuts, as well as recipes and cooking methods, which can be found on the top navigation bar of the website. Browse our cuts database to learn which cooking methods pair best with each cut, look up cut-specific nutrition information and much more. </a:t>
            </a:r>
          </a:p>
          <a:p>
            <a:r>
              <a:rPr lang="en-US" sz="1200" b="0" i="0" u="none" strike="noStrike" cap="none" dirty="0">
                <a:solidFill>
                  <a:schemeClr val="dk1"/>
                </a:solidFill>
                <a:effectLst/>
                <a:latin typeface="Calibri"/>
                <a:ea typeface="Calibri"/>
                <a:cs typeface="Calibri"/>
                <a:sym typeface="Calibri"/>
              </a:rPr>
              <a:t> </a:t>
            </a:r>
            <a:endParaRPr lang="en-US" dirty="0"/>
          </a:p>
        </p:txBody>
      </p:sp>
      <p:sp>
        <p:nvSpPr>
          <p:cNvPr id="4" name="Slide Number Placeholder 3"/>
          <p:cNvSpPr>
            <a:spLocks noGrp="1"/>
          </p:cNvSpPr>
          <p:nvPr>
            <p:ph type="sldNum" sz="quarter" idx="5"/>
          </p:nvPr>
        </p:nvSpPr>
        <p:spPr/>
        <p:txBody>
          <a:bodyPr/>
          <a:lstStyle/>
          <a:p>
            <a:fld id="{C7A1295E-AAA9-4BAF-A2DE-8A3116C6B353}" type="slidenum">
              <a:rPr lang="en-US" smtClean="0"/>
              <a:t>40</a:t>
            </a:fld>
            <a:endParaRPr lang="en-US"/>
          </a:p>
        </p:txBody>
      </p:sp>
    </p:spTree>
    <p:extLst>
      <p:ext uri="{BB962C8B-B14F-4D97-AF65-F5344CB8AC3E}">
        <p14:creationId xmlns:p14="http://schemas.microsoft.com/office/powerpoint/2010/main" val="173690307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7A1295E-AAA9-4BAF-A2DE-8A3116C6B353}" type="slidenum">
              <a:rPr lang="en-US" smtClean="0"/>
              <a:t>41</a:t>
            </a:fld>
            <a:endParaRPr lang="en-US"/>
          </a:p>
        </p:txBody>
      </p:sp>
    </p:spTree>
    <p:extLst>
      <p:ext uri="{BB962C8B-B14F-4D97-AF65-F5344CB8AC3E}">
        <p14:creationId xmlns:p14="http://schemas.microsoft.com/office/powerpoint/2010/main" val="25699310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The USDA’s Agricultural Marketing Service also conducts beef quality grading that is voluntary. It is requested and paid for by beef packers versus taxpayers. Most beef carcasses in the United States are assigned a quality grade prior to fabrication. This underscores how valuable the beef industry believes grading is to provide grocery retailers, foodservice operators and consumers with the information they need to select beef that meets their preferences for quality and palatability or eating satisfaction.</a:t>
            </a:r>
          </a:p>
          <a:p>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Quality grade predicts the overall eating experience of beef and specifically, anticipated palatability which includes the attributes of tenderness, juiciness and flavor. There are eight USDA quality grades which reflect the amount of marbling (or small flecks of fat within the muscle also called intramuscular fat) at the 12th rib of the beef carcass and the age or maturity of the animal. </a:t>
            </a:r>
          </a:p>
          <a:p>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For example, younger animals with more marbling produce higher quality grades and more tender, flavorful, juicy beef. The eight available USDA quality grades are Prime, Choice, Select, Standard, Commercial, Utility, Cutter and Canner. The first three are the most common, so we’ll explore those further.</a:t>
            </a:r>
          </a:p>
          <a:p>
            <a:endParaRPr lang="en-US" dirty="0"/>
          </a:p>
          <a:p>
            <a:endParaRPr lang="en-US" dirty="0"/>
          </a:p>
        </p:txBody>
      </p:sp>
      <p:sp>
        <p:nvSpPr>
          <p:cNvPr id="4" name="Slide Number Placeholder 3"/>
          <p:cNvSpPr>
            <a:spLocks noGrp="1"/>
          </p:cNvSpPr>
          <p:nvPr>
            <p:ph type="sldNum" sz="quarter" idx="5"/>
          </p:nvPr>
        </p:nvSpPr>
        <p:spPr/>
        <p:txBody>
          <a:bodyPr/>
          <a:lstStyle/>
          <a:p>
            <a:fld id="{C7A1295E-AAA9-4BAF-A2DE-8A3116C6B353}" type="slidenum">
              <a:rPr lang="en-US" smtClean="0"/>
              <a:t>5</a:t>
            </a:fld>
            <a:endParaRPr lang="en-US"/>
          </a:p>
        </p:txBody>
      </p:sp>
    </p:spTree>
    <p:extLst>
      <p:ext uri="{BB962C8B-B14F-4D97-AF65-F5344CB8AC3E}">
        <p14:creationId xmlns:p14="http://schemas.microsoft.com/office/powerpoint/2010/main" val="13376891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The top three USDA quality grades – Prime, Choice and Select – are the most commonly produced and marketed grades in grocery stores and restaurants in the United States. Choice represents the most significant volume of graded beef each year in the US, followed by Prime and Select. </a:t>
            </a:r>
          </a:p>
          <a:p>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There are also three sub-levels within the Choice grade including low, average and high choice. So, you may hear the term “upper two thirds Choice” which refers to graded beef that falls within the average and high Choice sub-levels but not low Choice.</a:t>
            </a:r>
          </a:p>
          <a:p>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Thanks to the advances beef farmers and ranchers have made in technology, genetics, and nutrition, as well as increased participation in the Beef Quality Assurance program, which we’ll tell you about in the “Raising Beef” lesson, today more than 80% of beef graded and available in the marketplace is USDA Prime and Choice, which represents a 38% increase since 2004. </a:t>
            </a:r>
          </a:p>
          <a:p>
            <a:endParaRPr lang="en-US" sz="1200" b="0" i="0" u="none" strike="noStrike" cap="none" dirty="0">
              <a:solidFill>
                <a:schemeClr val="dk1"/>
              </a:solidFill>
              <a:effectLst/>
              <a:latin typeface="Calibri"/>
              <a:ea typeface="Calibri"/>
              <a:cs typeface="Calibri"/>
              <a:sym typeface="Calibri"/>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You may also hear the term no-roll. No-roll refers to beef that is ungraded with no Prime, Choice or Select designation.</a:t>
            </a:r>
          </a:p>
          <a:p>
            <a:endParaRPr lang="en-US" sz="1200" b="0" i="0" u="none" strike="noStrike" cap="none" dirty="0">
              <a:solidFill>
                <a:schemeClr val="dk1"/>
              </a:solidFill>
              <a:effectLst/>
              <a:latin typeface="Calibri"/>
              <a:ea typeface="Calibri"/>
              <a:cs typeface="Calibri"/>
              <a:sym typeface="Calibri"/>
            </a:endParaRPr>
          </a:p>
          <a:p>
            <a:endParaRPr lang="en-US" dirty="0"/>
          </a:p>
          <a:p>
            <a:endParaRPr lang="en-US" dirty="0"/>
          </a:p>
        </p:txBody>
      </p:sp>
      <p:sp>
        <p:nvSpPr>
          <p:cNvPr id="4" name="Slide Number Placeholder 3"/>
          <p:cNvSpPr>
            <a:spLocks noGrp="1"/>
          </p:cNvSpPr>
          <p:nvPr>
            <p:ph type="sldNum" sz="quarter" idx="5"/>
          </p:nvPr>
        </p:nvSpPr>
        <p:spPr/>
        <p:txBody>
          <a:bodyPr/>
          <a:lstStyle/>
          <a:p>
            <a:fld id="{C7A1295E-AAA9-4BAF-A2DE-8A3116C6B353}" type="slidenum">
              <a:rPr lang="en-US" smtClean="0"/>
              <a:t>6</a:t>
            </a:fld>
            <a:endParaRPr lang="en-US"/>
          </a:p>
        </p:txBody>
      </p:sp>
    </p:spTree>
    <p:extLst>
      <p:ext uri="{BB962C8B-B14F-4D97-AF65-F5344CB8AC3E}">
        <p14:creationId xmlns:p14="http://schemas.microsoft.com/office/powerpoint/2010/main" val="19276893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The USDA’s Agricultural Marketing Service also offers tenderness certification, as well as oversight of specialty beef branding programs, such as Certified Angus Beef or Certified Hereford Beef. These branded programs indicate that the beef meets particular carcass standards or product specifications established by each program, which are approved and monitored by the USDA and generally intended to help indicate higher quality and palatability of the products being sold. An example of a product specification for a brand would be to only include beef in that brand’s program if it grades a minimum of upper two thirds Choice.</a:t>
            </a:r>
          </a:p>
          <a:p>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Beef packers and processors often pay cattle farmers and ranchers a premium for raising cattle that meets these standards. Restaurants can purchase branded or specially labeled beef cuts for their menus. And, retailers can do the same for their meat cases. Or, individual retailers may also implement their own branded beef program that they develop in conjunction with their suppliers and may place a price premium for products labeled this way in their stores. Highlighting USDA quality grades, branding or other beef sourcing information on labels in the meat case or on the menu conveys to shoppers and diners that they can expect a high-quality beef eating experience.</a:t>
            </a:r>
          </a:p>
          <a:p>
            <a:endParaRPr lang="en-US" dirty="0"/>
          </a:p>
          <a:p>
            <a:endParaRPr lang="en-US" dirty="0"/>
          </a:p>
        </p:txBody>
      </p:sp>
      <p:sp>
        <p:nvSpPr>
          <p:cNvPr id="4" name="Slide Number Placeholder 3"/>
          <p:cNvSpPr>
            <a:spLocks noGrp="1"/>
          </p:cNvSpPr>
          <p:nvPr>
            <p:ph type="sldNum" sz="quarter" idx="5"/>
          </p:nvPr>
        </p:nvSpPr>
        <p:spPr/>
        <p:txBody>
          <a:bodyPr/>
          <a:lstStyle/>
          <a:p>
            <a:fld id="{C7A1295E-AAA9-4BAF-A2DE-8A3116C6B353}" type="slidenum">
              <a:rPr lang="en-US" smtClean="0"/>
              <a:t>7</a:t>
            </a:fld>
            <a:endParaRPr lang="en-US"/>
          </a:p>
        </p:txBody>
      </p:sp>
    </p:spTree>
    <p:extLst>
      <p:ext uri="{BB962C8B-B14F-4D97-AF65-F5344CB8AC3E}">
        <p14:creationId xmlns:p14="http://schemas.microsoft.com/office/powerpoint/2010/main" val="20211862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As previously mentioned, the beef eating experience is primarily determined by three factors of palatability: tenderness, juiciness and flavor.</a:t>
            </a:r>
          </a:p>
          <a:p>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The tenderness of a given cut of beef is influenced by the amount of marbling, or intramuscular fat in the cut and by the age or maturity of the animal which it was sourced from. And, it can be impacted by several factors. Pre-harvest factors affecting tenderness include age of the animal – beef from older animals is less tender than that from younger animals – as well as sex, genetics and even the temperament of the animal. Other pre-harvest factors that affect tenderness include the animal’s diet or nutrition, overall animal health and animal handling. </a:t>
            </a:r>
          </a:p>
          <a:p>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There are many post-harvest factors that can impact tenderness as well, including carcass chilling, electrical stimulation of the carcass, mechanical tenderization of individual cuts, post-harvest aging of beef products and cooking practices. </a:t>
            </a:r>
          </a:p>
          <a:p>
            <a:endParaRPr lang="en-US" dirty="0"/>
          </a:p>
          <a:p>
            <a:r>
              <a:rPr lang="en-US" sz="1200" b="0" i="0" u="none" strike="noStrike" cap="none" dirty="0">
                <a:solidFill>
                  <a:schemeClr val="dk1"/>
                </a:solidFill>
                <a:effectLst/>
                <a:latin typeface="Calibri"/>
                <a:ea typeface="Calibri"/>
                <a:cs typeface="Calibri"/>
                <a:sym typeface="Calibri"/>
              </a:rPr>
              <a:t>Electrical stimulation is a practice where an electric current is transmitted through the carcass just after harvest. Electrical stimulation of carcasses soon after harvest speeds up the normal pH decline in carcasses muscles and can enhance beef tenderization during the carcass chilling process.</a:t>
            </a:r>
          </a:p>
          <a:p>
            <a:endParaRPr lang="en-US" sz="1200" b="0" i="0" u="none" strike="noStrike" cap="none" dirty="0">
              <a:solidFill>
                <a:schemeClr val="dk1"/>
              </a:solidFill>
              <a:effectLst/>
              <a:latin typeface="Calibri"/>
              <a:cs typeface="Calibri"/>
              <a:sym typeface="Calibri"/>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cs typeface="Calibri"/>
                <a:sym typeface="Calibri"/>
              </a:rPr>
              <a:t>Regarding cooking, </a:t>
            </a:r>
            <a:r>
              <a:rPr lang="en-US" sz="1200" b="0" i="0" u="none" strike="noStrike" cap="none" dirty="0">
                <a:solidFill>
                  <a:schemeClr val="dk1"/>
                </a:solidFill>
                <a:effectLst/>
                <a:latin typeface="Calibri"/>
                <a:ea typeface="Calibri"/>
                <a:cs typeface="Calibri"/>
                <a:sym typeface="Calibri"/>
              </a:rPr>
              <a:t>less tender cuts such as some chuck and round roasts are cooked slowly at low heat with added liquid to break down natural connective tissue or collagen and create a more ideal eating experience.</a:t>
            </a:r>
            <a:endParaRPr lang="en-US" dirty="0">
              <a:solidFill>
                <a:schemeClr val="tx1"/>
              </a:solidFill>
            </a:endParaRPr>
          </a:p>
          <a:p>
            <a:endParaRPr lang="en-US" dirty="0"/>
          </a:p>
          <a:p>
            <a:endParaRPr lang="en-US" dirty="0"/>
          </a:p>
        </p:txBody>
      </p:sp>
      <p:sp>
        <p:nvSpPr>
          <p:cNvPr id="4" name="Slide Number Placeholder 3"/>
          <p:cNvSpPr>
            <a:spLocks noGrp="1"/>
          </p:cNvSpPr>
          <p:nvPr>
            <p:ph type="sldNum" sz="quarter" idx="5"/>
          </p:nvPr>
        </p:nvSpPr>
        <p:spPr/>
        <p:txBody>
          <a:bodyPr/>
          <a:lstStyle/>
          <a:p>
            <a:fld id="{C7A1295E-AAA9-4BAF-A2DE-8A3116C6B353}" type="slidenum">
              <a:rPr lang="en-US" smtClean="0"/>
              <a:t>8</a:t>
            </a:fld>
            <a:endParaRPr lang="en-US"/>
          </a:p>
        </p:txBody>
      </p:sp>
    </p:spTree>
    <p:extLst>
      <p:ext uri="{BB962C8B-B14F-4D97-AF65-F5344CB8AC3E}">
        <p14:creationId xmlns:p14="http://schemas.microsoft.com/office/powerpoint/2010/main" val="11969521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Many of the factors that impact beef tenderness also influence juiciness and flavor, especially the amount of marbling present in a cut but also the age of the animal and what the animal is fed in its diet. </a:t>
            </a:r>
          </a:p>
          <a:p>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In addition, cooking beef cuts using the optimal technique or method and cooking cuts for the correct amount of time helps ensure a juicy, flavorful result. Proper seasoning of beef also comes into play.</a:t>
            </a:r>
          </a:p>
          <a:p>
            <a:endParaRPr lang="en-US" dirty="0"/>
          </a:p>
          <a:p>
            <a:endParaRPr lang="en-US" dirty="0"/>
          </a:p>
        </p:txBody>
      </p:sp>
      <p:sp>
        <p:nvSpPr>
          <p:cNvPr id="4" name="Slide Number Placeholder 3"/>
          <p:cNvSpPr>
            <a:spLocks noGrp="1"/>
          </p:cNvSpPr>
          <p:nvPr>
            <p:ph type="sldNum" sz="quarter" idx="5"/>
          </p:nvPr>
        </p:nvSpPr>
        <p:spPr/>
        <p:txBody>
          <a:bodyPr/>
          <a:lstStyle/>
          <a:p>
            <a:fld id="{C7A1295E-AAA9-4BAF-A2DE-8A3116C6B353}" type="slidenum">
              <a:rPr lang="en-US" smtClean="0"/>
              <a:t>9</a:t>
            </a:fld>
            <a:endParaRPr lang="en-US"/>
          </a:p>
        </p:txBody>
      </p:sp>
    </p:spTree>
    <p:extLst>
      <p:ext uri="{BB962C8B-B14F-4D97-AF65-F5344CB8AC3E}">
        <p14:creationId xmlns:p14="http://schemas.microsoft.com/office/powerpoint/2010/main" val="39849890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C432A-B564-1D31-3BCE-EB55EB37D12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6860E11-165F-A7FA-DE56-F279D44A958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C0C55D3-F8F0-F3DC-16FB-6089888C8C8A}"/>
              </a:ext>
            </a:extLst>
          </p:cNvPr>
          <p:cNvSpPr>
            <a:spLocks noGrp="1"/>
          </p:cNvSpPr>
          <p:nvPr>
            <p:ph type="dt" sz="half" idx="10"/>
          </p:nvPr>
        </p:nvSpPr>
        <p:spPr/>
        <p:txBody>
          <a:bodyPr/>
          <a:lstStyle/>
          <a:p>
            <a:fld id="{EC2CD832-D6E3-4724-96D8-75B2F1337C1C}" type="datetimeFigureOut">
              <a:rPr lang="en-US" smtClean="0"/>
              <a:t>2/8/2024</a:t>
            </a:fld>
            <a:endParaRPr lang="en-US"/>
          </a:p>
        </p:txBody>
      </p:sp>
      <p:sp>
        <p:nvSpPr>
          <p:cNvPr id="5" name="Footer Placeholder 4">
            <a:extLst>
              <a:ext uri="{FF2B5EF4-FFF2-40B4-BE49-F238E27FC236}">
                <a16:creationId xmlns:a16="http://schemas.microsoft.com/office/drawing/2014/main" id="{EEF0DEEF-566F-386C-8461-3940ED7BB2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7477C0-344E-8817-1127-9729F88CF9AF}"/>
              </a:ext>
            </a:extLst>
          </p:cNvPr>
          <p:cNvSpPr>
            <a:spLocks noGrp="1"/>
          </p:cNvSpPr>
          <p:nvPr>
            <p:ph type="sldNum" sz="quarter" idx="12"/>
          </p:nvPr>
        </p:nvSpPr>
        <p:spPr/>
        <p:txBody>
          <a:bodyPr/>
          <a:lstStyle/>
          <a:p>
            <a:fld id="{DF6B0007-77B1-4487-A058-89E38FE7745A}" type="slidenum">
              <a:rPr lang="en-US" smtClean="0"/>
              <a:t>‹#›</a:t>
            </a:fld>
            <a:endParaRPr lang="en-US"/>
          </a:p>
        </p:txBody>
      </p:sp>
    </p:spTree>
    <p:extLst>
      <p:ext uri="{BB962C8B-B14F-4D97-AF65-F5344CB8AC3E}">
        <p14:creationId xmlns:p14="http://schemas.microsoft.com/office/powerpoint/2010/main" val="24359239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5D07F-69B9-FEB4-569F-BA1182A9190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5FDDB20-325A-362B-818B-2E6331F07D5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EEFD34-0A7A-946F-0CE9-76AC8C3D4129}"/>
              </a:ext>
            </a:extLst>
          </p:cNvPr>
          <p:cNvSpPr>
            <a:spLocks noGrp="1"/>
          </p:cNvSpPr>
          <p:nvPr>
            <p:ph type="dt" sz="half" idx="10"/>
          </p:nvPr>
        </p:nvSpPr>
        <p:spPr/>
        <p:txBody>
          <a:bodyPr/>
          <a:lstStyle/>
          <a:p>
            <a:fld id="{EC2CD832-D6E3-4724-96D8-75B2F1337C1C}" type="datetimeFigureOut">
              <a:rPr lang="en-US" smtClean="0"/>
              <a:t>2/8/2024</a:t>
            </a:fld>
            <a:endParaRPr lang="en-US"/>
          </a:p>
        </p:txBody>
      </p:sp>
      <p:sp>
        <p:nvSpPr>
          <p:cNvPr id="5" name="Footer Placeholder 4">
            <a:extLst>
              <a:ext uri="{FF2B5EF4-FFF2-40B4-BE49-F238E27FC236}">
                <a16:creationId xmlns:a16="http://schemas.microsoft.com/office/drawing/2014/main" id="{4214FF12-AEC4-80C6-1FA9-9CC6FD3029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8A459A-7B52-4AAF-90F8-5C0606991D8B}"/>
              </a:ext>
            </a:extLst>
          </p:cNvPr>
          <p:cNvSpPr>
            <a:spLocks noGrp="1"/>
          </p:cNvSpPr>
          <p:nvPr>
            <p:ph type="sldNum" sz="quarter" idx="12"/>
          </p:nvPr>
        </p:nvSpPr>
        <p:spPr/>
        <p:txBody>
          <a:bodyPr/>
          <a:lstStyle/>
          <a:p>
            <a:fld id="{DF6B0007-77B1-4487-A058-89E38FE7745A}" type="slidenum">
              <a:rPr lang="en-US" smtClean="0"/>
              <a:t>‹#›</a:t>
            </a:fld>
            <a:endParaRPr lang="en-US"/>
          </a:p>
        </p:txBody>
      </p:sp>
    </p:spTree>
    <p:extLst>
      <p:ext uri="{BB962C8B-B14F-4D97-AF65-F5344CB8AC3E}">
        <p14:creationId xmlns:p14="http://schemas.microsoft.com/office/powerpoint/2010/main" val="24427116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7F4D36E-E491-1853-A3C1-6B9EE8C1E75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B2F0798-1049-5BC0-2000-4DB7F52D7C0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E1EBB3-F839-47E1-FC4E-809729A735D1}"/>
              </a:ext>
            </a:extLst>
          </p:cNvPr>
          <p:cNvSpPr>
            <a:spLocks noGrp="1"/>
          </p:cNvSpPr>
          <p:nvPr>
            <p:ph type="dt" sz="half" idx="10"/>
          </p:nvPr>
        </p:nvSpPr>
        <p:spPr/>
        <p:txBody>
          <a:bodyPr/>
          <a:lstStyle/>
          <a:p>
            <a:fld id="{EC2CD832-D6E3-4724-96D8-75B2F1337C1C}" type="datetimeFigureOut">
              <a:rPr lang="en-US" smtClean="0"/>
              <a:t>2/8/2024</a:t>
            </a:fld>
            <a:endParaRPr lang="en-US"/>
          </a:p>
        </p:txBody>
      </p:sp>
      <p:sp>
        <p:nvSpPr>
          <p:cNvPr id="5" name="Footer Placeholder 4">
            <a:extLst>
              <a:ext uri="{FF2B5EF4-FFF2-40B4-BE49-F238E27FC236}">
                <a16:creationId xmlns:a16="http://schemas.microsoft.com/office/drawing/2014/main" id="{7372141F-AAB6-6DCD-258C-2AAAFA3219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785873-4E68-6B0B-4E1A-C1CE62D284DB}"/>
              </a:ext>
            </a:extLst>
          </p:cNvPr>
          <p:cNvSpPr>
            <a:spLocks noGrp="1"/>
          </p:cNvSpPr>
          <p:nvPr>
            <p:ph type="sldNum" sz="quarter" idx="12"/>
          </p:nvPr>
        </p:nvSpPr>
        <p:spPr/>
        <p:txBody>
          <a:bodyPr/>
          <a:lstStyle/>
          <a:p>
            <a:fld id="{DF6B0007-77B1-4487-A058-89E38FE7745A}" type="slidenum">
              <a:rPr lang="en-US" smtClean="0"/>
              <a:t>‹#›</a:t>
            </a:fld>
            <a:endParaRPr lang="en-US"/>
          </a:p>
        </p:txBody>
      </p:sp>
    </p:spTree>
    <p:extLst>
      <p:ext uri="{BB962C8B-B14F-4D97-AF65-F5344CB8AC3E}">
        <p14:creationId xmlns:p14="http://schemas.microsoft.com/office/powerpoint/2010/main" val="2041149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0657AA-3669-AFA9-EA89-F3E44923547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C86970B-D140-A869-8316-D6CC1C06D22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3B5201-EC70-2027-9613-02C623F3CE4B}"/>
              </a:ext>
            </a:extLst>
          </p:cNvPr>
          <p:cNvSpPr>
            <a:spLocks noGrp="1"/>
          </p:cNvSpPr>
          <p:nvPr>
            <p:ph type="dt" sz="half" idx="10"/>
          </p:nvPr>
        </p:nvSpPr>
        <p:spPr/>
        <p:txBody>
          <a:bodyPr/>
          <a:lstStyle/>
          <a:p>
            <a:fld id="{EC2CD832-D6E3-4724-96D8-75B2F1337C1C}" type="datetimeFigureOut">
              <a:rPr lang="en-US" smtClean="0"/>
              <a:t>2/8/2024</a:t>
            </a:fld>
            <a:endParaRPr lang="en-US"/>
          </a:p>
        </p:txBody>
      </p:sp>
      <p:sp>
        <p:nvSpPr>
          <p:cNvPr id="5" name="Footer Placeholder 4">
            <a:extLst>
              <a:ext uri="{FF2B5EF4-FFF2-40B4-BE49-F238E27FC236}">
                <a16:creationId xmlns:a16="http://schemas.microsoft.com/office/drawing/2014/main" id="{AEB539B4-E5F6-7FAA-8A66-5F12E0B003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7DB7B1-3D4F-F93B-75C8-FBF9B925596C}"/>
              </a:ext>
            </a:extLst>
          </p:cNvPr>
          <p:cNvSpPr>
            <a:spLocks noGrp="1"/>
          </p:cNvSpPr>
          <p:nvPr>
            <p:ph type="sldNum" sz="quarter" idx="12"/>
          </p:nvPr>
        </p:nvSpPr>
        <p:spPr/>
        <p:txBody>
          <a:bodyPr/>
          <a:lstStyle/>
          <a:p>
            <a:fld id="{DF6B0007-77B1-4487-A058-89E38FE7745A}" type="slidenum">
              <a:rPr lang="en-US" smtClean="0"/>
              <a:t>‹#›</a:t>
            </a:fld>
            <a:endParaRPr lang="en-US"/>
          </a:p>
        </p:txBody>
      </p:sp>
    </p:spTree>
    <p:extLst>
      <p:ext uri="{BB962C8B-B14F-4D97-AF65-F5344CB8AC3E}">
        <p14:creationId xmlns:p14="http://schemas.microsoft.com/office/powerpoint/2010/main" val="3560440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6AD09-2DD6-E436-47AA-AAB4CF663D9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677A53D-FC6C-FA55-2E03-E0F8175E647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0F13B15-2F10-53E2-453F-BA488A23B9BF}"/>
              </a:ext>
            </a:extLst>
          </p:cNvPr>
          <p:cNvSpPr>
            <a:spLocks noGrp="1"/>
          </p:cNvSpPr>
          <p:nvPr>
            <p:ph type="dt" sz="half" idx="10"/>
          </p:nvPr>
        </p:nvSpPr>
        <p:spPr/>
        <p:txBody>
          <a:bodyPr/>
          <a:lstStyle/>
          <a:p>
            <a:fld id="{EC2CD832-D6E3-4724-96D8-75B2F1337C1C}" type="datetimeFigureOut">
              <a:rPr lang="en-US" smtClean="0"/>
              <a:t>2/8/2024</a:t>
            </a:fld>
            <a:endParaRPr lang="en-US"/>
          </a:p>
        </p:txBody>
      </p:sp>
      <p:sp>
        <p:nvSpPr>
          <p:cNvPr id="5" name="Footer Placeholder 4">
            <a:extLst>
              <a:ext uri="{FF2B5EF4-FFF2-40B4-BE49-F238E27FC236}">
                <a16:creationId xmlns:a16="http://schemas.microsoft.com/office/drawing/2014/main" id="{33C9485E-1580-3A18-C914-E4E213D388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6C00D9-D44F-F994-56A9-47879764B391}"/>
              </a:ext>
            </a:extLst>
          </p:cNvPr>
          <p:cNvSpPr>
            <a:spLocks noGrp="1"/>
          </p:cNvSpPr>
          <p:nvPr>
            <p:ph type="sldNum" sz="quarter" idx="12"/>
          </p:nvPr>
        </p:nvSpPr>
        <p:spPr/>
        <p:txBody>
          <a:bodyPr/>
          <a:lstStyle/>
          <a:p>
            <a:fld id="{DF6B0007-77B1-4487-A058-89E38FE7745A}" type="slidenum">
              <a:rPr lang="en-US" smtClean="0"/>
              <a:t>‹#›</a:t>
            </a:fld>
            <a:endParaRPr lang="en-US"/>
          </a:p>
        </p:txBody>
      </p:sp>
    </p:spTree>
    <p:extLst>
      <p:ext uri="{BB962C8B-B14F-4D97-AF65-F5344CB8AC3E}">
        <p14:creationId xmlns:p14="http://schemas.microsoft.com/office/powerpoint/2010/main" val="28943590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874D7-F9CA-B2C6-3015-D3C2C041464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DF0C000-D24E-60BE-E116-57DA78E3B8B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1AD2C67-64A0-3DFD-6DD2-832CDDF2E16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5FFD0AB-660D-0FA3-E53D-47C80875E4AE}"/>
              </a:ext>
            </a:extLst>
          </p:cNvPr>
          <p:cNvSpPr>
            <a:spLocks noGrp="1"/>
          </p:cNvSpPr>
          <p:nvPr>
            <p:ph type="dt" sz="half" idx="10"/>
          </p:nvPr>
        </p:nvSpPr>
        <p:spPr/>
        <p:txBody>
          <a:bodyPr/>
          <a:lstStyle/>
          <a:p>
            <a:fld id="{EC2CD832-D6E3-4724-96D8-75B2F1337C1C}" type="datetimeFigureOut">
              <a:rPr lang="en-US" smtClean="0"/>
              <a:t>2/8/2024</a:t>
            </a:fld>
            <a:endParaRPr lang="en-US"/>
          </a:p>
        </p:txBody>
      </p:sp>
      <p:sp>
        <p:nvSpPr>
          <p:cNvPr id="6" name="Footer Placeholder 5">
            <a:extLst>
              <a:ext uri="{FF2B5EF4-FFF2-40B4-BE49-F238E27FC236}">
                <a16:creationId xmlns:a16="http://schemas.microsoft.com/office/drawing/2014/main" id="{6C5BFB8B-40F1-8C80-E73B-88D5D77F07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A3EE834-F473-3DE3-2623-3AC86094AED1}"/>
              </a:ext>
            </a:extLst>
          </p:cNvPr>
          <p:cNvSpPr>
            <a:spLocks noGrp="1"/>
          </p:cNvSpPr>
          <p:nvPr>
            <p:ph type="sldNum" sz="quarter" idx="12"/>
          </p:nvPr>
        </p:nvSpPr>
        <p:spPr/>
        <p:txBody>
          <a:bodyPr/>
          <a:lstStyle/>
          <a:p>
            <a:fld id="{DF6B0007-77B1-4487-A058-89E38FE7745A}" type="slidenum">
              <a:rPr lang="en-US" smtClean="0"/>
              <a:t>‹#›</a:t>
            </a:fld>
            <a:endParaRPr lang="en-US"/>
          </a:p>
        </p:txBody>
      </p:sp>
    </p:spTree>
    <p:extLst>
      <p:ext uri="{BB962C8B-B14F-4D97-AF65-F5344CB8AC3E}">
        <p14:creationId xmlns:p14="http://schemas.microsoft.com/office/powerpoint/2010/main" val="8291693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29C58-C206-5967-3ADD-E1A9987DCFF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02FE433-91DE-4A03-6A7D-66E9E4F27F2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A53D5AB-A14D-7F38-D0BA-478CAB63206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13664B1-AD6E-DDA8-CF6E-D3193D5BD8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6093BF9-7760-C003-D212-BDA577BE8F9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BF7F92F-53AF-5127-D410-C2066F31A79F}"/>
              </a:ext>
            </a:extLst>
          </p:cNvPr>
          <p:cNvSpPr>
            <a:spLocks noGrp="1"/>
          </p:cNvSpPr>
          <p:nvPr>
            <p:ph type="dt" sz="half" idx="10"/>
          </p:nvPr>
        </p:nvSpPr>
        <p:spPr/>
        <p:txBody>
          <a:bodyPr/>
          <a:lstStyle/>
          <a:p>
            <a:fld id="{EC2CD832-D6E3-4724-96D8-75B2F1337C1C}" type="datetimeFigureOut">
              <a:rPr lang="en-US" smtClean="0"/>
              <a:t>2/8/2024</a:t>
            </a:fld>
            <a:endParaRPr lang="en-US"/>
          </a:p>
        </p:txBody>
      </p:sp>
      <p:sp>
        <p:nvSpPr>
          <p:cNvPr id="8" name="Footer Placeholder 7">
            <a:extLst>
              <a:ext uri="{FF2B5EF4-FFF2-40B4-BE49-F238E27FC236}">
                <a16:creationId xmlns:a16="http://schemas.microsoft.com/office/drawing/2014/main" id="{58DF7CD6-7B71-B756-1773-15ACEF52252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D7DB40F-F1BE-0E4C-4331-1B5299E34B84}"/>
              </a:ext>
            </a:extLst>
          </p:cNvPr>
          <p:cNvSpPr>
            <a:spLocks noGrp="1"/>
          </p:cNvSpPr>
          <p:nvPr>
            <p:ph type="sldNum" sz="quarter" idx="12"/>
          </p:nvPr>
        </p:nvSpPr>
        <p:spPr/>
        <p:txBody>
          <a:bodyPr/>
          <a:lstStyle/>
          <a:p>
            <a:fld id="{DF6B0007-77B1-4487-A058-89E38FE7745A}" type="slidenum">
              <a:rPr lang="en-US" smtClean="0"/>
              <a:t>‹#›</a:t>
            </a:fld>
            <a:endParaRPr lang="en-US"/>
          </a:p>
        </p:txBody>
      </p:sp>
    </p:spTree>
    <p:extLst>
      <p:ext uri="{BB962C8B-B14F-4D97-AF65-F5344CB8AC3E}">
        <p14:creationId xmlns:p14="http://schemas.microsoft.com/office/powerpoint/2010/main" val="4162846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1321A-A4B6-36D5-CE26-700E807F519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5EDBF8A-4377-669F-1E3B-89015CD12A14}"/>
              </a:ext>
            </a:extLst>
          </p:cNvPr>
          <p:cNvSpPr>
            <a:spLocks noGrp="1"/>
          </p:cNvSpPr>
          <p:nvPr>
            <p:ph type="dt" sz="half" idx="10"/>
          </p:nvPr>
        </p:nvSpPr>
        <p:spPr/>
        <p:txBody>
          <a:bodyPr/>
          <a:lstStyle/>
          <a:p>
            <a:fld id="{EC2CD832-D6E3-4724-96D8-75B2F1337C1C}" type="datetimeFigureOut">
              <a:rPr lang="en-US" smtClean="0"/>
              <a:t>2/8/2024</a:t>
            </a:fld>
            <a:endParaRPr lang="en-US"/>
          </a:p>
        </p:txBody>
      </p:sp>
      <p:sp>
        <p:nvSpPr>
          <p:cNvPr id="4" name="Footer Placeholder 3">
            <a:extLst>
              <a:ext uri="{FF2B5EF4-FFF2-40B4-BE49-F238E27FC236}">
                <a16:creationId xmlns:a16="http://schemas.microsoft.com/office/drawing/2014/main" id="{C5BF9135-BAD5-F7BE-2F44-26996C987B8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FD56084-1718-60ED-2198-D20027721792}"/>
              </a:ext>
            </a:extLst>
          </p:cNvPr>
          <p:cNvSpPr>
            <a:spLocks noGrp="1"/>
          </p:cNvSpPr>
          <p:nvPr>
            <p:ph type="sldNum" sz="quarter" idx="12"/>
          </p:nvPr>
        </p:nvSpPr>
        <p:spPr/>
        <p:txBody>
          <a:bodyPr/>
          <a:lstStyle/>
          <a:p>
            <a:fld id="{DF6B0007-77B1-4487-A058-89E38FE7745A}" type="slidenum">
              <a:rPr lang="en-US" smtClean="0"/>
              <a:t>‹#›</a:t>
            </a:fld>
            <a:endParaRPr lang="en-US"/>
          </a:p>
        </p:txBody>
      </p:sp>
    </p:spTree>
    <p:extLst>
      <p:ext uri="{BB962C8B-B14F-4D97-AF65-F5344CB8AC3E}">
        <p14:creationId xmlns:p14="http://schemas.microsoft.com/office/powerpoint/2010/main" val="18372423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F356ECF-B6B9-373A-2562-2AFFBB979104}"/>
              </a:ext>
            </a:extLst>
          </p:cNvPr>
          <p:cNvSpPr>
            <a:spLocks noGrp="1"/>
          </p:cNvSpPr>
          <p:nvPr>
            <p:ph type="dt" sz="half" idx="10"/>
          </p:nvPr>
        </p:nvSpPr>
        <p:spPr/>
        <p:txBody>
          <a:bodyPr/>
          <a:lstStyle/>
          <a:p>
            <a:fld id="{EC2CD832-D6E3-4724-96D8-75B2F1337C1C}" type="datetimeFigureOut">
              <a:rPr lang="en-US" smtClean="0"/>
              <a:t>2/8/2024</a:t>
            </a:fld>
            <a:endParaRPr lang="en-US"/>
          </a:p>
        </p:txBody>
      </p:sp>
      <p:sp>
        <p:nvSpPr>
          <p:cNvPr id="3" name="Footer Placeholder 2">
            <a:extLst>
              <a:ext uri="{FF2B5EF4-FFF2-40B4-BE49-F238E27FC236}">
                <a16:creationId xmlns:a16="http://schemas.microsoft.com/office/drawing/2014/main" id="{5287F8F1-C5E6-EDC0-6E3E-F02C08AD2C4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70E0F0C-5D60-21A9-D707-F5E66F67666E}"/>
              </a:ext>
            </a:extLst>
          </p:cNvPr>
          <p:cNvSpPr>
            <a:spLocks noGrp="1"/>
          </p:cNvSpPr>
          <p:nvPr>
            <p:ph type="sldNum" sz="quarter" idx="12"/>
          </p:nvPr>
        </p:nvSpPr>
        <p:spPr/>
        <p:txBody>
          <a:bodyPr/>
          <a:lstStyle/>
          <a:p>
            <a:fld id="{DF6B0007-77B1-4487-A058-89E38FE7745A}" type="slidenum">
              <a:rPr lang="en-US" smtClean="0"/>
              <a:t>‹#›</a:t>
            </a:fld>
            <a:endParaRPr lang="en-US"/>
          </a:p>
        </p:txBody>
      </p:sp>
    </p:spTree>
    <p:extLst>
      <p:ext uri="{BB962C8B-B14F-4D97-AF65-F5344CB8AC3E}">
        <p14:creationId xmlns:p14="http://schemas.microsoft.com/office/powerpoint/2010/main" val="1607108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DCAAF-1C55-6C81-DE26-08EE715C107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1581183-C5D0-EC76-DD7D-3EADB294718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A9FDD56-2591-C737-4F03-1AD490AD47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22C7F1-A6CF-D29F-D80B-F8E46C459E94}"/>
              </a:ext>
            </a:extLst>
          </p:cNvPr>
          <p:cNvSpPr>
            <a:spLocks noGrp="1"/>
          </p:cNvSpPr>
          <p:nvPr>
            <p:ph type="dt" sz="half" idx="10"/>
          </p:nvPr>
        </p:nvSpPr>
        <p:spPr/>
        <p:txBody>
          <a:bodyPr/>
          <a:lstStyle/>
          <a:p>
            <a:fld id="{EC2CD832-D6E3-4724-96D8-75B2F1337C1C}" type="datetimeFigureOut">
              <a:rPr lang="en-US" smtClean="0"/>
              <a:t>2/8/2024</a:t>
            </a:fld>
            <a:endParaRPr lang="en-US"/>
          </a:p>
        </p:txBody>
      </p:sp>
      <p:sp>
        <p:nvSpPr>
          <p:cNvPr id="6" name="Footer Placeholder 5">
            <a:extLst>
              <a:ext uri="{FF2B5EF4-FFF2-40B4-BE49-F238E27FC236}">
                <a16:creationId xmlns:a16="http://schemas.microsoft.com/office/drawing/2014/main" id="{CA690799-C1FF-7BF7-D334-C7E5ADE907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1291E9-9156-73D9-223B-F09E9FF65CB7}"/>
              </a:ext>
            </a:extLst>
          </p:cNvPr>
          <p:cNvSpPr>
            <a:spLocks noGrp="1"/>
          </p:cNvSpPr>
          <p:nvPr>
            <p:ph type="sldNum" sz="quarter" idx="12"/>
          </p:nvPr>
        </p:nvSpPr>
        <p:spPr/>
        <p:txBody>
          <a:bodyPr/>
          <a:lstStyle/>
          <a:p>
            <a:fld id="{DF6B0007-77B1-4487-A058-89E38FE7745A}" type="slidenum">
              <a:rPr lang="en-US" smtClean="0"/>
              <a:t>‹#›</a:t>
            </a:fld>
            <a:endParaRPr lang="en-US"/>
          </a:p>
        </p:txBody>
      </p:sp>
    </p:spTree>
    <p:extLst>
      <p:ext uri="{BB962C8B-B14F-4D97-AF65-F5344CB8AC3E}">
        <p14:creationId xmlns:p14="http://schemas.microsoft.com/office/powerpoint/2010/main" val="4133280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590F2-5330-0FAD-B69E-F064E4F16E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057606A-314C-2787-8418-FA27032B64E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AB0FBB2-4A65-C46A-759D-B00CC1B7C5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35A405-4037-C80C-32ED-F6650A459E43}"/>
              </a:ext>
            </a:extLst>
          </p:cNvPr>
          <p:cNvSpPr>
            <a:spLocks noGrp="1"/>
          </p:cNvSpPr>
          <p:nvPr>
            <p:ph type="dt" sz="half" idx="10"/>
          </p:nvPr>
        </p:nvSpPr>
        <p:spPr/>
        <p:txBody>
          <a:bodyPr/>
          <a:lstStyle/>
          <a:p>
            <a:fld id="{EC2CD832-D6E3-4724-96D8-75B2F1337C1C}" type="datetimeFigureOut">
              <a:rPr lang="en-US" smtClean="0"/>
              <a:t>2/8/2024</a:t>
            </a:fld>
            <a:endParaRPr lang="en-US"/>
          </a:p>
        </p:txBody>
      </p:sp>
      <p:sp>
        <p:nvSpPr>
          <p:cNvPr id="6" name="Footer Placeholder 5">
            <a:extLst>
              <a:ext uri="{FF2B5EF4-FFF2-40B4-BE49-F238E27FC236}">
                <a16:creationId xmlns:a16="http://schemas.microsoft.com/office/drawing/2014/main" id="{004A7919-3A31-1992-5EB8-7ED2D14368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2704C0-E1FE-EF9A-EECF-6AECC3C8BDA9}"/>
              </a:ext>
            </a:extLst>
          </p:cNvPr>
          <p:cNvSpPr>
            <a:spLocks noGrp="1"/>
          </p:cNvSpPr>
          <p:nvPr>
            <p:ph type="sldNum" sz="quarter" idx="12"/>
          </p:nvPr>
        </p:nvSpPr>
        <p:spPr/>
        <p:txBody>
          <a:bodyPr/>
          <a:lstStyle/>
          <a:p>
            <a:fld id="{DF6B0007-77B1-4487-A058-89E38FE7745A}" type="slidenum">
              <a:rPr lang="en-US" smtClean="0"/>
              <a:t>‹#›</a:t>
            </a:fld>
            <a:endParaRPr lang="en-US"/>
          </a:p>
        </p:txBody>
      </p:sp>
    </p:spTree>
    <p:extLst>
      <p:ext uri="{BB962C8B-B14F-4D97-AF65-F5344CB8AC3E}">
        <p14:creationId xmlns:p14="http://schemas.microsoft.com/office/powerpoint/2010/main" val="6288987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02694BF-DB8A-F41A-FBA4-25A5B6F068D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9EBB4BF-0629-34F0-DC05-A295EE603E9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872BF1-F611-D9CB-4F57-333BB1CF6AB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2CD832-D6E3-4724-96D8-75B2F1337C1C}" type="datetimeFigureOut">
              <a:rPr lang="en-US" smtClean="0"/>
              <a:t>2/8/2024</a:t>
            </a:fld>
            <a:endParaRPr lang="en-US"/>
          </a:p>
        </p:txBody>
      </p:sp>
      <p:sp>
        <p:nvSpPr>
          <p:cNvPr id="5" name="Footer Placeholder 4">
            <a:extLst>
              <a:ext uri="{FF2B5EF4-FFF2-40B4-BE49-F238E27FC236}">
                <a16:creationId xmlns:a16="http://schemas.microsoft.com/office/drawing/2014/main" id="{E3AEEFB7-B51C-ACBC-146A-89452C1261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D24B749-D07E-8808-A1E2-A2A3C542B1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6B0007-77B1-4487-A058-89E38FE7745A}" type="slidenum">
              <a:rPr lang="en-US" smtClean="0"/>
              <a:t>‹#›</a:t>
            </a:fld>
            <a:endParaRPr lang="en-US"/>
          </a:p>
        </p:txBody>
      </p:sp>
    </p:spTree>
    <p:extLst>
      <p:ext uri="{BB962C8B-B14F-4D97-AF65-F5344CB8AC3E}">
        <p14:creationId xmlns:p14="http://schemas.microsoft.com/office/powerpoint/2010/main" val="10619210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6.gif"/><Relationship Id="rId7" Type="http://schemas.openxmlformats.org/officeDocument/2006/relationships/image" Target="../media/image10.gif"/><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9.gif"/><Relationship Id="rId5" Type="http://schemas.openxmlformats.org/officeDocument/2006/relationships/image" Target="../media/image8.gif"/><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34.jpeg"/><Relationship Id="rId5" Type="http://schemas.openxmlformats.org/officeDocument/2006/relationships/image" Target="../media/image33.jpeg"/><Relationship Id="rId10" Type="http://schemas.openxmlformats.org/officeDocument/2006/relationships/image" Target="../media/image38.jpeg"/><Relationship Id="rId4" Type="http://schemas.openxmlformats.org/officeDocument/2006/relationships/image" Target="../media/image32.jpeg"/><Relationship Id="rId9" Type="http://schemas.openxmlformats.org/officeDocument/2006/relationships/image" Target="../media/image37.jpeg"/></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1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43.jpeg"/><Relationship Id="rId5" Type="http://schemas.openxmlformats.org/officeDocument/2006/relationships/image" Target="../media/image32.jpeg"/><Relationship Id="rId4" Type="http://schemas.openxmlformats.org/officeDocument/2006/relationships/image" Target="../media/image31.jpeg"/></Relationships>
</file>

<file path=ppt/slides/_rels/slide1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46.jpeg"/><Relationship Id="rId5" Type="http://schemas.openxmlformats.org/officeDocument/2006/relationships/image" Target="../media/image38.jpeg"/><Relationship Id="rId4" Type="http://schemas.openxmlformats.org/officeDocument/2006/relationships/image" Target="../media/image45.jpeg"/></Relationships>
</file>

<file path=ppt/slides/_rels/slide19.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7.jpeg"/><Relationship Id="rId7" Type="http://schemas.openxmlformats.org/officeDocument/2006/relationships/image" Target="../media/image51.jpe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2.xml.rels><?xml version="1.0" encoding="UTF-8" standalone="yes"?>
<Relationships xmlns="http://schemas.openxmlformats.org/package/2006/relationships"><Relationship Id="rId8" Type="http://schemas.openxmlformats.org/officeDocument/2006/relationships/image" Target="../media/image10.gif"/><Relationship Id="rId3" Type="http://schemas.openxmlformats.org/officeDocument/2006/relationships/image" Target="../media/image5.png"/><Relationship Id="rId7" Type="http://schemas.openxmlformats.org/officeDocument/2006/relationships/image" Target="../media/image9.gif"/><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gif"/><Relationship Id="rId5" Type="http://schemas.openxmlformats.org/officeDocument/2006/relationships/image" Target="../media/image7.png"/><Relationship Id="rId10" Type="http://schemas.openxmlformats.org/officeDocument/2006/relationships/image" Target="../media/image12.jpeg"/><Relationship Id="rId4" Type="http://schemas.openxmlformats.org/officeDocument/2006/relationships/image" Target="../media/image6.gif"/><Relationship Id="rId9" Type="http://schemas.openxmlformats.org/officeDocument/2006/relationships/image" Target="../media/image11.png"/></Relationships>
</file>

<file path=ppt/slides/_rels/slide20.xml.rels><?xml version="1.0" encoding="UTF-8" standalone="yes"?>
<Relationships xmlns="http://schemas.openxmlformats.org/package/2006/relationships"><Relationship Id="rId8" Type="http://schemas.openxmlformats.org/officeDocument/2006/relationships/image" Target="../media/image58.jpeg"/><Relationship Id="rId13" Type="http://schemas.openxmlformats.org/officeDocument/2006/relationships/image" Target="../media/image63.jpeg"/><Relationship Id="rId3" Type="http://schemas.openxmlformats.org/officeDocument/2006/relationships/image" Target="../media/image53.jpeg"/><Relationship Id="rId7" Type="http://schemas.openxmlformats.org/officeDocument/2006/relationships/image" Target="../media/image57.jpeg"/><Relationship Id="rId12" Type="http://schemas.openxmlformats.org/officeDocument/2006/relationships/image" Target="../media/image62.jpe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56.jpeg"/><Relationship Id="rId11" Type="http://schemas.openxmlformats.org/officeDocument/2006/relationships/image" Target="../media/image61.jpeg"/><Relationship Id="rId5" Type="http://schemas.openxmlformats.org/officeDocument/2006/relationships/image" Target="../media/image55.jpeg"/><Relationship Id="rId10" Type="http://schemas.openxmlformats.org/officeDocument/2006/relationships/image" Target="../media/image60.jpeg"/><Relationship Id="rId4" Type="http://schemas.openxmlformats.org/officeDocument/2006/relationships/image" Target="../media/image54.jpeg"/><Relationship Id="rId9" Type="http://schemas.openxmlformats.org/officeDocument/2006/relationships/image" Target="../media/image59.jpeg"/></Relationships>
</file>

<file path=ppt/slides/_rels/slide2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70.jpeg"/><Relationship Id="rId3" Type="http://schemas.openxmlformats.org/officeDocument/2006/relationships/image" Target="../media/image65.jpeg"/><Relationship Id="rId7" Type="http://schemas.openxmlformats.org/officeDocument/2006/relationships/image" Target="../media/image69.jpe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68.jpeg"/><Relationship Id="rId5" Type="http://schemas.openxmlformats.org/officeDocument/2006/relationships/image" Target="../media/image67.jpeg"/><Relationship Id="rId4" Type="http://schemas.openxmlformats.org/officeDocument/2006/relationships/image" Target="../media/image66.jpeg"/></Relationships>
</file>

<file path=ppt/slides/_rels/slide23.xml.rels><?xml version="1.0" encoding="UTF-8" standalone="yes"?>
<Relationships xmlns="http://schemas.openxmlformats.org/package/2006/relationships"><Relationship Id="rId3" Type="http://schemas.openxmlformats.org/officeDocument/2006/relationships/image" Target="../media/image71.jpeg"/><Relationship Id="rId7" Type="http://schemas.openxmlformats.org/officeDocument/2006/relationships/image" Target="../media/image75.jpe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74.jpeg"/><Relationship Id="rId5" Type="http://schemas.openxmlformats.org/officeDocument/2006/relationships/image" Target="../media/image73.jpeg"/><Relationship Id="rId4" Type="http://schemas.openxmlformats.org/officeDocument/2006/relationships/image" Target="../media/image72.jpeg"/></Relationships>
</file>

<file path=ppt/slides/_rels/slide24.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79.jpeg"/><Relationship Id="rId5" Type="http://schemas.openxmlformats.org/officeDocument/2006/relationships/image" Target="../media/image78.jpeg"/><Relationship Id="rId4" Type="http://schemas.openxmlformats.org/officeDocument/2006/relationships/image" Target="../media/image77.jpeg"/></Relationships>
</file>

<file path=ppt/slides/_rels/slide25.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84.jpeg"/><Relationship Id="rId5" Type="http://schemas.openxmlformats.org/officeDocument/2006/relationships/image" Target="../media/image83.jpeg"/><Relationship Id="rId4" Type="http://schemas.openxmlformats.org/officeDocument/2006/relationships/image" Target="../media/image82.jpeg"/></Relationships>
</file>

<file path=ppt/slides/_rels/slide27.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88.jpeg"/><Relationship Id="rId4" Type="http://schemas.openxmlformats.org/officeDocument/2006/relationships/image" Target="../media/image84.jpe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89.jpeg"/><Relationship Id="rId7" Type="http://schemas.openxmlformats.org/officeDocument/2006/relationships/image" Target="../media/image93.jpe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92.jpeg"/><Relationship Id="rId5" Type="http://schemas.openxmlformats.org/officeDocument/2006/relationships/image" Target="../media/image91.jpeg"/><Relationship Id="rId4" Type="http://schemas.openxmlformats.org/officeDocument/2006/relationships/image" Target="../media/image90.jpeg"/></Relationships>
</file>

<file path=ppt/slides/_rels/slide31.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89.jpeg"/><Relationship Id="rId4" Type="http://schemas.openxmlformats.org/officeDocument/2006/relationships/image" Target="../media/image95.jpeg"/></Relationships>
</file>

<file path=ppt/slides/_rels/slide32.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image" Target="../media/image98.jpeg"/><Relationship Id="rId4" Type="http://schemas.openxmlformats.org/officeDocument/2006/relationships/image" Target="../media/image97.jpeg"/></Relationships>
</file>

<file path=ppt/slides/_rels/slide33.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101.jpeg"/><Relationship Id="rId4" Type="http://schemas.openxmlformats.org/officeDocument/2006/relationships/image" Target="../media/image100.jpeg"/></Relationships>
</file>

<file path=ppt/slides/_rels/slide34.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image" Target="../media/image104.jpeg"/><Relationship Id="rId4" Type="http://schemas.openxmlformats.org/officeDocument/2006/relationships/image" Target="../media/image103.jpeg"/></Relationships>
</file>

<file path=ppt/slides/_rels/slide35.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image" Target="../media/image107.jpeg"/><Relationship Id="rId4" Type="http://schemas.openxmlformats.org/officeDocument/2006/relationships/image" Target="../media/image106.jpeg"/></Relationships>
</file>

<file path=ppt/slides/_rels/slide36.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image" Target="../media/image110.emf"/><Relationship Id="rId5" Type="http://schemas.openxmlformats.org/officeDocument/2006/relationships/oleObject" Target="../embeddings/oleObject2.bin"/><Relationship Id="rId4" Type="http://schemas.openxmlformats.org/officeDocument/2006/relationships/image" Target="../media/image109.emf"/></Relationships>
</file>

<file path=ppt/slides/_rels/slide38.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113.png"/></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surface with white specks&#10;&#10;Description automatically generated">
            <a:extLst>
              <a:ext uri="{FF2B5EF4-FFF2-40B4-BE49-F238E27FC236}">
                <a16:creationId xmlns:a16="http://schemas.microsoft.com/office/drawing/2014/main" id="{8A99B978-448B-1255-B7E7-A94E4B58C32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15625"/>
          <a:stretch/>
        </p:blipFill>
        <p:spPr>
          <a:xfrm>
            <a:off x="0" y="0"/>
            <a:ext cx="12192000" cy="6858000"/>
          </a:xfrm>
          <a:prstGeom prst="rect">
            <a:avLst/>
          </a:prstGeom>
        </p:spPr>
      </p:pic>
      <p:sp>
        <p:nvSpPr>
          <p:cNvPr id="8" name="Rectangle 7">
            <a:extLst>
              <a:ext uri="{FF2B5EF4-FFF2-40B4-BE49-F238E27FC236}">
                <a16:creationId xmlns:a16="http://schemas.microsoft.com/office/drawing/2014/main" id="{19AA2BB9-A469-17B8-5A8A-CF1085E24A68}"/>
              </a:ext>
            </a:extLst>
          </p:cNvPr>
          <p:cNvSpPr/>
          <p:nvPr/>
        </p:nvSpPr>
        <p:spPr>
          <a:xfrm>
            <a:off x="0" y="430306"/>
            <a:ext cx="12192000" cy="36755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Rectangle 6">
            <a:extLst>
              <a:ext uri="{FF2B5EF4-FFF2-40B4-BE49-F238E27FC236}">
                <a16:creationId xmlns:a16="http://schemas.microsoft.com/office/drawing/2014/main" id="{5C0D4C32-DC16-B6A5-D26F-1BAA0B516E9D}"/>
              </a:ext>
            </a:extLst>
          </p:cNvPr>
          <p:cNvSpPr/>
          <p:nvPr/>
        </p:nvSpPr>
        <p:spPr>
          <a:xfrm>
            <a:off x="0" y="0"/>
            <a:ext cx="12192000" cy="537882"/>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0E76761A-F154-A385-961C-BD4356186199}"/>
              </a:ext>
            </a:extLst>
          </p:cNvPr>
          <p:cNvSpPr/>
          <p:nvPr/>
        </p:nvSpPr>
        <p:spPr>
          <a:xfrm>
            <a:off x="5177806" y="64818"/>
            <a:ext cx="1836389" cy="1755018"/>
          </a:xfrm>
          <a:prstGeom prst="ellipse">
            <a:avLst/>
          </a:prstGeom>
          <a:solidFill>
            <a:srgbClr val="FAFAFA"/>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89E4DD8-736C-4806-4E6C-1F340FCC52D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81398" y="524092"/>
            <a:ext cx="1629203" cy="836470"/>
          </a:xfrm>
          <a:prstGeom prst="rect">
            <a:avLst/>
          </a:prstGeom>
        </p:spPr>
      </p:pic>
      <p:sp>
        <p:nvSpPr>
          <p:cNvPr id="10" name="TextBox 9">
            <a:extLst>
              <a:ext uri="{FF2B5EF4-FFF2-40B4-BE49-F238E27FC236}">
                <a16:creationId xmlns:a16="http://schemas.microsoft.com/office/drawing/2014/main" id="{A6C34B30-B93C-9DDF-45CE-13DDBD3602B5}"/>
              </a:ext>
            </a:extLst>
          </p:cNvPr>
          <p:cNvSpPr txBox="1"/>
          <p:nvPr/>
        </p:nvSpPr>
        <p:spPr>
          <a:xfrm>
            <a:off x="1394011" y="2357660"/>
            <a:ext cx="9403976" cy="1754326"/>
          </a:xfrm>
          <a:prstGeom prst="rect">
            <a:avLst/>
          </a:prstGeom>
          <a:noFill/>
        </p:spPr>
        <p:txBody>
          <a:bodyPr wrap="square" rtlCol="0">
            <a:spAutoFit/>
          </a:bodyPr>
          <a:lstStyle/>
          <a:p>
            <a:pPr algn="ctr"/>
            <a:r>
              <a:rPr lang="en-US" sz="5400" b="1" dirty="0">
                <a:solidFill>
                  <a:schemeClr val="bg1"/>
                </a:solidFill>
                <a:latin typeface="Rockwell" panose="02060603020205020403" pitchFamily="18" charset="0"/>
              </a:rPr>
              <a:t>Beef Grades, Cuts, and Preparation</a:t>
            </a:r>
          </a:p>
        </p:txBody>
      </p:sp>
      <p:pic>
        <p:nvPicPr>
          <p:cNvPr id="12" name="Picture 11" descr="A black and white sign with white text&#10;&#10;Description automatically generated">
            <a:extLst>
              <a:ext uri="{FF2B5EF4-FFF2-40B4-BE49-F238E27FC236}">
                <a16:creationId xmlns:a16="http://schemas.microsoft.com/office/drawing/2014/main" id="{2724666D-3509-C797-CDC7-29732AE2403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285434" y="4949355"/>
            <a:ext cx="1519901" cy="886609"/>
          </a:xfrm>
          <a:prstGeom prst="rect">
            <a:avLst/>
          </a:prstGeom>
        </p:spPr>
      </p:pic>
      <p:pic>
        <p:nvPicPr>
          <p:cNvPr id="14" name="Picture 13" descr="A logo on a black background&#10;&#10;Description automatically generated">
            <a:extLst>
              <a:ext uri="{FF2B5EF4-FFF2-40B4-BE49-F238E27FC236}">
                <a16:creationId xmlns:a16="http://schemas.microsoft.com/office/drawing/2014/main" id="{39A8E9DE-9874-CA7E-FC3A-8BCE17C73A4D}"/>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25152" t="32810" r="25253" b="23791"/>
          <a:stretch/>
        </p:blipFill>
        <p:spPr>
          <a:xfrm>
            <a:off x="6095999" y="4660617"/>
            <a:ext cx="2356531" cy="1593418"/>
          </a:xfrm>
          <a:prstGeom prst="rect">
            <a:avLst/>
          </a:prstGeom>
        </p:spPr>
      </p:pic>
    </p:spTree>
    <p:extLst>
      <p:ext uri="{BB962C8B-B14F-4D97-AF65-F5344CB8AC3E}">
        <p14:creationId xmlns:p14="http://schemas.microsoft.com/office/powerpoint/2010/main" val="21047318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454213"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Beef Aging</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58135"/>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2" name="Text Placeholder 3">
            <a:extLst>
              <a:ext uri="{FF2B5EF4-FFF2-40B4-BE49-F238E27FC236}">
                <a16:creationId xmlns:a16="http://schemas.microsoft.com/office/drawing/2014/main" id="{209D9941-4D85-27E4-BD8A-09B355D0E28F}"/>
              </a:ext>
            </a:extLst>
          </p:cNvPr>
          <p:cNvSpPr txBox="1">
            <a:spLocks/>
          </p:cNvSpPr>
          <p:nvPr/>
        </p:nvSpPr>
        <p:spPr>
          <a:xfrm>
            <a:off x="454213" y="1262856"/>
            <a:ext cx="4691719" cy="479747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a:latin typeface="Proxima Nova" panose="02000506030000020004" pitchFamily="50" charset="0"/>
              </a:rPr>
              <a:t>Wet Aging</a:t>
            </a:r>
          </a:p>
          <a:p>
            <a:pPr lvl="1"/>
            <a:r>
              <a:rPr lang="en-US" dirty="0">
                <a:latin typeface="Proxima Nova" panose="02000506030000020004" pitchFamily="50" charset="0"/>
              </a:rPr>
              <a:t>Vacuum-sealed in plastic</a:t>
            </a:r>
          </a:p>
          <a:p>
            <a:pPr lvl="1"/>
            <a:r>
              <a:rPr lang="en-US" dirty="0">
                <a:latin typeface="Proxima Nova" panose="02000506030000020004" pitchFamily="50" charset="0"/>
              </a:rPr>
              <a:t>Retains moisture</a:t>
            </a:r>
          </a:p>
          <a:p>
            <a:pPr lvl="1"/>
            <a:r>
              <a:rPr lang="en-US" dirty="0">
                <a:latin typeface="Proxima Nova" panose="02000506030000020004" pitchFamily="50" charset="0"/>
              </a:rPr>
              <a:t>Most common in retail and foodservice</a:t>
            </a:r>
          </a:p>
          <a:p>
            <a:r>
              <a:rPr lang="en-US" sz="2400" b="1" dirty="0">
                <a:latin typeface="Proxima Nova" panose="02000506030000020004" pitchFamily="50" charset="0"/>
              </a:rPr>
              <a:t>Dry Aging</a:t>
            </a:r>
          </a:p>
          <a:p>
            <a:pPr lvl="1"/>
            <a:r>
              <a:rPr lang="en-US" dirty="0">
                <a:latin typeface="Proxima Nova" panose="02000506030000020004" pitchFamily="50" charset="0"/>
              </a:rPr>
              <a:t>Exposed to air</a:t>
            </a:r>
          </a:p>
          <a:p>
            <a:pPr lvl="1"/>
            <a:r>
              <a:rPr lang="en-US" dirty="0">
                <a:latin typeface="Proxima Nova" panose="02000506030000020004" pitchFamily="50" charset="0"/>
              </a:rPr>
              <a:t>Moisture dissipates, resulting in intense beef flavor</a:t>
            </a:r>
          </a:p>
          <a:p>
            <a:pPr lvl="1"/>
            <a:r>
              <a:rPr lang="en-US" dirty="0">
                <a:latin typeface="Proxima Nova" panose="02000506030000020004" pitchFamily="50" charset="0"/>
              </a:rPr>
              <a:t>More expensive and less common</a:t>
            </a:r>
          </a:p>
        </p:txBody>
      </p:sp>
      <p:pic>
        <p:nvPicPr>
          <p:cNvPr id="3" name="Picture 2">
            <a:extLst>
              <a:ext uri="{FF2B5EF4-FFF2-40B4-BE49-F238E27FC236}">
                <a16:creationId xmlns:a16="http://schemas.microsoft.com/office/drawing/2014/main" id="{867F00B7-C102-9992-F8CA-44E696B52C78}"/>
              </a:ext>
            </a:extLst>
          </p:cNvPr>
          <p:cNvPicPr>
            <a:picLocks noChangeAspect="1"/>
          </p:cNvPicPr>
          <p:nvPr/>
        </p:nvPicPr>
        <p:blipFill>
          <a:blip r:embed="rId3" cstate="email">
            <a:extLst>
              <a:ext uri="{28A0092B-C50C-407E-A947-70E740481C1C}">
                <a14:useLocalDpi xmlns:a14="http://schemas.microsoft.com/office/drawing/2010/main"/>
              </a:ext>
            </a:extLst>
          </a:blip>
          <a:srcRect l="3027" r="3027"/>
          <a:stretch/>
        </p:blipFill>
        <p:spPr>
          <a:xfrm>
            <a:off x="5603132" y="1281767"/>
            <a:ext cx="6214920" cy="441562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8963909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454213" y="221487"/>
            <a:ext cx="10888238"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Beef Cookery – </a:t>
            </a:r>
            <a:r>
              <a:rPr lang="en-US" sz="3600" dirty="0">
                <a:latin typeface="Rockwell" panose="02060603020205020403" pitchFamily="18" charset="0"/>
              </a:rPr>
              <a:t>The Science of Cooking</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58135"/>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2" name="Text Placeholder 3">
            <a:extLst>
              <a:ext uri="{FF2B5EF4-FFF2-40B4-BE49-F238E27FC236}">
                <a16:creationId xmlns:a16="http://schemas.microsoft.com/office/drawing/2014/main" id="{BC9F8DF1-FC5E-271C-8A4E-52033C84CCE0}"/>
              </a:ext>
            </a:extLst>
          </p:cNvPr>
          <p:cNvSpPr txBox="1">
            <a:spLocks/>
          </p:cNvSpPr>
          <p:nvPr/>
        </p:nvSpPr>
        <p:spPr>
          <a:xfrm>
            <a:off x="454213" y="1504904"/>
            <a:ext cx="5207286" cy="43322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a:solidFill>
                  <a:srgbClr val="2CA1AC"/>
                </a:solidFill>
                <a:latin typeface="Proxima Nova" panose="02000506030000020004" pitchFamily="50" charset="0"/>
              </a:rPr>
              <a:t>Beef = water + protein</a:t>
            </a:r>
          </a:p>
          <a:p>
            <a:r>
              <a:rPr lang="en-US" sz="2400" dirty="0">
                <a:latin typeface="Proxima Nova" panose="02000506030000020004" pitchFamily="50" charset="0"/>
              </a:rPr>
              <a:t>Cooking can both toughen or tenderize meat, depending on:</a:t>
            </a:r>
          </a:p>
          <a:p>
            <a:pPr lvl="1"/>
            <a:r>
              <a:rPr lang="en-US" i="1" dirty="0">
                <a:latin typeface="Proxima Nova" panose="02000506030000020004" pitchFamily="50" charset="0"/>
              </a:rPr>
              <a:t>Time</a:t>
            </a:r>
          </a:p>
          <a:p>
            <a:pPr lvl="1"/>
            <a:r>
              <a:rPr lang="en-US" i="1" dirty="0">
                <a:latin typeface="Proxima Nova" panose="02000506030000020004" pitchFamily="50" charset="0"/>
              </a:rPr>
              <a:t>Temperature</a:t>
            </a:r>
          </a:p>
          <a:p>
            <a:pPr lvl="1"/>
            <a:r>
              <a:rPr lang="en-US" i="1" dirty="0">
                <a:latin typeface="Proxima Nova" panose="02000506030000020004" pitchFamily="50" charset="0"/>
              </a:rPr>
              <a:t>Method</a:t>
            </a:r>
          </a:p>
          <a:p>
            <a:pPr lvl="1"/>
            <a:r>
              <a:rPr lang="en-US" i="1" dirty="0">
                <a:latin typeface="Proxima Nova" panose="02000506030000020004" pitchFamily="50" charset="0"/>
              </a:rPr>
              <a:t>Slicing</a:t>
            </a:r>
          </a:p>
          <a:p>
            <a:r>
              <a:rPr lang="en-US" sz="2400" b="1" dirty="0">
                <a:solidFill>
                  <a:srgbClr val="2CA1AC"/>
                </a:solidFill>
                <a:latin typeface="Proxima Nova" panose="02000506030000020004" pitchFamily="50" charset="0"/>
              </a:rPr>
              <a:t>Maillard Reaction </a:t>
            </a:r>
            <a:r>
              <a:rPr lang="en-US" sz="2400" dirty="0">
                <a:latin typeface="Proxima Nova" panose="02000506030000020004" pitchFamily="50" charset="0"/>
              </a:rPr>
              <a:t>= caramelization</a:t>
            </a:r>
          </a:p>
        </p:txBody>
      </p:sp>
      <p:pic>
        <p:nvPicPr>
          <p:cNvPr id="3" name="Picture 2">
            <a:extLst>
              <a:ext uri="{FF2B5EF4-FFF2-40B4-BE49-F238E27FC236}">
                <a16:creationId xmlns:a16="http://schemas.microsoft.com/office/drawing/2014/main" id="{E9F4C673-6F5D-ED84-E49D-94D4DC2E6CF6}"/>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6267983" y="1503134"/>
            <a:ext cx="5207286" cy="390292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3715117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454213"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Beef Cookery – </a:t>
            </a:r>
            <a:r>
              <a:rPr lang="en-US" sz="3600" dirty="0">
                <a:latin typeface="Rockwell" panose="02060603020205020403" pitchFamily="18" charset="0"/>
              </a:rPr>
              <a:t>Dry Heat</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58135"/>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2" name="Text Placeholder 3">
            <a:extLst>
              <a:ext uri="{FF2B5EF4-FFF2-40B4-BE49-F238E27FC236}">
                <a16:creationId xmlns:a16="http://schemas.microsoft.com/office/drawing/2014/main" id="{B48EF0B6-3856-8DA8-CA83-96F2EB48AD96}"/>
              </a:ext>
            </a:extLst>
          </p:cNvPr>
          <p:cNvSpPr txBox="1">
            <a:spLocks/>
          </p:cNvSpPr>
          <p:nvPr/>
        </p:nvSpPr>
        <p:spPr>
          <a:xfrm>
            <a:off x="537882" y="1369624"/>
            <a:ext cx="6573838" cy="43322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Proxima Nova" panose="02000506030000020004" pitchFamily="50" charset="0"/>
              </a:rPr>
              <a:t>Methods</a:t>
            </a:r>
          </a:p>
          <a:p>
            <a:pPr lvl="1"/>
            <a:r>
              <a:rPr lang="en-US" i="1" dirty="0">
                <a:latin typeface="Proxima Nova" panose="02000506030000020004" pitchFamily="50" charset="0"/>
              </a:rPr>
              <a:t>Broiling</a:t>
            </a:r>
          </a:p>
          <a:p>
            <a:pPr lvl="1"/>
            <a:r>
              <a:rPr lang="en-US" i="1" dirty="0">
                <a:latin typeface="Proxima Nova" panose="02000506030000020004" pitchFamily="50" charset="0"/>
              </a:rPr>
              <a:t>Grilling</a:t>
            </a:r>
          </a:p>
          <a:p>
            <a:pPr lvl="1"/>
            <a:r>
              <a:rPr lang="en-US" i="1" dirty="0">
                <a:latin typeface="Proxima Nova" panose="02000506030000020004" pitchFamily="50" charset="0"/>
              </a:rPr>
              <a:t>Oven roasting</a:t>
            </a:r>
          </a:p>
          <a:p>
            <a:pPr lvl="1"/>
            <a:r>
              <a:rPr lang="en-US" i="1" dirty="0">
                <a:latin typeface="Proxima Nova" panose="02000506030000020004" pitchFamily="50" charset="0"/>
              </a:rPr>
              <a:t>Skillet cooking</a:t>
            </a:r>
          </a:p>
          <a:p>
            <a:pPr lvl="1"/>
            <a:r>
              <a:rPr lang="en-US" i="1" dirty="0">
                <a:latin typeface="Proxima Nova" panose="02000506030000020004" pitchFamily="50" charset="0"/>
              </a:rPr>
              <a:t>Stir-frying</a:t>
            </a:r>
          </a:p>
          <a:p>
            <a:pPr lvl="1"/>
            <a:r>
              <a:rPr lang="en-US" i="1" dirty="0">
                <a:latin typeface="Proxima Nova" panose="02000506030000020004" pitchFamily="50" charset="0"/>
              </a:rPr>
              <a:t>Smoking</a:t>
            </a:r>
          </a:p>
          <a:p>
            <a:r>
              <a:rPr lang="en-US" dirty="0">
                <a:latin typeface="Proxima Nova" panose="02000506030000020004" pitchFamily="50" charset="0"/>
              </a:rPr>
              <a:t>Higher temps</a:t>
            </a:r>
          </a:p>
          <a:p>
            <a:r>
              <a:rPr lang="en-US" dirty="0">
                <a:latin typeface="Proxima Nova" panose="02000506030000020004" pitchFamily="50" charset="0"/>
              </a:rPr>
              <a:t>Best for more tender cuts</a:t>
            </a:r>
          </a:p>
        </p:txBody>
      </p:sp>
      <p:pic>
        <p:nvPicPr>
          <p:cNvPr id="3" name="Picture 2" descr="grill-icon">
            <a:extLst>
              <a:ext uri="{FF2B5EF4-FFF2-40B4-BE49-F238E27FC236}">
                <a16:creationId xmlns:a16="http://schemas.microsoft.com/office/drawing/2014/main" id="{0CF85B86-AB2B-ACAF-5D43-6CBC7B1597E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810733" y="1708867"/>
            <a:ext cx="1524000" cy="1524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Cooking_Hub_Icons_Broil">
            <a:extLst>
              <a:ext uri="{FF2B5EF4-FFF2-40B4-BE49-F238E27FC236}">
                <a16:creationId xmlns:a16="http://schemas.microsoft.com/office/drawing/2014/main" id="{F9A2802B-F72E-0173-D862-D1642187F38E}"/>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198357" y="1708867"/>
            <a:ext cx="1524000" cy="15240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roast-icon">
            <a:extLst>
              <a:ext uri="{FF2B5EF4-FFF2-40B4-BE49-F238E27FC236}">
                <a16:creationId xmlns:a16="http://schemas.microsoft.com/office/drawing/2014/main" id="{DFC708BA-7C7A-D29D-0B70-5664D41DD542}"/>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9423109" y="1735566"/>
            <a:ext cx="1524000" cy="15240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8" descr="skillet-icon">
            <a:extLst>
              <a:ext uri="{FF2B5EF4-FFF2-40B4-BE49-F238E27FC236}">
                <a16:creationId xmlns:a16="http://schemas.microsoft.com/office/drawing/2014/main" id="{C3AAD4B5-0AD6-CE5F-00E8-64E08E5DB6CB}"/>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6198357" y="3410091"/>
            <a:ext cx="1524000" cy="15240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0" descr="stir-fry-icon">
            <a:extLst>
              <a:ext uri="{FF2B5EF4-FFF2-40B4-BE49-F238E27FC236}">
                <a16:creationId xmlns:a16="http://schemas.microsoft.com/office/drawing/2014/main" id="{C022269D-2284-9A83-E312-863785B770C8}"/>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7810733" y="3410091"/>
            <a:ext cx="1524000" cy="15240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Smoking">
            <a:extLst>
              <a:ext uri="{FF2B5EF4-FFF2-40B4-BE49-F238E27FC236}">
                <a16:creationId xmlns:a16="http://schemas.microsoft.com/office/drawing/2014/main" id="{74C60C78-089F-5078-7B55-86C750CBF423}"/>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9423109" y="3410091"/>
            <a:ext cx="1524000" cy="152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72543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454213"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Beef Cookery – </a:t>
            </a:r>
            <a:r>
              <a:rPr lang="en-US" sz="3600" dirty="0">
                <a:latin typeface="Rockwell" panose="02060603020205020403" pitchFamily="18" charset="0"/>
              </a:rPr>
              <a:t>Moist Heat</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58135"/>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2" name="Text Placeholder 3">
            <a:extLst>
              <a:ext uri="{FF2B5EF4-FFF2-40B4-BE49-F238E27FC236}">
                <a16:creationId xmlns:a16="http://schemas.microsoft.com/office/drawing/2014/main" id="{7648E26D-3DA7-9C45-41E3-4C9B9F8D2F90}"/>
              </a:ext>
            </a:extLst>
          </p:cNvPr>
          <p:cNvSpPr txBox="1">
            <a:spLocks/>
          </p:cNvSpPr>
          <p:nvPr/>
        </p:nvSpPr>
        <p:spPr>
          <a:xfrm>
            <a:off x="537882" y="1427989"/>
            <a:ext cx="5546436" cy="43322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Proxima Nova" panose="02000506030000020004" pitchFamily="50" charset="0"/>
              </a:rPr>
              <a:t>Methods</a:t>
            </a:r>
          </a:p>
          <a:p>
            <a:pPr lvl="1"/>
            <a:r>
              <a:rPr lang="en-US" i="1" dirty="0">
                <a:latin typeface="Proxima Nova" panose="02000506030000020004" pitchFamily="50" charset="0"/>
              </a:rPr>
              <a:t>Braising</a:t>
            </a:r>
          </a:p>
          <a:p>
            <a:pPr lvl="1"/>
            <a:r>
              <a:rPr lang="en-US" i="1" dirty="0">
                <a:latin typeface="Proxima Nova" panose="02000506030000020004" pitchFamily="50" charset="0"/>
              </a:rPr>
              <a:t>Stewing</a:t>
            </a:r>
          </a:p>
          <a:p>
            <a:r>
              <a:rPr lang="en-US" dirty="0">
                <a:latin typeface="Proxima Nova" panose="02000506030000020004" pitchFamily="50" charset="0"/>
              </a:rPr>
              <a:t>Low heat and slow cooking</a:t>
            </a:r>
          </a:p>
          <a:p>
            <a:r>
              <a:rPr lang="en-US" dirty="0">
                <a:latin typeface="Proxima Nova" panose="02000506030000020004" pitchFamily="50" charset="0"/>
              </a:rPr>
              <a:t>Best for less tender cuts</a:t>
            </a:r>
          </a:p>
          <a:p>
            <a:r>
              <a:rPr lang="en-US" dirty="0">
                <a:latin typeface="Proxima Nova" panose="02000506030000020004" pitchFamily="50" charset="0"/>
              </a:rPr>
              <a:t>Brown beef first for color and flavor</a:t>
            </a:r>
          </a:p>
          <a:p>
            <a:r>
              <a:rPr lang="en-US" dirty="0">
                <a:latin typeface="Proxima Nova" panose="02000506030000020004" pitchFamily="50" charset="0"/>
              </a:rPr>
              <a:t>Sous vide</a:t>
            </a:r>
          </a:p>
        </p:txBody>
      </p:sp>
      <p:pic>
        <p:nvPicPr>
          <p:cNvPr id="3" name="Picture 14" descr="slow-cooking-icon">
            <a:extLst>
              <a:ext uri="{FF2B5EF4-FFF2-40B4-BE49-F238E27FC236}">
                <a16:creationId xmlns:a16="http://schemas.microsoft.com/office/drawing/2014/main" id="{1B86B46E-825A-898D-F3BA-D7EA1B4ED44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084318" y="2521085"/>
            <a:ext cx="1524000" cy="1524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6" descr="Cooking_Hub_Icons_Stew">
            <a:extLst>
              <a:ext uri="{FF2B5EF4-FFF2-40B4-BE49-F238E27FC236}">
                <a16:creationId xmlns:a16="http://schemas.microsoft.com/office/drawing/2014/main" id="{A4CFB44A-BE05-2DA2-AB80-FA58FE7BA94E}"/>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103035" y="2521085"/>
            <a:ext cx="1524000" cy="15240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0" descr="Sous Vide">
            <a:extLst>
              <a:ext uri="{FF2B5EF4-FFF2-40B4-BE49-F238E27FC236}">
                <a16:creationId xmlns:a16="http://schemas.microsoft.com/office/drawing/2014/main" id="{434849C8-323F-F74A-FB70-95DCA9C95D71}"/>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9960141" y="2521085"/>
            <a:ext cx="1524000" cy="152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18045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454213"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Beef Cuts</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58135"/>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pic>
        <p:nvPicPr>
          <p:cNvPr id="2" name="Picture 1" descr="A piece of fruit&#10;&#10;Description automatically generated">
            <a:extLst>
              <a:ext uri="{FF2B5EF4-FFF2-40B4-BE49-F238E27FC236}">
                <a16:creationId xmlns:a16="http://schemas.microsoft.com/office/drawing/2014/main" id="{4B62F1E2-8BBB-7DD3-FCB8-FB2E875B3A7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59123" y="1851074"/>
            <a:ext cx="1975626" cy="1395762"/>
          </a:xfrm>
          <a:prstGeom prst="rect">
            <a:avLst/>
          </a:prstGeom>
        </p:spPr>
      </p:pic>
      <p:pic>
        <p:nvPicPr>
          <p:cNvPr id="3" name="Picture 2" descr="A piece of food&#10;&#10;Description automatically generated">
            <a:extLst>
              <a:ext uri="{FF2B5EF4-FFF2-40B4-BE49-F238E27FC236}">
                <a16:creationId xmlns:a16="http://schemas.microsoft.com/office/drawing/2014/main" id="{F72C3B8C-653B-B45B-13A8-17647EC0C942}"/>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493872" y="1856721"/>
            <a:ext cx="1932741" cy="1384468"/>
          </a:xfrm>
          <a:prstGeom prst="rect">
            <a:avLst/>
          </a:prstGeom>
        </p:spPr>
      </p:pic>
      <p:pic>
        <p:nvPicPr>
          <p:cNvPr id="5" name="Picture 4" descr="A picture containing piece, sitting, table, food&#10;&#10;Description automatically generated">
            <a:extLst>
              <a:ext uri="{FF2B5EF4-FFF2-40B4-BE49-F238E27FC236}">
                <a16:creationId xmlns:a16="http://schemas.microsoft.com/office/drawing/2014/main" id="{FCB9B75E-31F5-2FB7-C680-5EFE18EE144D}"/>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6185736" y="1811883"/>
            <a:ext cx="2207316" cy="1474144"/>
          </a:xfrm>
          <a:prstGeom prst="rect">
            <a:avLst/>
          </a:prstGeom>
        </p:spPr>
      </p:pic>
      <p:pic>
        <p:nvPicPr>
          <p:cNvPr id="9" name="Picture 8" descr="A piece of cake&#10;&#10;Description automatically generated">
            <a:extLst>
              <a:ext uri="{FF2B5EF4-FFF2-40B4-BE49-F238E27FC236}">
                <a16:creationId xmlns:a16="http://schemas.microsoft.com/office/drawing/2014/main" id="{FB099E7C-B76E-7504-C643-1E573D261FB2}"/>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9152175" y="1811883"/>
            <a:ext cx="2280704" cy="1760090"/>
          </a:xfrm>
          <a:prstGeom prst="rect">
            <a:avLst/>
          </a:prstGeom>
        </p:spPr>
      </p:pic>
      <p:pic>
        <p:nvPicPr>
          <p:cNvPr id="11" name="Picture 10" descr="A close up of food&#10;&#10;Description automatically generated">
            <a:extLst>
              <a:ext uri="{FF2B5EF4-FFF2-40B4-BE49-F238E27FC236}">
                <a16:creationId xmlns:a16="http://schemas.microsoft.com/office/drawing/2014/main" id="{CA24A6E2-6799-AD5C-205B-450526F41028}"/>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350825" y="3845300"/>
            <a:ext cx="2679770" cy="2009244"/>
          </a:xfrm>
          <a:prstGeom prst="rect">
            <a:avLst/>
          </a:prstGeom>
        </p:spPr>
      </p:pic>
      <p:pic>
        <p:nvPicPr>
          <p:cNvPr id="12" name="Picture 11" descr="A piece of pizza&#10;&#10;Description automatically generated">
            <a:extLst>
              <a:ext uri="{FF2B5EF4-FFF2-40B4-BE49-F238E27FC236}">
                <a16:creationId xmlns:a16="http://schemas.microsoft.com/office/drawing/2014/main" id="{F60528FD-56AE-D804-479D-3ECD5DD435B9}"/>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3381420" y="3845300"/>
            <a:ext cx="2635949" cy="1987312"/>
          </a:xfrm>
          <a:prstGeom prst="rect">
            <a:avLst/>
          </a:prstGeom>
        </p:spPr>
      </p:pic>
      <p:pic>
        <p:nvPicPr>
          <p:cNvPr id="13" name="Picture 12" descr="A picture containing red, sitting, table, bear&#10;&#10;Description automatically generated">
            <a:extLst>
              <a:ext uri="{FF2B5EF4-FFF2-40B4-BE49-F238E27FC236}">
                <a16:creationId xmlns:a16="http://schemas.microsoft.com/office/drawing/2014/main" id="{D00CF585-D8FB-E98B-3C37-BA7B06E0458C}"/>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9398011" y="3845300"/>
            <a:ext cx="2443162" cy="1831287"/>
          </a:xfrm>
          <a:prstGeom prst="rect">
            <a:avLst/>
          </a:prstGeom>
        </p:spPr>
      </p:pic>
      <p:pic>
        <p:nvPicPr>
          <p:cNvPr id="14" name="Picture 13" descr="A red and white hat&#10;&#10;Description automatically generated">
            <a:extLst>
              <a:ext uri="{FF2B5EF4-FFF2-40B4-BE49-F238E27FC236}">
                <a16:creationId xmlns:a16="http://schemas.microsoft.com/office/drawing/2014/main" id="{61283B10-845C-8E18-5204-CCF9E5B2DB3F}"/>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368194" y="3823368"/>
            <a:ext cx="2678992" cy="2009244"/>
          </a:xfrm>
          <a:prstGeom prst="rect">
            <a:avLst/>
          </a:prstGeom>
        </p:spPr>
      </p:pic>
    </p:spTree>
    <p:extLst>
      <p:ext uri="{BB962C8B-B14F-4D97-AF65-F5344CB8AC3E}">
        <p14:creationId xmlns:p14="http://schemas.microsoft.com/office/powerpoint/2010/main" val="9156471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454213"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Beef Cuts - </a:t>
            </a:r>
            <a:r>
              <a:rPr lang="en-US" sz="3600" dirty="0">
                <a:latin typeface="Rockwell" panose="02060603020205020403" pitchFamily="18" charset="0"/>
              </a:rPr>
              <a:t>Primals</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58135"/>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2" name="Text Placeholder 3">
            <a:extLst>
              <a:ext uri="{FF2B5EF4-FFF2-40B4-BE49-F238E27FC236}">
                <a16:creationId xmlns:a16="http://schemas.microsoft.com/office/drawing/2014/main" id="{D602CE7F-FC5F-67BD-2D64-D53C76A82183}"/>
              </a:ext>
            </a:extLst>
          </p:cNvPr>
          <p:cNvSpPr txBox="1">
            <a:spLocks/>
          </p:cNvSpPr>
          <p:nvPr/>
        </p:nvSpPr>
        <p:spPr>
          <a:xfrm>
            <a:off x="454213" y="1299484"/>
            <a:ext cx="11212025" cy="47431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latin typeface="Proxima Nova" panose="02000506030000020004" pitchFamily="50" charset="0"/>
              </a:rPr>
              <a:t>Primal cuts </a:t>
            </a:r>
            <a:r>
              <a:rPr lang="en-US" dirty="0">
                <a:latin typeface="Proxima Nova" panose="02000506030000020004" pitchFamily="50" charset="0"/>
              </a:rPr>
              <a:t>– the first stage of beef carcass fabrication</a:t>
            </a:r>
          </a:p>
          <a:p>
            <a:r>
              <a:rPr lang="en-US" b="1" dirty="0">
                <a:latin typeface="Proxima Nova" panose="02000506030000020004" pitchFamily="50" charset="0"/>
              </a:rPr>
              <a:t>Major primals: </a:t>
            </a:r>
            <a:r>
              <a:rPr lang="en-US" b="1" dirty="0">
                <a:solidFill>
                  <a:srgbClr val="2CA1AC"/>
                </a:solidFill>
                <a:latin typeface="Proxima Nova" panose="02000506030000020004" pitchFamily="50" charset="0"/>
              </a:rPr>
              <a:t>Chuck, Rib, Loin</a:t>
            </a:r>
            <a:r>
              <a:rPr lang="en-US" dirty="0">
                <a:latin typeface="Proxima Nova" panose="02000506030000020004" pitchFamily="50" charset="0"/>
              </a:rPr>
              <a:t>, and </a:t>
            </a:r>
            <a:r>
              <a:rPr lang="en-US" b="1" dirty="0">
                <a:solidFill>
                  <a:srgbClr val="2CA1AC"/>
                </a:solidFill>
                <a:latin typeface="Proxima Nova" panose="02000506030000020004" pitchFamily="50" charset="0"/>
              </a:rPr>
              <a:t>Round</a:t>
            </a:r>
          </a:p>
        </p:txBody>
      </p:sp>
      <p:pic>
        <p:nvPicPr>
          <p:cNvPr id="12" name="Picture 11">
            <a:extLst>
              <a:ext uri="{FF2B5EF4-FFF2-40B4-BE49-F238E27FC236}">
                <a16:creationId xmlns:a16="http://schemas.microsoft.com/office/drawing/2014/main" id="{369EA7B1-C9FB-4C04-7B2A-41131644BD8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38850" y="2450456"/>
            <a:ext cx="9914297" cy="361502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4600338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454213"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Beef Cuts - </a:t>
            </a:r>
            <a:r>
              <a:rPr lang="en-US" sz="3600" dirty="0">
                <a:latin typeface="Rockwell" panose="02060603020205020403" pitchFamily="18" charset="0"/>
              </a:rPr>
              <a:t>Subprimals</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58135"/>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2" name="Text Placeholder 3">
            <a:extLst>
              <a:ext uri="{FF2B5EF4-FFF2-40B4-BE49-F238E27FC236}">
                <a16:creationId xmlns:a16="http://schemas.microsoft.com/office/drawing/2014/main" id="{65CCC73E-E942-C872-297D-70A0513129DD}"/>
              </a:ext>
            </a:extLst>
          </p:cNvPr>
          <p:cNvSpPr txBox="1">
            <a:spLocks/>
          </p:cNvSpPr>
          <p:nvPr/>
        </p:nvSpPr>
        <p:spPr>
          <a:xfrm>
            <a:off x="454213" y="1449033"/>
            <a:ext cx="3887789" cy="47431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Proxima Nova" panose="02000506030000020004" pitchFamily="50" charset="0"/>
              </a:rPr>
              <a:t>Primals are broken down by processors into smaller portions called subprimals</a:t>
            </a:r>
          </a:p>
          <a:p>
            <a:r>
              <a:rPr lang="en-US" dirty="0">
                <a:latin typeface="Proxima Nova" panose="02000506030000020004" pitchFamily="50" charset="0"/>
              </a:rPr>
              <a:t>Often purchased by:</a:t>
            </a:r>
          </a:p>
          <a:p>
            <a:pPr lvl="1"/>
            <a:r>
              <a:rPr lang="en-US" i="1" dirty="0">
                <a:latin typeface="Proxima Nova" panose="02000506030000020004" pitchFamily="50" charset="0"/>
              </a:rPr>
              <a:t>Further processors</a:t>
            </a:r>
          </a:p>
          <a:p>
            <a:pPr lvl="1"/>
            <a:r>
              <a:rPr lang="en-US" i="1" dirty="0">
                <a:latin typeface="Proxima Nova" panose="02000506030000020004" pitchFamily="50" charset="0"/>
              </a:rPr>
              <a:t>Grocery retailers</a:t>
            </a:r>
          </a:p>
          <a:p>
            <a:pPr lvl="1"/>
            <a:r>
              <a:rPr lang="en-US" i="1" dirty="0">
                <a:latin typeface="Proxima Nova" panose="02000506030000020004" pitchFamily="50" charset="0"/>
              </a:rPr>
              <a:t>Foodservice operators</a:t>
            </a:r>
          </a:p>
        </p:txBody>
      </p:sp>
      <p:pic>
        <p:nvPicPr>
          <p:cNvPr id="3" name="Picture 2" descr="A close up of food&#10;&#10;Description automatically generated">
            <a:extLst>
              <a:ext uri="{FF2B5EF4-FFF2-40B4-BE49-F238E27FC236}">
                <a16:creationId xmlns:a16="http://schemas.microsoft.com/office/drawing/2014/main" id="{91418392-B11F-DB84-D8B5-439CB932455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345888" y="810810"/>
            <a:ext cx="2940336" cy="1847805"/>
          </a:xfrm>
          <a:prstGeom prst="rect">
            <a:avLst/>
          </a:prstGeom>
        </p:spPr>
      </p:pic>
      <p:pic>
        <p:nvPicPr>
          <p:cNvPr id="5" name="Picture 4" descr="A piece of food&#10;&#10;Description automatically generated">
            <a:extLst>
              <a:ext uri="{FF2B5EF4-FFF2-40B4-BE49-F238E27FC236}">
                <a16:creationId xmlns:a16="http://schemas.microsoft.com/office/drawing/2014/main" id="{10E32649-BE02-1E16-D06D-C7D2E306D132}"/>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r="8972"/>
          <a:stretch/>
        </p:blipFill>
        <p:spPr>
          <a:xfrm>
            <a:off x="9324904" y="810811"/>
            <a:ext cx="2676519" cy="1959746"/>
          </a:xfrm>
          <a:prstGeom prst="rect">
            <a:avLst/>
          </a:prstGeom>
        </p:spPr>
      </p:pic>
      <p:pic>
        <p:nvPicPr>
          <p:cNvPr id="9" name="Picture 8" descr="A piece of pizza&#10;&#10;Description automatically generated">
            <a:extLst>
              <a:ext uri="{FF2B5EF4-FFF2-40B4-BE49-F238E27FC236}">
                <a16:creationId xmlns:a16="http://schemas.microsoft.com/office/drawing/2014/main" id="{DC8666A1-D39E-46A5-B095-5BC7268FB102}"/>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r="4917"/>
          <a:stretch/>
        </p:blipFill>
        <p:spPr>
          <a:xfrm>
            <a:off x="9324904" y="4299313"/>
            <a:ext cx="2795760" cy="1785939"/>
          </a:xfrm>
          <a:prstGeom prst="rect">
            <a:avLst/>
          </a:prstGeom>
        </p:spPr>
      </p:pic>
      <p:sp>
        <p:nvSpPr>
          <p:cNvPr id="12" name="Arrow: Down 11">
            <a:extLst>
              <a:ext uri="{FF2B5EF4-FFF2-40B4-BE49-F238E27FC236}">
                <a16:creationId xmlns:a16="http://schemas.microsoft.com/office/drawing/2014/main" id="{B611902D-8849-0670-900D-75DAB063FCE0}"/>
              </a:ext>
            </a:extLst>
          </p:cNvPr>
          <p:cNvSpPr/>
          <p:nvPr/>
        </p:nvSpPr>
        <p:spPr>
          <a:xfrm>
            <a:off x="10679110" y="3260307"/>
            <a:ext cx="442912" cy="857250"/>
          </a:xfrm>
          <a:prstGeom prst="downArrow">
            <a:avLst/>
          </a:prstGeom>
          <a:solidFill>
            <a:srgbClr val="D50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A51DC4C-7629-B95C-0AEE-F4C49B330681}"/>
              </a:ext>
            </a:extLst>
          </p:cNvPr>
          <p:cNvSpPr/>
          <p:nvPr/>
        </p:nvSpPr>
        <p:spPr>
          <a:xfrm>
            <a:off x="7057201" y="2687981"/>
            <a:ext cx="1517705" cy="307777"/>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Rib Primal</a:t>
            </a:r>
          </a:p>
        </p:txBody>
      </p:sp>
      <p:sp>
        <p:nvSpPr>
          <p:cNvPr id="14" name="Rectangle 13">
            <a:extLst>
              <a:ext uri="{FF2B5EF4-FFF2-40B4-BE49-F238E27FC236}">
                <a16:creationId xmlns:a16="http://schemas.microsoft.com/office/drawing/2014/main" id="{B8C4E5F3-B3F8-190C-071F-5DE79142A4E3}"/>
              </a:ext>
            </a:extLst>
          </p:cNvPr>
          <p:cNvSpPr/>
          <p:nvPr/>
        </p:nvSpPr>
        <p:spPr>
          <a:xfrm>
            <a:off x="10141714" y="2691130"/>
            <a:ext cx="1517705" cy="307777"/>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Loin Primal</a:t>
            </a:r>
          </a:p>
        </p:txBody>
      </p:sp>
      <p:sp>
        <p:nvSpPr>
          <p:cNvPr id="15" name="Rectangle 14">
            <a:extLst>
              <a:ext uri="{FF2B5EF4-FFF2-40B4-BE49-F238E27FC236}">
                <a16:creationId xmlns:a16="http://schemas.microsoft.com/office/drawing/2014/main" id="{3D773199-9D7B-6B05-4F01-39390ACF6C13}"/>
              </a:ext>
            </a:extLst>
          </p:cNvPr>
          <p:cNvSpPr/>
          <p:nvPr/>
        </p:nvSpPr>
        <p:spPr>
          <a:xfrm>
            <a:off x="6871030" y="6013398"/>
            <a:ext cx="1890049" cy="307777"/>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Rib, Lip On</a:t>
            </a:r>
          </a:p>
        </p:txBody>
      </p:sp>
      <p:sp>
        <p:nvSpPr>
          <p:cNvPr id="16" name="Rectangle 15">
            <a:extLst>
              <a:ext uri="{FF2B5EF4-FFF2-40B4-BE49-F238E27FC236}">
                <a16:creationId xmlns:a16="http://schemas.microsoft.com/office/drawing/2014/main" id="{DEC75CC6-32EE-7CA7-F10D-A4A4AD789D68}"/>
              </a:ext>
            </a:extLst>
          </p:cNvPr>
          <p:cNvSpPr/>
          <p:nvPr/>
        </p:nvSpPr>
        <p:spPr>
          <a:xfrm>
            <a:off x="10141715" y="6013398"/>
            <a:ext cx="1517705" cy="307777"/>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Strip Loin</a:t>
            </a:r>
          </a:p>
        </p:txBody>
      </p:sp>
      <p:sp>
        <p:nvSpPr>
          <p:cNvPr id="17" name="Rectangle 16">
            <a:extLst>
              <a:ext uri="{FF2B5EF4-FFF2-40B4-BE49-F238E27FC236}">
                <a16:creationId xmlns:a16="http://schemas.microsoft.com/office/drawing/2014/main" id="{D219A0F8-65F7-8534-9369-48DA1A0676C9}"/>
              </a:ext>
            </a:extLst>
          </p:cNvPr>
          <p:cNvSpPr/>
          <p:nvPr/>
        </p:nvSpPr>
        <p:spPr>
          <a:xfrm>
            <a:off x="4578295" y="1587442"/>
            <a:ext cx="1728913" cy="461665"/>
          </a:xfrm>
          <a:prstGeom prst="rect">
            <a:avLst/>
          </a:prstGeom>
        </p:spPr>
        <p:txBody>
          <a:bodyPr wrap="square">
            <a:spAutoFit/>
          </a:bodyPr>
          <a:lstStyle/>
          <a:p>
            <a:pPr algn="ctr"/>
            <a:r>
              <a:rPr lang="en-US" sz="2400" b="1" cap="all" dirty="0">
                <a:solidFill>
                  <a:schemeClr val="tx1"/>
                </a:solidFill>
                <a:latin typeface="Proxima Nova" panose="02000506030000020004" pitchFamily="50" charset="0"/>
              </a:rPr>
              <a:t>PRIMALS</a:t>
            </a:r>
          </a:p>
        </p:txBody>
      </p:sp>
      <p:sp>
        <p:nvSpPr>
          <p:cNvPr id="18" name="Rectangle 17">
            <a:extLst>
              <a:ext uri="{FF2B5EF4-FFF2-40B4-BE49-F238E27FC236}">
                <a16:creationId xmlns:a16="http://schemas.microsoft.com/office/drawing/2014/main" id="{91D2AE62-4518-4E41-9F44-699DDDAA8FD6}"/>
              </a:ext>
            </a:extLst>
          </p:cNvPr>
          <p:cNvSpPr/>
          <p:nvPr/>
        </p:nvSpPr>
        <p:spPr>
          <a:xfrm>
            <a:off x="4342002" y="5039725"/>
            <a:ext cx="2382822" cy="461665"/>
          </a:xfrm>
          <a:prstGeom prst="rect">
            <a:avLst/>
          </a:prstGeom>
        </p:spPr>
        <p:txBody>
          <a:bodyPr wrap="square">
            <a:spAutoFit/>
          </a:bodyPr>
          <a:lstStyle/>
          <a:p>
            <a:pPr algn="ctr"/>
            <a:r>
              <a:rPr lang="en-US" sz="2400" b="1" cap="all" dirty="0">
                <a:solidFill>
                  <a:schemeClr val="tx1"/>
                </a:solidFill>
                <a:latin typeface="Proxima Nova" panose="02000506030000020004" pitchFamily="50" charset="0"/>
              </a:rPr>
              <a:t>SUBPRIMALS</a:t>
            </a:r>
          </a:p>
        </p:txBody>
      </p:sp>
      <p:sp>
        <p:nvSpPr>
          <p:cNvPr id="19" name="Arrow: Down 18">
            <a:extLst>
              <a:ext uri="{FF2B5EF4-FFF2-40B4-BE49-F238E27FC236}">
                <a16:creationId xmlns:a16="http://schemas.microsoft.com/office/drawing/2014/main" id="{EF2C431C-14B1-939F-E72C-D8948A0BFF8D}"/>
              </a:ext>
            </a:extLst>
          </p:cNvPr>
          <p:cNvSpPr/>
          <p:nvPr/>
        </p:nvSpPr>
        <p:spPr>
          <a:xfrm>
            <a:off x="7655683" y="3212155"/>
            <a:ext cx="442912" cy="857250"/>
          </a:xfrm>
          <a:prstGeom prst="downArrow">
            <a:avLst/>
          </a:prstGeom>
          <a:solidFill>
            <a:srgbClr val="D50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descr="A piece of food&#10;&#10;Description automatically generated">
            <a:extLst>
              <a:ext uri="{FF2B5EF4-FFF2-40B4-BE49-F238E27FC236}">
                <a16:creationId xmlns:a16="http://schemas.microsoft.com/office/drawing/2014/main" id="{2AE5E924-3FD0-DFCC-D3B2-A8A1053B12B0}"/>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6811495" y="4382438"/>
            <a:ext cx="2131288" cy="1619687"/>
          </a:xfrm>
          <a:prstGeom prst="rect">
            <a:avLst/>
          </a:prstGeom>
        </p:spPr>
      </p:pic>
    </p:spTree>
    <p:extLst>
      <p:ext uri="{BB962C8B-B14F-4D97-AF65-F5344CB8AC3E}">
        <p14:creationId xmlns:p14="http://schemas.microsoft.com/office/powerpoint/2010/main" val="5923701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454213"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Beef Cuts – </a:t>
            </a:r>
            <a:r>
              <a:rPr lang="en-US" sz="3600" dirty="0">
                <a:latin typeface="Rockwell" panose="02060603020205020403" pitchFamily="18" charset="0"/>
              </a:rPr>
              <a:t>Final Portion Cuts</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58135"/>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pic>
        <p:nvPicPr>
          <p:cNvPr id="2" name="Picture 1" descr="A piece of pizza&#10;&#10;Description automatically generated">
            <a:extLst>
              <a:ext uri="{FF2B5EF4-FFF2-40B4-BE49-F238E27FC236}">
                <a16:creationId xmlns:a16="http://schemas.microsoft.com/office/drawing/2014/main" id="{41553C28-1DD2-F5CF-72B3-C07889F5478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538660" y="1126097"/>
            <a:ext cx="2940336" cy="1785939"/>
          </a:xfrm>
          <a:prstGeom prst="rect">
            <a:avLst/>
          </a:prstGeom>
        </p:spPr>
      </p:pic>
      <p:sp>
        <p:nvSpPr>
          <p:cNvPr id="5" name="Arrow: Down 4">
            <a:extLst>
              <a:ext uri="{FF2B5EF4-FFF2-40B4-BE49-F238E27FC236}">
                <a16:creationId xmlns:a16="http://schemas.microsoft.com/office/drawing/2014/main" id="{DFC8CBA0-7CE5-6C30-882F-FDDBB18BD789}"/>
              </a:ext>
            </a:extLst>
          </p:cNvPr>
          <p:cNvSpPr/>
          <p:nvPr/>
        </p:nvSpPr>
        <p:spPr>
          <a:xfrm>
            <a:off x="8903950" y="3400370"/>
            <a:ext cx="442912" cy="857250"/>
          </a:xfrm>
          <a:prstGeom prst="downArrow">
            <a:avLst/>
          </a:prstGeom>
          <a:solidFill>
            <a:srgbClr val="D50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2651A6C-CBD5-BD42-C98C-8B03897707A3}"/>
              </a:ext>
            </a:extLst>
          </p:cNvPr>
          <p:cNvSpPr/>
          <p:nvPr/>
        </p:nvSpPr>
        <p:spPr>
          <a:xfrm>
            <a:off x="4940290" y="2841615"/>
            <a:ext cx="2136099" cy="307777"/>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Rib, Lip On</a:t>
            </a:r>
          </a:p>
        </p:txBody>
      </p:sp>
      <p:sp>
        <p:nvSpPr>
          <p:cNvPr id="11" name="Rectangle 10">
            <a:extLst>
              <a:ext uri="{FF2B5EF4-FFF2-40B4-BE49-F238E27FC236}">
                <a16:creationId xmlns:a16="http://schemas.microsoft.com/office/drawing/2014/main" id="{799ACC32-CA4B-C4D2-B3C4-2F2BA9A111D6}"/>
              </a:ext>
            </a:extLst>
          </p:cNvPr>
          <p:cNvSpPr/>
          <p:nvPr/>
        </p:nvSpPr>
        <p:spPr>
          <a:xfrm>
            <a:off x="8355471" y="2840182"/>
            <a:ext cx="1517705" cy="307777"/>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Strip Loin</a:t>
            </a:r>
          </a:p>
        </p:txBody>
      </p:sp>
      <p:sp>
        <p:nvSpPr>
          <p:cNvPr id="12" name="Rectangle 11">
            <a:extLst>
              <a:ext uri="{FF2B5EF4-FFF2-40B4-BE49-F238E27FC236}">
                <a16:creationId xmlns:a16="http://schemas.microsoft.com/office/drawing/2014/main" id="{4C43800F-982A-4D63-05BA-E2B9B305D412}"/>
              </a:ext>
            </a:extLst>
          </p:cNvPr>
          <p:cNvSpPr/>
          <p:nvPr/>
        </p:nvSpPr>
        <p:spPr>
          <a:xfrm>
            <a:off x="1428839" y="2014894"/>
            <a:ext cx="2472588" cy="523220"/>
          </a:xfrm>
          <a:prstGeom prst="rect">
            <a:avLst/>
          </a:prstGeom>
        </p:spPr>
        <p:txBody>
          <a:bodyPr wrap="square">
            <a:spAutoFit/>
          </a:bodyPr>
          <a:lstStyle/>
          <a:p>
            <a:pPr algn="ctr"/>
            <a:r>
              <a:rPr lang="en-US" sz="2800" b="1" cap="all" dirty="0">
                <a:solidFill>
                  <a:schemeClr val="tx1"/>
                </a:solidFill>
                <a:latin typeface="Proxima Nova" panose="02000506030000020004" pitchFamily="50" charset="0"/>
              </a:rPr>
              <a:t>SUBPRIMALS</a:t>
            </a:r>
          </a:p>
        </p:txBody>
      </p:sp>
      <p:sp>
        <p:nvSpPr>
          <p:cNvPr id="13" name="Arrow: Down 12">
            <a:extLst>
              <a:ext uri="{FF2B5EF4-FFF2-40B4-BE49-F238E27FC236}">
                <a16:creationId xmlns:a16="http://schemas.microsoft.com/office/drawing/2014/main" id="{758E81C5-5C33-127D-7043-F54F6FCD5443}"/>
              </a:ext>
            </a:extLst>
          </p:cNvPr>
          <p:cNvSpPr/>
          <p:nvPr/>
        </p:nvSpPr>
        <p:spPr>
          <a:xfrm>
            <a:off x="5905197" y="3402913"/>
            <a:ext cx="442912" cy="857250"/>
          </a:xfrm>
          <a:prstGeom prst="downArrow">
            <a:avLst/>
          </a:prstGeom>
          <a:solidFill>
            <a:srgbClr val="D50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C6A0F62-B106-88A8-3E80-5B20BD052B7D}"/>
              </a:ext>
            </a:extLst>
          </p:cNvPr>
          <p:cNvSpPr/>
          <p:nvPr/>
        </p:nvSpPr>
        <p:spPr>
          <a:xfrm>
            <a:off x="5094888" y="5867375"/>
            <a:ext cx="1826901" cy="307777"/>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Ribeye Steak</a:t>
            </a:r>
          </a:p>
        </p:txBody>
      </p:sp>
      <p:sp>
        <p:nvSpPr>
          <p:cNvPr id="15" name="Rectangle 14">
            <a:extLst>
              <a:ext uri="{FF2B5EF4-FFF2-40B4-BE49-F238E27FC236}">
                <a16:creationId xmlns:a16="http://schemas.microsoft.com/office/drawing/2014/main" id="{A60C6C91-808A-DB51-2DB7-EBF7A1F719EB}"/>
              </a:ext>
            </a:extLst>
          </p:cNvPr>
          <p:cNvSpPr/>
          <p:nvPr/>
        </p:nvSpPr>
        <p:spPr>
          <a:xfrm>
            <a:off x="8350703" y="5878669"/>
            <a:ext cx="1517705" cy="307777"/>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Strip Steak</a:t>
            </a:r>
          </a:p>
        </p:txBody>
      </p:sp>
      <p:sp>
        <p:nvSpPr>
          <p:cNvPr id="16" name="Rectangle 15">
            <a:extLst>
              <a:ext uri="{FF2B5EF4-FFF2-40B4-BE49-F238E27FC236}">
                <a16:creationId xmlns:a16="http://schemas.microsoft.com/office/drawing/2014/main" id="{AD964B68-58DF-78F5-EE7E-D1C857B4E289}"/>
              </a:ext>
            </a:extLst>
          </p:cNvPr>
          <p:cNvSpPr/>
          <p:nvPr/>
        </p:nvSpPr>
        <p:spPr>
          <a:xfrm>
            <a:off x="1220012" y="4913531"/>
            <a:ext cx="2890242" cy="523220"/>
          </a:xfrm>
          <a:prstGeom prst="rect">
            <a:avLst/>
          </a:prstGeom>
        </p:spPr>
        <p:txBody>
          <a:bodyPr wrap="square">
            <a:spAutoFit/>
          </a:bodyPr>
          <a:lstStyle/>
          <a:p>
            <a:pPr algn="ctr"/>
            <a:r>
              <a:rPr lang="en-US" sz="2800" b="1" cap="all" dirty="0">
                <a:solidFill>
                  <a:schemeClr val="tx1"/>
                </a:solidFill>
                <a:latin typeface="Proxima Nova" panose="02000506030000020004" pitchFamily="50" charset="0"/>
              </a:rPr>
              <a:t>PORTION CUTS</a:t>
            </a:r>
          </a:p>
        </p:txBody>
      </p:sp>
      <p:pic>
        <p:nvPicPr>
          <p:cNvPr id="17" name="Picture 16" descr="A piece of fruit&#10;&#10;Description automatically generated">
            <a:extLst>
              <a:ext uri="{FF2B5EF4-FFF2-40B4-BE49-F238E27FC236}">
                <a16:creationId xmlns:a16="http://schemas.microsoft.com/office/drawing/2014/main" id="{A6BCEF5B-0BE6-1683-058B-FFACD0CA81DC}"/>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194399" y="4482907"/>
            <a:ext cx="1975626" cy="1395762"/>
          </a:xfrm>
          <a:prstGeom prst="rect">
            <a:avLst/>
          </a:prstGeom>
        </p:spPr>
      </p:pic>
      <p:pic>
        <p:nvPicPr>
          <p:cNvPr id="18" name="Picture 17" descr="A piece of food&#10;&#10;Description automatically generated">
            <a:extLst>
              <a:ext uri="{FF2B5EF4-FFF2-40B4-BE49-F238E27FC236}">
                <a16:creationId xmlns:a16="http://schemas.microsoft.com/office/drawing/2014/main" id="{B23B9BC0-2F57-3788-9F30-D87946E73CC9}"/>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8143184" y="4482907"/>
            <a:ext cx="1932741" cy="1384468"/>
          </a:xfrm>
          <a:prstGeom prst="rect">
            <a:avLst/>
          </a:prstGeom>
        </p:spPr>
      </p:pic>
      <p:pic>
        <p:nvPicPr>
          <p:cNvPr id="19" name="Picture 18" descr="A piece of food&#10;&#10;Description automatically generated">
            <a:extLst>
              <a:ext uri="{FF2B5EF4-FFF2-40B4-BE49-F238E27FC236}">
                <a16:creationId xmlns:a16="http://schemas.microsoft.com/office/drawing/2014/main" id="{F467E18A-890E-5175-C688-F5F326A98727}"/>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5116568" y="1205051"/>
            <a:ext cx="2131288" cy="1619687"/>
          </a:xfrm>
          <a:prstGeom prst="rect">
            <a:avLst/>
          </a:prstGeom>
        </p:spPr>
      </p:pic>
    </p:spTree>
    <p:extLst>
      <p:ext uri="{BB962C8B-B14F-4D97-AF65-F5344CB8AC3E}">
        <p14:creationId xmlns:p14="http://schemas.microsoft.com/office/powerpoint/2010/main" val="863757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454213"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Beef Cuts - </a:t>
            </a:r>
            <a:r>
              <a:rPr lang="en-US" sz="3600" dirty="0">
                <a:latin typeface="Rockwell" panose="02060603020205020403" pitchFamily="18" charset="0"/>
              </a:rPr>
              <a:t>Types</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58135"/>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pic>
        <p:nvPicPr>
          <p:cNvPr id="2" name="Picture 1" descr="A piece of fruit&#10;&#10;Description automatically generated">
            <a:extLst>
              <a:ext uri="{FF2B5EF4-FFF2-40B4-BE49-F238E27FC236}">
                <a16:creationId xmlns:a16="http://schemas.microsoft.com/office/drawing/2014/main" id="{4A314982-B5C0-C258-0265-94ACF8EC81B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48870" y="2209575"/>
            <a:ext cx="2410340" cy="1627146"/>
          </a:xfrm>
          <a:prstGeom prst="rect">
            <a:avLst/>
          </a:prstGeom>
        </p:spPr>
      </p:pic>
      <p:pic>
        <p:nvPicPr>
          <p:cNvPr id="3" name="Picture 2" descr="A piece of cake&#10;&#10;Description automatically generated">
            <a:extLst>
              <a:ext uri="{FF2B5EF4-FFF2-40B4-BE49-F238E27FC236}">
                <a16:creationId xmlns:a16="http://schemas.microsoft.com/office/drawing/2014/main" id="{7AF17F29-E1F7-75C7-B2F2-0A99DA80F8D4}"/>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826902" y="2221755"/>
            <a:ext cx="3114272" cy="1602787"/>
          </a:xfrm>
          <a:prstGeom prst="rect">
            <a:avLst/>
          </a:prstGeom>
        </p:spPr>
      </p:pic>
      <p:pic>
        <p:nvPicPr>
          <p:cNvPr id="5" name="Picture 4" descr="A red and white hat&#10;&#10;Description automatically generated">
            <a:extLst>
              <a:ext uri="{FF2B5EF4-FFF2-40B4-BE49-F238E27FC236}">
                <a16:creationId xmlns:a16="http://schemas.microsoft.com/office/drawing/2014/main" id="{4A34AB87-6513-BE7E-4EB2-40A6A0F808F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129692" y="2018526"/>
            <a:ext cx="2803688" cy="2009244"/>
          </a:xfrm>
          <a:prstGeom prst="rect">
            <a:avLst/>
          </a:prstGeom>
        </p:spPr>
      </p:pic>
      <p:sp>
        <p:nvSpPr>
          <p:cNvPr id="9" name="Rectangle 8">
            <a:extLst>
              <a:ext uri="{FF2B5EF4-FFF2-40B4-BE49-F238E27FC236}">
                <a16:creationId xmlns:a16="http://schemas.microsoft.com/office/drawing/2014/main" id="{CE86E528-1CAC-4534-4750-B39696054AAF}"/>
              </a:ext>
            </a:extLst>
          </p:cNvPr>
          <p:cNvSpPr/>
          <p:nvPr/>
        </p:nvSpPr>
        <p:spPr>
          <a:xfrm>
            <a:off x="130894" y="4274371"/>
            <a:ext cx="2287736" cy="307777"/>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Steaks</a:t>
            </a:r>
          </a:p>
        </p:txBody>
      </p:sp>
      <p:sp>
        <p:nvSpPr>
          <p:cNvPr id="11" name="Rectangle 10">
            <a:extLst>
              <a:ext uri="{FF2B5EF4-FFF2-40B4-BE49-F238E27FC236}">
                <a16:creationId xmlns:a16="http://schemas.microsoft.com/office/drawing/2014/main" id="{40139A55-6229-F4A3-E10C-D7C7B5A15928}"/>
              </a:ext>
            </a:extLst>
          </p:cNvPr>
          <p:cNvSpPr/>
          <p:nvPr/>
        </p:nvSpPr>
        <p:spPr>
          <a:xfrm>
            <a:off x="3246848" y="4274371"/>
            <a:ext cx="2287736" cy="307777"/>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Roasts</a:t>
            </a:r>
          </a:p>
        </p:txBody>
      </p:sp>
      <p:sp>
        <p:nvSpPr>
          <p:cNvPr id="12" name="Rectangle 11">
            <a:extLst>
              <a:ext uri="{FF2B5EF4-FFF2-40B4-BE49-F238E27FC236}">
                <a16:creationId xmlns:a16="http://schemas.microsoft.com/office/drawing/2014/main" id="{E4016B86-CA8C-31B3-61C4-94AF244D3F00}"/>
              </a:ext>
            </a:extLst>
          </p:cNvPr>
          <p:cNvSpPr/>
          <p:nvPr/>
        </p:nvSpPr>
        <p:spPr>
          <a:xfrm>
            <a:off x="6494834" y="4271382"/>
            <a:ext cx="2287736" cy="307777"/>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Ribs</a:t>
            </a:r>
          </a:p>
        </p:txBody>
      </p:sp>
      <p:sp>
        <p:nvSpPr>
          <p:cNvPr id="13" name="Rectangle 12">
            <a:extLst>
              <a:ext uri="{FF2B5EF4-FFF2-40B4-BE49-F238E27FC236}">
                <a16:creationId xmlns:a16="http://schemas.microsoft.com/office/drawing/2014/main" id="{944A24B5-F08C-A620-6885-ECDC1284D04A}"/>
              </a:ext>
            </a:extLst>
          </p:cNvPr>
          <p:cNvSpPr/>
          <p:nvPr/>
        </p:nvSpPr>
        <p:spPr>
          <a:xfrm>
            <a:off x="9259266" y="4271382"/>
            <a:ext cx="2544539" cy="523220"/>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Ingredient</a:t>
            </a:r>
          </a:p>
          <a:p>
            <a:pPr algn="ctr"/>
            <a:r>
              <a:rPr lang="en-US" sz="1400" dirty="0">
                <a:solidFill>
                  <a:schemeClr val="tx1"/>
                </a:solidFill>
                <a:latin typeface="Franklin Gothic Book" panose="020B0503020102020204" pitchFamily="34" charset="0"/>
              </a:rPr>
              <a:t>Cuts</a:t>
            </a:r>
          </a:p>
        </p:txBody>
      </p:sp>
      <p:pic>
        <p:nvPicPr>
          <p:cNvPr id="14" name="Picture 13" descr="A close up of food&#10;&#10;Description automatically generated">
            <a:extLst>
              <a:ext uri="{FF2B5EF4-FFF2-40B4-BE49-F238E27FC236}">
                <a16:creationId xmlns:a16="http://schemas.microsoft.com/office/drawing/2014/main" id="{EB0219F4-2572-F0F9-4F5E-6F6505FDEB35}"/>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2779131" y="2018526"/>
            <a:ext cx="3029023" cy="2009244"/>
          </a:xfrm>
          <a:prstGeom prst="rect">
            <a:avLst/>
          </a:prstGeom>
        </p:spPr>
      </p:pic>
    </p:spTree>
    <p:extLst>
      <p:ext uri="{BB962C8B-B14F-4D97-AF65-F5344CB8AC3E}">
        <p14:creationId xmlns:p14="http://schemas.microsoft.com/office/powerpoint/2010/main" val="32835258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454213"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Beef Cuts - </a:t>
            </a:r>
            <a:r>
              <a:rPr lang="en-US" sz="3600" dirty="0">
                <a:latin typeface="Rockwell" panose="02060603020205020403" pitchFamily="18" charset="0"/>
              </a:rPr>
              <a:t>Steaks</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58135"/>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2" name="Text Placeholder 3">
            <a:extLst>
              <a:ext uri="{FF2B5EF4-FFF2-40B4-BE49-F238E27FC236}">
                <a16:creationId xmlns:a16="http://schemas.microsoft.com/office/drawing/2014/main" id="{BC495EA2-8451-6154-E060-439166EB0DC4}"/>
              </a:ext>
            </a:extLst>
          </p:cNvPr>
          <p:cNvSpPr txBox="1">
            <a:spLocks/>
          </p:cNvSpPr>
          <p:nvPr/>
        </p:nvSpPr>
        <p:spPr>
          <a:xfrm>
            <a:off x="454214" y="1418262"/>
            <a:ext cx="4216398" cy="43322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Proxima Nova" panose="02000506030000020004" pitchFamily="50" charset="0"/>
              </a:rPr>
              <a:t>Flat cuts of beef: </a:t>
            </a:r>
          </a:p>
          <a:p>
            <a:pPr lvl="1"/>
            <a:r>
              <a:rPr lang="en-US" i="1" dirty="0">
                <a:latin typeface="Proxima Nova" panose="02000506030000020004" pitchFamily="50" charset="0"/>
              </a:rPr>
              <a:t>¾ - 1 ½ inches thick</a:t>
            </a:r>
          </a:p>
          <a:p>
            <a:r>
              <a:rPr lang="en-US" dirty="0">
                <a:latin typeface="Proxima Nova" panose="02000506030000020004" pitchFamily="50" charset="0"/>
              </a:rPr>
              <a:t>Most often cooked using dry heat</a:t>
            </a:r>
          </a:p>
          <a:p>
            <a:r>
              <a:rPr lang="en-US" dirty="0">
                <a:latin typeface="Proxima Nova" panose="02000506030000020004" pitchFamily="50" charset="0"/>
              </a:rPr>
              <a:t>Pat dry before cooking</a:t>
            </a:r>
          </a:p>
          <a:p>
            <a:r>
              <a:rPr lang="en-US" dirty="0">
                <a:latin typeface="Proxima Nova" panose="02000506030000020004" pitchFamily="50" charset="0"/>
              </a:rPr>
              <a:t>Turn with tongs; not a fork</a:t>
            </a:r>
          </a:p>
          <a:p>
            <a:pPr lvl="1"/>
            <a:r>
              <a:rPr lang="en-US" i="1" dirty="0">
                <a:latin typeface="Proxima Nova" panose="02000506030000020004" pitchFamily="50" charset="0"/>
              </a:rPr>
              <a:t>Minimize turns</a:t>
            </a:r>
          </a:p>
        </p:txBody>
      </p:sp>
      <p:pic>
        <p:nvPicPr>
          <p:cNvPr id="3" name="Picture 2" descr="A piece of fruit&#10;&#10;Description automatically generated">
            <a:extLst>
              <a:ext uri="{FF2B5EF4-FFF2-40B4-BE49-F238E27FC236}">
                <a16:creationId xmlns:a16="http://schemas.microsoft.com/office/drawing/2014/main" id="{2080AE64-438B-B596-E19F-9C628AA6D2B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834363" y="1125939"/>
            <a:ext cx="1989378" cy="1405477"/>
          </a:xfrm>
          <a:prstGeom prst="rect">
            <a:avLst/>
          </a:prstGeom>
        </p:spPr>
      </p:pic>
      <p:pic>
        <p:nvPicPr>
          <p:cNvPr id="5" name="Picture 4" descr="A piece of cake&#10;&#10;Description automatically generated">
            <a:extLst>
              <a:ext uri="{FF2B5EF4-FFF2-40B4-BE49-F238E27FC236}">
                <a16:creationId xmlns:a16="http://schemas.microsoft.com/office/drawing/2014/main" id="{4BA2BC39-3FB3-1F64-A4F1-1E0F4091202D}"/>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340485" y="1132373"/>
            <a:ext cx="1989378" cy="1535265"/>
          </a:xfrm>
          <a:prstGeom prst="rect">
            <a:avLst/>
          </a:prstGeom>
        </p:spPr>
      </p:pic>
      <p:pic>
        <p:nvPicPr>
          <p:cNvPr id="9" name="Picture 8" descr="A piece of food&#10;&#10;Description automatically generated">
            <a:extLst>
              <a:ext uri="{FF2B5EF4-FFF2-40B4-BE49-F238E27FC236}">
                <a16:creationId xmlns:a16="http://schemas.microsoft.com/office/drawing/2014/main" id="{7036AC39-3146-8974-9F44-46F7E6FA7468}"/>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325342" y="3845125"/>
            <a:ext cx="1961351" cy="1481998"/>
          </a:xfrm>
          <a:prstGeom prst="rect">
            <a:avLst/>
          </a:prstGeom>
        </p:spPr>
      </p:pic>
      <p:pic>
        <p:nvPicPr>
          <p:cNvPr id="11" name="Picture 10" descr="A picture containing piece, sitting, table, food&#10;&#10;Description automatically generated">
            <a:extLst>
              <a:ext uri="{FF2B5EF4-FFF2-40B4-BE49-F238E27FC236}">
                <a16:creationId xmlns:a16="http://schemas.microsoft.com/office/drawing/2014/main" id="{77F91F63-BF07-CB58-61AF-9A51CB5C96E9}"/>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0020350" y="1235707"/>
            <a:ext cx="1989378" cy="1328595"/>
          </a:xfrm>
          <a:prstGeom prst="rect">
            <a:avLst/>
          </a:prstGeom>
        </p:spPr>
      </p:pic>
      <p:pic>
        <p:nvPicPr>
          <p:cNvPr id="12" name="Picture 11" descr="A close up of food&#10;&#10;Description automatically generated">
            <a:extLst>
              <a:ext uri="{FF2B5EF4-FFF2-40B4-BE49-F238E27FC236}">
                <a16:creationId xmlns:a16="http://schemas.microsoft.com/office/drawing/2014/main" id="{170838E3-A71F-B4E5-1AA9-47608BF76761}"/>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9853013" y="3964374"/>
            <a:ext cx="2207316" cy="1236224"/>
          </a:xfrm>
          <a:prstGeom prst="rect">
            <a:avLst/>
          </a:prstGeom>
        </p:spPr>
      </p:pic>
      <p:sp>
        <p:nvSpPr>
          <p:cNvPr id="13" name="Rectangle 12">
            <a:extLst>
              <a:ext uri="{FF2B5EF4-FFF2-40B4-BE49-F238E27FC236}">
                <a16:creationId xmlns:a16="http://schemas.microsoft.com/office/drawing/2014/main" id="{949CC4F1-9E7C-BC07-A8D1-C889B2AA84F0}"/>
              </a:ext>
            </a:extLst>
          </p:cNvPr>
          <p:cNvSpPr/>
          <p:nvPr/>
        </p:nvSpPr>
        <p:spPr>
          <a:xfrm>
            <a:off x="5165468" y="2491299"/>
            <a:ext cx="2185987" cy="523220"/>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Tenderloin Steak (Filet Mignon)</a:t>
            </a:r>
          </a:p>
        </p:txBody>
      </p:sp>
      <p:sp>
        <p:nvSpPr>
          <p:cNvPr id="14" name="Rectangle 13">
            <a:extLst>
              <a:ext uri="{FF2B5EF4-FFF2-40B4-BE49-F238E27FC236}">
                <a16:creationId xmlns:a16="http://schemas.microsoft.com/office/drawing/2014/main" id="{A8AECCA7-515E-45C3-352C-4FEDE59D4608}"/>
              </a:ext>
            </a:extLst>
          </p:cNvPr>
          <p:cNvSpPr/>
          <p:nvPr/>
        </p:nvSpPr>
        <p:spPr>
          <a:xfrm>
            <a:off x="7637754" y="2535703"/>
            <a:ext cx="2185987" cy="307777"/>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Ribeye Steak</a:t>
            </a:r>
          </a:p>
        </p:txBody>
      </p:sp>
      <p:sp>
        <p:nvSpPr>
          <p:cNvPr id="15" name="Rectangle 14">
            <a:extLst>
              <a:ext uri="{FF2B5EF4-FFF2-40B4-BE49-F238E27FC236}">
                <a16:creationId xmlns:a16="http://schemas.microsoft.com/office/drawing/2014/main" id="{44DC3E8F-AC05-E569-0D48-1E7C8CFFE27F}"/>
              </a:ext>
            </a:extLst>
          </p:cNvPr>
          <p:cNvSpPr/>
          <p:nvPr/>
        </p:nvSpPr>
        <p:spPr>
          <a:xfrm>
            <a:off x="5148632" y="5308576"/>
            <a:ext cx="2185987" cy="307777"/>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Strip Steak</a:t>
            </a:r>
          </a:p>
        </p:txBody>
      </p:sp>
      <p:sp>
        <p:nvSpPr>
          <p:cNvPr id="16" name="Rectangle 15">
            <a:extLst>
              <a:ext uri="{FF2B5EF4-FFF2-40B4-BE49-F238E27FC236}">
                <a16:creationId xmlns:a16="http://schemas.microsoft.com/office/drawing/2014/main" id="{8965560F-47F4-3454-931C-CAC97F405F62}"/>
              </a:ext>
            </a:extLst>
          </p:cNvPr>
          <p:cNvSpPr/>
          <p:nvPr/>
        </p:nvSpPr>
        <p:spPr>
          <a:xfrm>
            <a:off x="9823741" y="2539472"/>
            <a:ext cx="2185987" cy="307777"/>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T-bone Steak</a:t>
            </a:r>
          </a:p>
        </p:txBody>
      </p:sp>
      <p:sp>
        <p:nvSpPr>
          <p:cNvPr id="17" name="Rectangle 16">
            <a:extLst>
              <a:ext uri="{FF2B5EF4-FFF2-40B4-BE49-F238E27FC236}">
                <a16:creationId xmlns:a16="http://schemas.microsoft.com/office/drawing/2014/main" id="{D8399638-E519-B7ED-FDED-C1CD5FB453DA}"/>
              </a:ext>
            </a:extLst>
          </p:cNvPr>
          <p:cNvSpPr/>
          <p:nvPr/>
        </p:nvSpPr>
        <p:spPr>
          <a:xfrm>
            <a:off x="9922045" y="5285612"/>
            <a:ext cx="2185987" cy="307777"/>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Flat Iron Steak</a:t>
            </a:r>
          </a:p>
        </p:txBody>
      </p:sp>
      <p:pic>
        <p:nvPicPr>
          <p:cNvPr id="18" name="Picture 17" descr="A piece of food&#10;&#10;Description automatically generated">
            <a:extLst>
              <a:ext uri="{FF2B5EF4-FFF2-40B4-BE49-F238E27FC236}">
                <a16:creationId xmlns:a16="http://schemas.microsoft.com/office/drawing/2014/main" id="{ABA46076-6D23-A07E-C79D-8DA342C70820}"/>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7871781" y="3970239"/>
            <a:ext cx="1717931" cy="1236224"/>
          </a:xfrm>
          <a:prstGeom prst="rect">
            <a:avLst/>
          </a:prstGeom>
        </p:spPr>
      </p:pic>
      <p:sp>
        <p:nvSpPr>
          <p:cNvPr id="19" name="Rectangle 18">
            <a:extLst>
              <a:ext uri="{FF2B5EF4-FFF2-40B4-BE49-F238E27FC236}">
                <a16:creationId xmlns:a16="http://schemas.microsoft.com/office/drawing/2014/main" id="{0A73DE54-9916-1A28-DC7E-8381C6AFDE48}"/>
              </a:ext>
            </a:extLst>
          </p:cNvPr>
          <p:cNvSpPr/>
          <p:nvPr/>
        </p:nvSpPr>
        <p:spPr>
          <a:xfrm>
            <a:off x="7191980" y="5303423"/>
            <a:ext cx="2814114" cy="307777"/>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Porterhouse Steak</a:t>
            </a:r>
          </a:p>
        </p:txBody>
      </p:sp>
    </p:spTree>
    <p:extLst>
      <p:ext uri="{BB962C8B-B14F-4D97-AF65-F5344CB8AC3E}">
        <p14:creationId xmlns:p14="http://schemas.microsoft.com/office/powerpoint/2010/main" val="29024385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367129"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What You’ll Learn in This Lesson</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11" name="Text Placeholder 3">
            <a:extLst>
              <a:ext uri="{FF2B5EF4-FFF2-40B4-BE49-F238E27FC236}">
                <a16:creationId xmlns:a16="http://schemas.microsoft.com/office/drawing/2014/main" id="{8B66C19A-B8BE-DA34-05C1-3B40514CB6BD}"/>
              </a:ext>
            </a:extLst>
          </p:cNvPr>
          <p:cNvSpPr txBox="1">
            <a:spLocks/>
          </p:cNvSpPr>
          <p:nvPr/>
        </p:nvSpPr>
        <p:spPr>
          <a:xfrm>
            <a:off x="537882" y="1525903"/>
            <a:ext cx="4643718" cy="42748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Proxima Nova" panose="02000506030000020004" pitchFamily="50" charset="0"/>
              </a:rPr>
              <a:t>Beef inspection and grading</a:t>
            </a:r>
          </a:p>
          <a:p>
            <a:r>
              <a:rPr lang="en-US" dirty="0">
                <a:latin typeface="Proxima Nova" panose="02000506030000020004" pitchFamily="50" charset="0"/>
              </a:rPr>
              <a:t>Beef’s flavor profile and eating experience</a:t>
            </a:r>
          </a:p>
          <a:p>
            <a:r>
              <a:rPr lang="en-US" dirty="0">
                <a:latin typeface="Proxima Nova" panose="02000506030000020004" pitchFamily="50" charset="0"/>
              </a:rPr>
              <a:t>Beef cuts and cut-specific cooking methods</a:t>
            </a:r>
          </a:p>
        </p:txBody>
      </p:sp>
      <p:pic>
        <p:nvPicPr>
          <p:cNvPr id="15" name="Picture 14">
            <a:extLst>
              <a:ext uri="{FF2B5EF4-FFF2-40B4-BE49-F238E27FC236}">
                <a16:creationId xmlns:a16="http://schemas.microsoft.com/office/drawing/2014/main" id="{F1965557-A6FC-5D97-8E44-E18AB195B56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96614" y="1525903"/>
            <a:ext cx="3262632" cy="911713"/>
          </a:xfrm>
          <a:prstGeom prst="rect">
            <a:avLst/>
          </a:prstGeom>
        </p:spPr>
      </p:pic>
      <p:pic>
        <p:nvPicPr>
          <p:cNvPr id="16" name="Picture 2" descr="grill-icon">
            <a:extLst>
              <a:ext uri="{FF2B5EF4-FFF2-40B4-BE49-F238E27FC236}">
                <a16:creationId xmlns:a16="http://schemas.microsoft.com/office/drawing/2014/main" id="{FD52A724-715C-9E40-B213-770AD495EC1F}"/>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flipH="1">
            <a:off x="9110704" y="1524833"/>
            <a:ext cx="1108461" cy="110846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Cooking_Hub_Icons_Broil">
            <a:extLst>
              <a:ext uri="{FF2B5EF4-FFF2-40B4-BE49-F238E27FC236}">
                <a16:creationId xmlns:a16="http://schemas.microsoft.com/office/drawing/2014/main" id="{D0F87AC3-A602-864A-4946-92BA8177AE9D}"/>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flipH="1">
            <a:off x="10545655" y="4154571"/>
            <a:ext cx="1108462" cy="1108462"/>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descr="roast-icon">
            <a:extLst>
              <a:ext uri="{FF2B5EF4-FFF2-40B4-BE49-F238E27FC236}">
                <a16:creationId xmlns:a16="http://schemas.microsoft.com/office/drawing/2014/main" id="{2A4618BF-E6CE-AAFA-CC21-190D7922068E}"/>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flipH="1">
            <a:off x="10545655" y="1524832"/>
            <a:ext cx="1108462" cy="1108462"/>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8" descr="skillet-icon">
            <a:extLst>
              <a:ext uri="{FF2B5EF4-FFF2-40B4-BE49-F238E27FC236}">
                <a16:creationId xmlns:a16="http://schemas.microsoft.com/office/drawing/2014/main" id="{77F7DD02-3AF8-41F3-4600-2F7398EC2223}"/>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flipH="1">
            <a:off x="9110705" y="4079355"/>
            <a:ext cx="1108461" cy="110846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descr="stir-fry-icon">
            <a:extLst>
              <a:ext uri="{FF2B5EF4-FFF2-40B4-BE49-F238E27FC236}">
                <a16:creationId xmlns:a16="http://schemas.microsoft.com/office/drawing/2014/main" id="{65E25B12-4D07-7460-B965-348B1B57CA6C}"/>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flipH="1">
            <a:off x="9110704" y="2839134"/>
            <a:ext cx="1108460" cy="110846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2" descr="Smoking">
            <a:extLst>
              <a:ext uri="{FF2B5EF4-FFF2-40B4-BE49-F238E27FC236}">
                <a16:creationId xmlns:a16="http://schemas.microsoft.com/office/drawing/2014/main" id="{A47E3F91-9C37-01C2-6647-045B86F094BB}"/>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flipH="1">
            <a:off x="10557306" y="2839134"/>
            <a:ext cx="1109597" cy="110959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descr="A raw meat on a white background&#10;&#10;Description automatically generated">
            <a:extLst>
              <a:ext uri="{FF2B5EF4-FFF2-40B4-BE49-F238E27FC236}">
                <a16:creationId xmlns:a16="http://schemas.microsoft.com/office/drawing/2014/main" id="{F4FD87A1-492C-F67E-14B4-0D7BDD55BCF3}"/>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l="12093" t="7222" r="12605" b="8194"/>
          <a:stretch/>
        </p:blipFill>
        <p:spPr>
          <a:xfrm rot="21082505" flipH="1">
            <a:off x="5567521" y="2865110"/>
            <a:ext cx="2971614" cy="2503365"/>
          </a:xfrm>
          <a:prstGeom prst="rect">
            <a:avLst/>
          </a:prstGeom>
        </p:spPr>
      </p:pic>
    </p:spTree>
    <p:extLst>
      <p:ext uri="{BB962C8B-B14F-4D97-AF65-F5344CB8AC3E}">
        <p14:creationId xmlns:p14="http://schemas.microsoft.com/office/powerpoint/2010/main" val="23503614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454213"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Beef Cuts – </a:t>
            </a:r>
            <a:r>
              <a:rPr lang="en-US" sz="3600" dirty="0">
                <a:latin typeface="Rockwell" panose="02060603020205020403" pitchFamily="18" charset="0"/>
              </a:rPr>
              <a:t>Steak Versatility</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58135"/>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pic>
        <p:nvPicPr>
          <p:cNvPr id="2" name="Picture 1" descr="A piece of fruit&#10;&#10;Description automatically generated">
            <a:extLst>
              <a:ext uri="{FF2B5EF4-FFF2-40B4-BE49-F238E27FC236}">
                <a16:creationId xmlns:a16="http://schemas.microsoft.com/office/drawing/2014/main" id="{631115AD-DC1C-17E2-82B9-973AD7BB074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245108" y="2234442"/>
            <a:ext cx="1876263" cy="1325563"/>
          </a:xfrm>
          <a:prstGeom prst="rect">
            <a:avLst/>
          </a:prstGeom>
        </p:spPr>
      </p:pic>
      <p:pic>
        <p:nvPicPr>
          <p:cNvPr id="3" name="Picture 2" descr="A piece of cake&#10;&#10;Description automatically generated">
            <a:extLst>
              <a:ext uri="{FF2B5EF4-FFF2-40B4-BE49-F238E27FC236}">
                <a16:creationId xmlns:a16="http://schemas.microsoft.com/office/drawing/2014/main" id="{25EB2384-0B16-186B-F042-FA6524F3DCAA}"/>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27661" y="2126138"/>
            <a:ext cx="1857988" cy="1433867"/>
          </a:xfrm>
          <a:prstGeom prst="rect">
            <a:avLst/>
          </a:prstGeom>
        </p:spPr>
      </p:pic>
      <p:pic>
        <p:nvPicPr>
          <p:cNvPr id="5" name="Picture 4" descr="A piece of food&#10;&#10;Description automatically generated">
            <a:extLst>
              <a:ext uri="{FF2B5EF4-FFF2-40B4-BE49-F238E27FC236}">
                <a16:creationId xmlns:a16="http://schemas.microsoft.com/office/drawing/2014/main" id="{CDFCB41A-32F3-9E43-1828-83425EF81930}"/>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227458" y="4620678"/>
            <a:ext cx="1843786" cy="1393166"/>
          </a:xfrm>
          <a:prstGeom prst="rect">
            <a:avLst/>
          </a:prstGeom>
        </p:spPr>
      </p:pic>
      <p:pic>
        <p:nvPicPr>
          <p:cNvPr id="9" name="Picture 8" descr="A picture containing piece, sitting, table, food&#10;&#10;Description automatically generated">
            <a:extLst>
              <a:ext uri="{FF2B5EF4-FFF2-40B4-BE49-F238E27FC236}">
                <a16:creationId xmlns:a16="http://schemas.microsoft.com/office/drawing/2014/main" id="{3C83EB17-4E97-F4AA-05E7-5699C9624AD2}"/>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2277934" y="4716801"/>
            <a:ext cx="1798201" cy="1200919"/>
          </a:xfrm>
          <a:prstGeom prst="rect">
            <a:avLst/>
          </a:prstGeom>
        </p:spPr>
      </p:pic>
      <p:sp>
        <p:nvSpPr>
          <p:cNvPr id="11" name="Rectangle 10">
            <a:extLst>
              <a:ext uri="{FF2B5EF4-FFF2-40B4-BE49-F238E27FC236}">
                <a16:creationId xmlns:a16="http://schemas.microsoft.com/office/drawing/2014/main" id="{D2B420F5-95B5-D6FE-A77C-450131338A5B}"/>
              </a:ext>
            </a:extLst>
          </p:cNvPr>
          <p:cNvSpPr/>
          <p:nvPr/>
        </p:nvSpPr>
        <p:spPr>
          <a:xfrm>
            <a:off x="174817" y="3604720"/>
            <a:ext cx="2185987" cy="276999"/>
          </a:xfrm>
          <a:prstGeom prst="rect">
            <a:avLst/>
          </a:prstGeom>
        </p:spPr>
        <p:txBody>
          <a:bodyPr wrap="square">
            <a:spAutoFit/>
          </a:bodyPr>
          <a:lstStyle/>
          <a:p>
            <a:pPr algn="ctr"/>
            <a:r>
              <a:rPr lang="en-US" sz="1200" dirty="0">
                <a:solidFill>
                  <a:schemeClr val="tx1"/>
                </a:solidFill>
                <a:latin typeface="Franklin Gothic Book" panose="020B0503020102020204" pitchFamily="34" charset="0"/>
              </a:rPr>
              <a:t>Tenderloin Steak (Filet Mignon)</a:t>
            </a:r>
          </a:p>
        </p:txBody>
      </p:sp>
      <p:sp>
        <p:nvSpPr>
          <p:cNvPr id="12" name="Rectangle 11">
            <a:extLst>
              <a:ext uri="{FF2B5EF4-FFF2-40B4-BE49-F238E27FC236}">
                <a16:creationId xmlns:a16="http://schemas.microsoft.com/office/drawing/2014/main" id="{76CF3A06-5349-1C36-6727-AD7AF447253F}"/>
              </a:ext>
            </a:extLst>
          </p:cNvPr>
          <p:cNvSpPr/>
          <p:nvPr/>
        </p:nvSpPr>
        <p:spPr>
          <a:xfrm>
            <a:off x="2073377" y="3628237"/>
            <a:ext cx="2185987" cy="276999"/>
          </a:xfrm>
          <a:prstGeom prst="rect">
            <a:avLst/>
          </a:prstGeom>
        </p:spPr>
        <p:txBody>
          <a:bodyPr wrap="square">
            <a:spAutoFit/>
          </a:bodyPr>
          <a:lstStyle/>
          <a:p>
            <a:pPr algn="ctr"/>
            <a:r>
              <a:rPr lang="en-US" sz="1200" dirty="0">
                <a:solidFill>
                  <a:schemeClr val="tx1"/>
                </a:solidFill>
                <a:latin typeface="Franklin Gothic Book" panose="020B0503020102020204" pitchFamily="34" charset="0"/>
              </a:rPr>
              <a:t>Ribeye Steak</a:t>
            </a:r>
          </a:p>
        </p:txBody>
      </p:sp>
      <p:sp>
        <p:nvSpPr>
          <p:cNvPr id="13" name="Rectangle 12">
            <a:extLst>
              <a:ext uri="{FF2B5EF4-FFF2-40B4-BE49-F238E27FC236}">
                <a16:creationId xmlns:a16="http://schemas.microsoft.com/office/drawing/2014/main" id="{0720BB34-CEF6-71BB-B3B0-00C37EB5DF30}"/>
              </a:ext>
            </a:extLst>
          </p:cNvPr>
          <p:cNvSpPr/>
          <p:nvPr/>
        </p:nvSpPr>
        <p:spPr>
          <a:xfrm>
            <a:off x="-2148" y="5993040"/>
            <a:ext cx="2185987" cy="276999"/>
          </a:xfrm>
          <a:prstGeom prst="rect">
            <a:avLst/>
          </a:prstGeom>
        </p:spPr>
        <p:txBody>
          <a:bodyPr wrap="square">
            <a:spAutoFit/>
          </a:bodyPr>
          <a:lstStyle/>
          <a:p>
            <a:pPr algn="ctr"/>
            <a:r>
              <a:rPr lang="en-US" sz="1200" dirty="0">
                <a:solidFill>
                  <a:schemeClr val="tx1"/>
                </a:solidFill>
                <a:latin typeface="Franklin Gothic Book" panose="020B0503020102020204" pitchFamily="34" charset="0"/>
              </a:rPr>
              <a:t>Strip Steak</a:t>
            </a:r>
          </a:p>
        </p:txBody>
      </p:sp>
      <p:sp>
        <p:nvSpPr>
          <p:cNvPr id="14" name="Rectangle 13">
            <a:extLst>
              <a:ext uri="{FF2B5EF4-FFF2-40B4-BE49-F238E27FC236}">
                <a16:creationId xmlns:a16="http://schemas.microsoft.com/office/drawing/2014/main" id="{2EE0AEE3-3D9F-B1F2-B2C1-C9616EC495F2}"/>
              </a:ext>
            </a:extLst>
          </p:cNvPr>
          <p:cNvSpPr/>
          <p:nvPr/>
        </p:nvSpPr>
        <p:spPr>
          <a:xfrm>
            <a:off x="1898229" y="5990327"/>
            <a:ext cx="2185987" cy="276999"/>
          </a:xfrm>
          <a:prstGeom prst="rect">
            <a:avLst/>
          </a:prstGeom>
        </p:spPr>
        <p:txBody>
          <a:bodyPr wrap="square">
            <a:spAutoFit/>
          </a:bodyPr>
          <a:lstStyle/>
          <a:p>
            <a:pPr algn="ctr"/>
            <a:r>
              <a:rPr lang="en-US" sz="1200" dirty="0">
                <a:solidFill>
                  <a:schemeClr val="tx1"/>
                </a:solidFill>
                <a:latin typeface="Franklin Gothic Book" panose="020B0503020102020204" pitchFamily="34" charset="0"/>
              </a:rPr>
              <a:t>T-bone Steak</a:t>
            </a:r>
          </a:p>
        </p:txBody>
      </p:sp>
      <p:cxnSp>
        <p:nvCxnSpPr>
          <p:cNvPr id="15" name="Straight Connector 14">
            <a:extLst>
              <a:ext uri="{FF2B5EF4-FFF2-40B4-BE49-F238E27FC236}">
                <a16:creationId xmlns:a16="http://schemas.microsoft.com/office/drawing/2014/main" id="{2A6823CB-5D8E-0C58-F59F-3D7E0218B00B}"/>
              </a:ext>
            </a:extLst>
          </p:cNvPr>
          <p:cNvCxnSpPr>
            <a:cxnSpLocks/>
          </p:cNvCxnSpPr>
          <p:nvPr/>
        </p:nvCxnSpPr>
        <p:spPr>
          <a:xfrm>
            <a:off x="4177172" y="1332607"/>
            <a:ext cx="2612" cy="4962526"/>
          </a:xfrm>
          <a:prstGeom prst="line">
            <a:avLst/>
          </a:prstGeom>
          <a:ln w="19050">
            <a:solidFill>
              <a:srgbClr val="D5001C"/>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624D42D9-B047-57AC-0F96-E3F169E339AF}"/>
              </a:ext>
            </a:extLst>
          </p:cNvPr>
          <p:cNvSpPr txBox="1"/>
          <p:nvPr/>
        </p:nvSpPr>
        <p:spPr>
          <a:xfrm>
            <a:off x="569605" y="1219091"/>
            <a:ext cx="3341149" cy="800219"/>
          </a:xfrm>
          <a:prstGeom prst="rect">
            <a:avLst/>
          </a:prstGeom>
          <a:noFill/>
        </p:spPr>
        <p:txBody>
          <a:bodyPr wrap="square" rtlCol="0">
            <a:spAutoFit/>
          </a:bodyPr>
          <a:lstStyle/>
          <a:p>
            <a:pPr algn="ctr"/>
            <a:r>
              <a:rPr lang="en-US" sz="2800" b="1" dirty="0">
                <a:latin typeface="Proxima Nova" panose="020B0604020202020204" charset="0"/>
              </a:rPr>
              <a:t>Middle Meats</a:t>
            </a:r>
          </a:p>
          <a:p>
            <a:pPr algn="ctr"/>
            <a:r>
              <a:rPr lang="en-US" i="1" dirty="0">
                <a:latin typeface="Proxima Nova" panose="020B0604020202020204" charset="0"/>
              </a:rPr>
              <a:t>tender and flavorful, but pricey</a:t>
            </a:r>
          </a:p>
        </p:txBody>
      </p:sp>
      <p:sp>
        <p:nvSpPr>
          <p:cNvPr id="17" name="TextBox 16">
            <a:extLst>
              <a:ext uri="{FF2B5EF4-FFF2-40B4-BE49-F238E27FC236}">
                <a16:creationId xmlns:a16="http://schemas.microsoft.com/office/drawing/2014/main" id="{6D8621B4-8F84-AC07-280B-F8EDCB56CDCA}"/>
              </a:ext>
            </a:extLst>
          </p:cNvPr>
          <p:cNvSpPr txBox="1"/>
          <p:nvPr/>
        </p:nvSpPr>
        <p:spPr>
          <a:xfrm>
            <a:off x="8686713" y="1214716"/>
            <a:ext cx="2991525" cy="800219"/>
          </a:xfrm>
          <a:prstGeom prst="rect">
            <a:avLst/>
          </a:prstGeom>
          <a:noFill/>
        </p:spPr>
        <p:txBody>
          <a:bodyPr wrap="none" rtlCol="0">
            <a:spAutoFit/>
          </a:bodyPr>
          <a:lstStyle/>
          <a:p>
            <a:pPr algn="ctr"/>
            <a:r>
              <a:rPr lang="en-US" sz="2800" b="1" dirty="0">
                <a:latin typeface="Proxima Nova" panose="020B0604020202020204" charset="0"/>
              </a:rPr>
              <a:t>Opportunity Cuts</a:t>
            </a:r>
          </a:p>
          <a:p>
            <a:pPr algn="ctr"/>
            <a:r>
              <a:rPr lang="en-US" i="1" dirty="0">
                <a:latin typeface="Proxima Nova" panose="020B0604020202020204" charset="0"/>
              </a:rPr>
              <a:t>great value</a:t>
            </a:r>
          </a:p>
        </p:txBody>
      </p:sp>
      <p:sp>
        <p:nvSpPr>
          <p:cNvPr id="18" name="Rectangle 17">
            <a:extLst>
              <a:ext uri="{FF2B5EF4-FFF2-40B4-BE49-F238E27FC236}">
                <a16:creationId xmlns:a16="http://schemas.microsoft.com/office/drawing/2014/main" id="{2C95C273-2482-290B-8C05-3DFA0D79439C}"/>
              </a:ext>
            </a:extLst>
          </p:cNvPr>
          <p:cNvSpPr/>
          <p:nvPr/>
        </p:nvSpPr>
        <p:spPr>
          <a:xfrm>
            <a:off x="9231236" y="5784194"/>
            <a:ext cx="2284076" cy="461665"/>
          </a:xfrm>
          <a:prstGeom prst="rect">
            <a:avLst/>
          </a:prstGeom>
        </p:spPr>
        <p:txBody>
          <a:bodyPr wrap="square">
            <a:spAutoFit/>
          </a:bodyPr>
          <a:lstStyle/>
          <a:p>
            <a:pPr algn="ctr"/>
            <a:r>
              <a:rPr lang="en-US" sz="1200" dirty="0">
                <a:solidFill>
                  <a:schemeClr val="tx1"/>
                </a:solidFill>
                <a:latin typeface="Franklin Gothic Book" panose="020B0503020102020204" pitchFamily="34" charset="0"/>
              </a:rPr>
              <a:t>Sirloin Bavette</a:t>
            </a:r>
          </a:p>
          <a:p>
            <a:pPr algn="ctr"/>
            <a:r>
              <a:rPr lang="en-US" sz="1200" dirty="0">
                <a:solidFill>
                  <a:schemeClr val="tx1"/>
                </a:solidFill>
                <a:latin typeface="Franklin Gothic Book" panose="020B0503020102020204" pitchFamily="34" charset="0"/>
              </a:rPr>
              <a:t>(AKA, Flap)</a:t>
            </a:r>
          </a:p>
        </p:txBody>
      </p:sp>
      <p:sp>
        <p:nvSpPr>
          <p:cNvPr id="19" name="TextBox 18">
            <a:extLst>
              <a:ext uri="{FF2B5EF4-FFF2-40B4-BE49-F238E27FC236}">
                <a16:creationId xmlns:a16="http://schemas.microsoft.com/office/drawing/2014/main" id="{A8583CC2-4914-070C-FF46-ADC68B6C7A50}"/>
              </a:ext>
            </a:extLst>
          </p:cNvPr>
          <p:cNvSpPr txBox="1"/>
          <p:nvPr/>
        </p:nvSpPr>
        <p:spPr>
          <a:xfrm>
            <a:off x="4289096" y="1214716"/>
            <a:ext cx="3773790" cy="800219"/>
          </a:xfrm>
          <a:prstGeom prst="rect">
            <a:avLst/>
          </a:prstGeom>
          <a:noFill/>
        </p:spPr>
        <p:txBody>
          <a:bodyPr wrap="none" rtlCol="0">
            <a:spAutoFit/>
          </a:bodyPr>
          <a:lstStyle/>
          <a:p>
            <a:pPr algn="ctr"/>
            <a:r>
              <a:rPr lang="en-US" sz="2800" b="1" dirty="0">
                <a:latin typeface="Proxima Nova" panose="020B0604020202020204" charset="0"/>
              </a:rPr>
              <a:t>End Meats</a:t>
            </a:r>
          </a:p>
          <a:p>
            <a:pPr algn="ctr"/>
            <a:r>
              <a:rPr lang="en-US" i="1" dirty="0">
                <a:latin typeface="Proxima Nova" panose="020B0604020202020204" charset="0"/>
              </a:rPr>
              <a:t>great value, benefit from marinating</a:t>
            </a:r>
          </a:p>
        </p:txBody>
      </p:sp>
      <p:cxnSp>
        <p:nvCxnSpPr>
          <p:cNvPr id="20" name="Straight Connector 19">
            <a:extLst>
              <a:ext uri="{FF2B5EF4-FFF2-40B4-BE49-F238E27FC236}">
                <a16:creationId xmlns:a16="http://schemas.microsoft.com/office/drawing/2014/main" id="{02D0F9C5-CC40-942E-969A-533260B4782C}"/>
              </a:ext>
            </a:extLst>
          </p:cNvPr>
          <p:cNvCxnSpPr>
            <a:cxnSpLocks/>
          </p:cNvCxnSpPr>
          <p:nvPr/>
        </p:nvCxnSpPr>
        <p:spPr>
          <a:xfrm>
            <a:off x="8340670" y="1336606"/>
            <a:ext cx="2612" cy="4962526"/>
          </a:xfrm>
          <a:prstGeom prst="line">
            <a:avLst/>
          </a:prstGeom>
          <a:ln w="19050">
            <a:solidFill>
              <a:srgbClr val="D5001C"/>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AF7B78D7-DAD1-0554-3256-8666C9123AFD}"/>
              </a:ext>
            </a:extLst>
          </p:cNvPr>
          <p:cNvSpPr/>
          <p:nvPr/>
        </p:nvSpPr>
        <p:spPr>
          <a:xfrm>
            <a:off x="4138148" y="3617468"/>
            <a:ext cx="2185987" cy="276999"/>
          </a:xfrm>
          <a:prstGeom prst="rect">
            <a:avLst/>
          </a:prstGeom>
        </p:spPr>
        <p:txBody>
          <a:bodyPr wrap="square">
            <a:spAutoFit/>
          </a:bodyPr>
          <a:lstStyle/>
          <a:p>
            <a:pPr algn="ctr"/>
            <a:r>
              <a:rPr lang="en-US" sz="1200" dirty="0">
                <a:solidFill>
                  <a:schemeClr val="tx1"/>
                </a:solidFill>
                <a:latin typeface="Franklin Gothic Book" panose="020B0503020102020204" pitchFamily="34" charset="0"/>
              </a:rPr>
              <a:t>Inside Skirt</a:t>
            </a:r>
          </a:p>
        </p:txBody>
      </p:sp>
      <p:pic>
        <p:nvPicPr>
          <p:cNvPr id="22" name="Picture 21" descr="A picture containing fruit&#10;&#10;Description automatically generated">
            <a:extLst>
              <a:ext uri="{FF2B5EF4-FFF2-40B4-BE49-F238E27FC236}">
                <a16:creationId xmlns:a16="http://schemas.microsoft.com/office/drawing/2014/main" id="{E43134C0-BB78-B710-4B91-814FE37643A6}"/>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4413988" y="4619326"/>
            <a:ext cx="1750492" cy="1036818"/>
          </a:xfrm>
          <a:prstGeom prst="rect">
            <a:avLst/>
          </a:prstGeom>
        </p:spPr>
      </p:pic>
      <p:sp>
        <p:nvSpPr>
          <p:cNvPr id="23" name="Rectangle 22">
            <a:extLst>
              <a:ext uri="{FF2B5EF4-FFF2-40B4-BE49-F238E27FC236}">
                <a16:creationId xmlns:a16="http://schemas.microsoft.com/office/drawing/2014/main" id="{38042B8C-2373-DCFE-B9FC-A7591C19D8EE}"/>
              </a:ext>
            </a:extLst>
          </p:cNvPr>
          <p:cNvSpPr/>
          <p:nvPr/>
        </p:nvSpPr>
        <p:spPr>
          <a:xfrm>
            <a:off x="4111726" y="5956579"/>
            <a:ext cx="2185987" cy="276999"/>
          </a:xfrm>
          <a:prstGeom prst="rect">
            <a:avLst/>
          </a:prstGeom>
        </p:spPr>
        <p:txBody>
          <a:bodyPr wrap="square">
            <a:spAutoFit/>
          </a:bodyPr>
          <a:lstStyle/>
          <a:p>
            <a:pPr algn="ctr"/>
            <a:r>
              <a:rPr lang="en-US" sz="1200" dirty="0">
                <a:solidFill>
                  <a:schemeClr val="tx1"/>
                </a:solidFill>
                <a:latin typeface="Franklin Gothic Book" panose="020B0503020102020204" pitchFamily="34" charset="0"/>
              </a:rPr>
              <a:t>Flank Steak</a:t>
            </a:r>
          </a:p>
        </p:txBody>
      </p:sp>
      <p:pic>
        <p:nvPicPr>
          <p:cNvPr id="24" name="Picture 23" descr="A piece of food&#10;&#10;Description automatically generated">
            <a:extLst>
              <a:ext uri="{FF2B5EF4-FFF2-40B4-BE49-F238E27FC236}">
                <a16:creationId xmlns:a16="http://schemas.microsoft.com/office/drawing/2014/main" id="{A961EF6B-B2E9-7A2F-083B-32D0F5A7181E}"/>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6433756" y="2234442"/>
            <a:ext cx="1809355" cy="1204463"/>
          </a:xfrm>
          <a:prstGeom prst="rect">
            <a:avLst/>
          </a:prstGeom>
        </p:spPr>
      </p:pic>
      <p:sp>
        <p:nvSpPr>
          <p:cNvPr id="25" name="Rectangle 24">
            <a:extLst>
              <a:ext uri="{FF2B5EF4-FFF2-40B4-BE49-F238E27FC236}">
                <a16:creationId xmlns:a16="http://schemas.microsoft.com/office/drawing/2014/main" id="{72DEBDBE-C823-FA85-1848-BD07FFC211D9}"/>
              </a:ext>
            </a:extLst>
          </p:cNvPr>
          <p:cNvSpPr/>
          <p:nvPr/>
        </p:nvSpPr>
        <p:spPr>
          <a:xfrm>
            <a:off x="6164480" y="3631325"/>
            <a:ext cx="2185987" cy="276999"/>
          </a:xfrm>
          <a:prstGeom prst="rect">
            <a:avLst/>
          </a:prstGeom>
        </p:spPr>
        <p:txBody>
          <a:bodyPr wrap="square">
            <a:spAutoFit/>
          </a:bodyPr>
          <a:lstStyle/>
          <a:p>
            <a:pPr algn="ctr"/>
            <a:r>
              <a:rPr lang="en-US" sz="1200" dirty="0">
                <a:solidFill>
                  <a:schemeClr val="tx1"/>
                </a:solidFill>
                <a:latin typeface="Franklin Gothic Book" panose="020B0503020102020204" pitchFamily="34" charset="0"/>
              </a:rPr>
              <a:t>Top Round Steak</a:t>
            </a:r>
          </a:p>
        </p:txBody>
      </p:sp>
      <p:pic>
        <p:nvPicPr>
          <p:cNvPr id="26" name="Picture 25" descr="A picture containing sitting, table, piece, orange&#10;&#10;Description automatically generated">
            <a:extLst>
              <a:ext uri="{FF2B5EF4-FFF2-40B4-BE49-F238E27FC236}">
                <a16:creationId xmlns:a16="http://schemas.microsoft.com/office/drawing/2014/main" id="{41CB1A79-2C51-B4D8-D9FD-32C871F3D9B9}"/>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6324135" y="4553030"/>
            <a:ext cx="1788785" cy="1408540"/>
          </a:xfrm>
          <a:prstGeom prst="rect">
            <a:avLst/>
          </a:prstGeom>
        </p:spPr>
      </p:pic>
      <p:sp>
        <p:nvSpPr>
          <p:cNvPr id="27" name="Rectangle 26">
            <a:extLst>
              <a:ext uri="{FF2B5EF4-FFF2-40B4-BE49-F238E27FC236}">
                <a16:creationId xmlns:a16="http://schemas.microsoft.com/office/drawing/2014/main" id="{40D9F7D2-D2FD-29F9-23F1-1CFAED362969}"/>
              </a:ext>
            </a:extLst>
          </p:cNvPr>
          <p:cNvSpPr/>
          <p:nvPr/>
        </p:nvSpPr>
        <p:spPr>
          <a:xfrm>
            <a:off x="8302696" y="3597471"/>
            <a:ext cx="2185987" cy="276999"/>
          </a:xfrm>
          <a:prstGeom prst="rect">
            <a:avLst/>
          </a:prstGeom>
        </p:spPr>
        <p:txBody>
          <a:bodyPr wrap="square">
            <a:spAutoFit/>
          </a:bodyPr>
          <a:lstStyle/>
          <a:p>
            <a:pPr algn="ctr"/>
            <a:r>
              <a:rPr lang="en-US" sz="1200" dirty="0">
                <a:solidFill>
                  <a:schemeClr val="tx1"/>
                </a:solidFill>
                <a:latin typeface="Franklin Gothic Book" panose="020B0503020102020204" pitchFamily="34" charset="0"/>
              </a:rPr>
              <a:t>Petite Tender Medallions</a:t>
            </a:r>
          </a:p>
        </p:txBody>
      </p:sp>
      <p:sp>
        <p:nvSpPr>
          <p:cNvPr id="28" name="Rectangle 27">
            <a:extLst>
              <a:ext uri="{FF2B5EF4-FFF2-40B4-BE49-F238E27FC236}">
                <a16:creationId xmlns:a16="http://schemas.microsoft.com/office/drawing/2014/main" id="{4735814C-E89E-0185-D695-AC26C60D38B0}"/>
              </a:ext>
            </a:extLst>
          </p:cNvPr>
          <p:cNvSpPr/>
          <p:nvPr/>
        </p:nvSpPr>
        <p:spPr>
          <a:xfrm>
            <a:off x="10164022" y="3628237"/>
            <a:ext cx="2185987" cy="276999"/>
          </a:xfrm>
          <a:prstGeom prst="rect">
            <a:avLst/>
          </a:prstGeom>
        </p:spPr>
        <p:txBody>
          <a:bodyPr wrap="square">
            <a:spAutoFit/>
          </a:bodyPr>
          <a:lstStyle/>
          <a:p>
            <a:pPr algn="ctr"/>
            <a:r>
              <a:rPr lang="en-US" sz="1200" dirty="0">
                <a:solidFill>
                  <a:schemeClr val="tx1"/>
                </a:solidFill>
                <a:latin typeface="Franklin Gothic Book" panose="020B0503020102020204" pitchFamily="34" charset="0"/>
              </a:rPr>
              <a:t>Tri-tip Steak</a:t>
            </a:r>
          </a:p>
        </p:txBody>
      </p:sp>
      <p:pic>
        <p:nvPicPr>
          <p:cNvPr id="29" name="Picture 28" descr="A picture containing red, sitting, food, fruit&#10;&#10;Description automatically generated">
            <a:extLst>
              <a:ext uri="{FF2B5EF4-FFF2-40B4-BE49-F238E27FC236}">
                <a16:creationId xmlns:a16="http://schemas.microsoft.com/office/drawing/2014/main" id="{D2721CD1-2CD6-08D2-894B-4889008DEB7D}"/>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a:off x="8506872" y="2027554"/>
            <a:ext cx="1777634" cy="1578889"/>
          </a:xfrm>
          <a:prstGeom prst="rect">
            <a:avLst/>
          </a:prstGeom>
        </p:spPr>
      </p:pic>
      <p:pic>
        <p:nvPicPr>
          <p:cNvPr id="30" name="Picture 29" descr="A close up of food&#10;&#10;Description automatically generated">
            <a:extLst>
              <a:ext uri="{FF2B5EF4-FFF2-40B4-BE49-F238E27FC236}">
                <a16:creationId xmlns:a16="http://schemas.microsoft.com/office/drawing/2014/main" id="{498E1C0D-3C3D-798F-E85C-B26FC378A8CA}"/>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p:blipFill>
        <p:spPr>
          <a:xfrm>
            <a:off x="9289902" y="4273083"/>
            <a:ext cx="2158759" cy="1479080"/>
          </a:xfrm>
          <a:prstGeom prst="rect">
            <a:avLst/>
          </a:prstGeom>
        </p:spPr>
      </p:pic>
      <p:pic>
        <p:nvPicPr>
          <p:cNvPr id="31" name="Picture 30" descr="A close up of an object&#10;&#10;Description automatically generated">
            <a:extLst>
              <a:ext uri="{FF2B5EF4-FFF2-40B4-BE49-F238E27FC236}">
                <a16:creationId xmlns:a16="http://schemas.microsoft.com/office/drawing/2014/main" id="{64F88672-FC96-6B89-EE99-924356ADC0C1}"/>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a:stretch/>
        </p:blipFill>
        <p:spPr>
          <a:xfrm>
            <a:off x="4230977" y="2380378"/>
            <a:ext cx="2152136" cy="1073286"/>
          </a:xfrm>
          <a:prstGeom prst="rect">
            <a:avLst/>
          </a:prstGeom>
        </p:spPr>
      </p:pic>
      <p:pic>
        <p:nvPicPr>
          <p:cNvPr id="32" name="Picture 31" descr="A piece of food&#10;&#10;Description automatically generated">
            <a:extLst>
              <a:ext uri="{FF2B5EF4-FFF2-40B4-BE49-F238E27FC236}">
                <a16:creationId xmlns:a16="http://schemas.microsoft.com/office/drawing/2014/main" id="{4F888363-4377-AABF-B477-6E6AAA4F2455}"/>
              </a:ext>
            </a:extLst>
          </p:cNvPr>
          <p:cNvPicPr>
            <a:picLocks noChangeAspect="1"/>
          </p:cNvPicPr>
          <p:nvPr/>
        </p:nvPicPr>
        <p:blipFill rotWithShape="1">
          <a:blip r:embed="rId13" cstate="email">
            <a:extLst>
              <a:ext uri="{28A0092B-C50C-407E-A947-70E740481C1C}">
                <a14:useLocalDpi xmlns:a14="http://schemas.microsoft.com/office/drawing/2010/main"/>
              </a:ext>
            </a:extLst>
          </a:blip>
          <a:srcRect/>
          <a:stretch/>
        </p:blipFill>
        <p:spPr>
          <a:xfrm>
            <a:off x="10355887" y="2290371"/>
            <a:ext cx="1802135" cy="1341358"/>
          </a:xfrm>
          <a:prstGeom prst="rect">
            <a:avLst/>
          </a:prstGeom>
        </p:spPr>
      </p:pic>
      <p:sp>
        <p:nvSpPr>
          <p:cNvPr id="33" name="Rectangle 32">
            <a:extLst>
              <a:ext uri="{FF2B5EF4-FFF2-40B4-BE49-F238E27FC236}">
                <a16:creationId xmlns:a16="http://schemas.microsoft.com/office/drawing/2014/main" id="{BDB4ED49-24D3-76C9-C5B9-0C216440AE6D}"/>
              </a:ext>
            </a:extLst>
          </p:cNvPr>
          <p:cNvSpPr/>
          <p:nvPr/>
        </p:nvSpPr>
        <p:spPr>
          <a:xfrm>
            <a:off x="6115581" y="5952414"/>
            <a:ext cx="2185987" cy="276999"/>
          </a:xfrm>
          <a:prstGeom prst="rect">
            <a:avLst/>
          </a:prstGeom>
        </p:spPr>
        <p:txBody>
          <a:bodyPr wrap="square">
            <a:spAutoFit/>
          </a:bodyPr>
          <a:lstStyle/>
          <a:p>
            <a:pPr algn="ctr"/>
            <a:r>
              <a:rPr lang="en-US" sz="1200" dirty="0">
                <a:solidFill>
                  <a:schemeClr val="tx1"/>
                </a:solidFill>
                <a:latin typeface="Franklin Gothic Book" panose="020B0503020102020204" pitchFamily="34" charset="0"/>
              </a:rPr>
              <a:t>Eye Of Round Steak</a:t>
            </a:r>
          </a:p>
        </p:txBody>
      </p:sp>
    </p:spTree>
    <p:extLst>
      <p:ext uri="{BB962C8B-B14F-4D97-AF65-F5344CB8AC3E}">
        <p14:creationId xmlns:p14="http://schemas.microsoft.com/office/powerpoint/2010/main" val="8940835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454213"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Beef Cuts – </a:t>
            </a:r>
            <a:r>
              <a:rPr lang="en-US" sz="3600" dirty="0">
                <a:latin typeface="Rockwell" panose="02060603020205020403" pitchFamily="18" charset="0"/>
              </a:rPr>
              <a:t>Steak Doneness</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58135"/>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2" name="Text Placeholder 3">
            <a:extLst>
              <a:ext uri="{FF2B5EF4-FFF2-40B4-BE49-F238E27FC236}">
                <a16:creationId xmlns:a16="http://schemas.microsoft.com/office/drawing/2014/main" id="{7748FDA1-D6DF-DC8E-9E4A-1A17D15F5FC4}"/>
              </a:ext>
            </a:extLst>
          </p:cNvPr>
          <p:cNvSpPr txBox="1">
            <a:spLocks/>
          </p:cNvSpPr>
          <p:nvPr/>
        </p:nvSpPr>
        <p:spPr>
          <a:xfrm>
            <a:off x="355600" y="1262855"/>
            <a:ext cx="4936247" cy="43322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latin typeface="Proxima Nova" panose="02000506030000020004" pitchFamily="50" charset="0"/>
              </a:rPr>
              <a:t>Insert an instant-read thermometer horizontally from the side</a:t>
            </a:r>
          </a:p>
          <a:p>
            <a:r>
              <a:rPr lang="en-US" sz="2400" dirty="0">
                <a:latin typeface="Proxima Nova" panose="02000506030000020004" pitchFamily="50" charset="0"/>
              </a:rPr>
              <a:t>Make sure not to touch bone or fat</a:t>
            </a:r>
          </a:p>
          <a:p>
            <a:r>
              <a:rPr lang="en-US" sz="2400" b="1" dirty="0">
                <a:latin typeface="Proxima Nova" panose="02000506030000020004" pitchFamily="50" charset="0"/>
              </a:rPr>
              <a:t>USDA Medium Rare </a:t>
            </a:r>
            <a:r>
              <a:rPr lang="en-US" sz="2400" dirty="0">
                <a:latin typeface="Proxima Nova" panose="02000506030000020004" pitchFamily="50" charset="0"/>
              </a:rPr>
              <a:t>= </a:t>
            </a:r>
            <a:r>
              <a:rPr lang="en-US" sz="2400" b="1" dirty="0">
                <a:solidFill>
                  <a:srgbClr val="2CA1AC"/>
                </a:solidFill>
                <a:latin typeface="Proxima Nova" panose="02000506030000020004" pitchFamily="50" charset="0"/>
              </a:rPr>
              <a:t>145°F</a:t>
            </a:r>
          </a:p>
          <a:p>
            <a:r>
              <a:rPr lang="en-US" sz="2400" b="1" dirty="0">
                <a:latin typeface="Proxima Nova" panose="02000506030000020004" pitchFamily="50" charset="0"/>
              </a:rPr>
              <a:t>USDA Medium </a:t>
            </a:r>
            <a:r>
              <a:rPr lang="en-US" sz="2400" dirty="0">
                <a:latin typeface="Proxima Nova" panose="02000506030000020004" pitchFamily="50" charset="0"/>
              </a:rPr>
              <a:t>= </a:t>
            </a:r>
            <a:r>
              <a:rPr lang="en-US" sz="2400" b="1" dirty="0">
                <a:solidFill>
                  <a:srgbClr val="2CA1AC"/>
                </a:solidFill>
                <a:latin typeface="Proxima Nova" panose="02000506030000020004" pitchFamily="50" charset="0"/>
              </a:rPr>
              <a:t>160°F </a:t>
            </a:r>
          </a:p>
          <a:p>
            <a:r>
              <a:rPr lang="en-US" sz="2400" b="1" dirty="0">
                <a:latin typeface="Proxima Nova" panose="02000506030000020004" pitchFamily="50" charset="0"/>
              </a:rPr>
              <a:t>USDA Well Done </a:t>
            </a:r>
            <a:r>
              <a:rPr lang="en-US" sz="2400" dirty="0">
                <a:latin typeface="Proxima Nova" panose="02000506030000020004" pitchFamily="50" charset="0"/>
              </a:rPr>
              <a:t>= </a:t>
            </a:r>
            <a:r>
              <a:rPr lang="en-US" sz="2400" b="1" dirty="0">
                <a:solidFill>
                  <a:srgbClr val="2CA1AC"/>
                </a:solidFill>
                <a:latin typeface="Proxima Nova" panose="02000506030000020004" pitchFamily="50" charset="0"/>
              </a:rPr>
              <a:t>170°F</a:t>
            </a:r>
          </a:p>
          <a:p>
            <a:r>
              <a:rPr lang="en-US" sz="2400" dirty="0">
                <a:latin typeface="Proxima Nova" panose="02000506030000020004" pitchFamily="50" charset="0"/>
              </a:rPr>
              <a:t>After cooking, let steaks rest before serving</a:t>
            </a:r>
          </a:p>
        </p:txBody>
      </p:sp>
      <p:pic>
        <p:nvPicPr>
          <p:cNvPr id="3" name="Picture 2" descr="Garlic and Thyme Steak Rub">
            <a:extLst>
              <a:ext uri="{FF2B5EF4-FFF2-40B4-BE49-F238E27FC236}">
                <a16:creationId xmlns:a16="http://schemas.microsoft.com/office/drawing/2014/main" id="{95C6E476-E001-9D09-EC79-4C72A2C2129C}"/>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1864" r="19385"/>
          <a:stretch/>
        </p:blipFill>
        <p:spPr bwMode="auto">
          <a:xfrm>
            <a:off x="5826867" y="1434845"/>
            <a:ext cx="5359005" cy="3827819"/>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27627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454213"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Beef Cuts - </a:t>
            </a:r>
            <a:r>
              <a:rPr lang="en-US" sz="3600" dirty="0">
                <a:latin typeface="Rockwell" panose="02060603020205020403" pitchFamily="18" charset="0"/>
              </a:rPr>
              <a:t>Roasts</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58135"/>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2" name="Text Placeholder 3">
            <a:extLst>
              <a:ext uri="{FF2B5EF4-FFF2-40B4-BE49-F238E27FC236}">
                <a16:creationId xmlns:a16="http://schemas.microsoft.com/office/drawing/2014/main" id="{559575F5-83D6-4199-EF45-AE45C1A1F142}"/>
              </a:ext>
            </a:extLst>
          </p:cNvPr>
          <p:cNvSpPr txBox="1">
            <a:spLocks/>
          </p:cNvSpPr>
          <p:nvPr/>
        </p:nvSpPr>
        <p:spPr>
          <a:xfrm>
            <a:off x="454213" y="1504904"/>
            <a:ext cx="4827906" cy="43322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Proxima Nova" panose="02000506030000020004" pitchFamily="50" charset="0"/>
              </a:rPr>
              <a:t>More than 2 inches thick</a:t>
            </a:r>
          </a:p>
          <a:p>
            <a:r>
              <a:rPr lang="en-US" dirty="0">
                <a:latin typeface="Proxima Nova" panose="02000506030000020004" pitchFamily="50" charset="0"/>
              </a:rPr>
              <a:t>Bone-in or boneless</a:t>
            </a:r>
          </a:p>
          <a:p>
            <a:r>
              <a:rPr lang="en-US" dirty="0">
                <a:latin typeface="Proxima Nova" panose="02000506030000020004" pitchFamily="50" charset="0"/>
              </a:rPr>
              <a:t>Often contains more than one muscle or muscle group</a:t>
            </a:r>
          </a:p>
          <a:p>
            <a:r>
              <a:rPr lang="en-US" dirty="0">
                <a:latin typeface="Proxima Nova" panose="02000506030000020004" pitchFamily="50" charset="0"/>
              </a:rPr>
              <a:t>Cook using dry or moist heat, depending on roast</a:t>
            </a:r>
          </a:p>
        </p:txBody>
      </p:sp>
      <p:pic>
        <p:nvPicPr>
          <p:cNvPr id="3" name="Picture 2">
            <a:extLst>
              <a:ext uri="{FF2B5EF4-FFF2-40B4-BE49-F238E27FC236}">
                <a16:creationId xmlns:a16="http://schemas.microsoft.com/office/drawing/2014/main" id="{D7778D84-0CCF-7C87-5729-3F53C544161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460475" y="3706546"/>
            <a:ext cx="1796933" cy="1280160"/>
          </a:xfrm>
          <a:prstGeom prst="rect">
            <a:avLst/>
          </a:prstGeom>
        </p:spPr>
      </p:pic>
      <p:sp>
        <p:nvSpPr>
          <p:cNvPr id="5" name="Rectangle 4">
            <a:extLst>
              <a:ext uri="{FF2B5EF4-FFF2-40B4-BE49-F238E27FC236}">
                <a16:creationId xmlns:a16="http://schemas.microsoft.com/office/drawing/2014/main" id="{818F36E2-B3C3-0034-298D-729D847F1473}"/>
              </a:ext>
            </a:extLst>
          </p:cNvPr>
          <p:cNvSpPr/>
          <p:nvPr/>
        </p:nvSpPr>
        <p:spPr>
          <a:xfrm>
            <a:off x="5111091" y="5045319"/>
            <a:ext cx="2185987" cy="307777"/>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Tri-tip Roast</a:t>
            </a:r>
          </a:p>
        </p:txBody>
      </p:sp>
      <p:pic>
        <p:nvPicPr>
          <p:cNvPr id="9" name="Picture 8" descr="A close up of food&#10;&#10;Description automatically generated">
            <a:extLst>
              <a:ext uri="{FF2B5EF4-FFF2-40B4-BE49-F238E27FC236}">
                <a16:creationId xmlns:a16="http://schemas.microsoft.com/office/drawing/2014/main" id="{B1766BA5-68EE-3B6F-3A12-3CE7E15FC992}"/>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788037" y="3713846"/>
            <a:ext cx="1484940" cy="1280160"/>
          </a:xfrm>
          <a:prstGeom prst="rect">
            <a:avLst/>
          </a:prstGeom>
        </p:spPr>
      </p:pic>
      <p:sp>
        <p:nvSpPr>
          <p:cNvPr id="11" name="Rectangle 10">
            <a:extLst>
              <a:ext uri="{FF2B5EF4-FFF2-40B4-BE49-F238E27FC236}">
                <a16:creationId xmlns:a16="http://schemas.microsoft.com/office/drawing/2014/main" id="{44730C2E-8C12-0E20-CFC2-F6E8F17C6D3D}"/>
              </a:ext>
            </a:extLst>
          </p:cNvPr>
          <p:cNvSpPr/>
          <p:nvPr/>
        </p:nvSpPr>
        <p:spPr>
          <a:xfrm>
            <a:off x="7477470" y="5023608"/>
            <a:ext cx="2315697" cy="307777"/>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Sirloin Tip Roast</a:t>
            </a:r>
          </a:p>
        </p:txBody>
      </p:sp>
      <p:sp>
        <p:nvSpPr>
          <p:cNvPr id="12" name="Rectangle 11">
            <a:extLst>
              <a:ext uri="{FF2B5EF4-FFF2-40B4-BE49-F238E27FC236}">
                <a16:creationId xmlns:a16="http://schemas.microsoft.com/office/drawing/2014/main" id="{A1FA6D0D-520E-BC4B-469A-8FD3879D1169}"/>
              </a:ext>
            </a:extLst>
          </p:cNvPr>
          <p:cNvSpPr/>
          <p:nvPr/>
        </p:nvSpPr>
        <p:spPr>
          <a:xfrm>
            <a:off x="9613012" y="2714621"/>
            <a:ext cx="2443162" cy="307777"/>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Chuck Roast</a:t>
            </a:r>
          </a:p>
        </p:txBody>
      </p:sp>
      <p:sp>
        <p:nvSpPr>
          <p:cNvPr id="13" name="Rectangle 12">
            <a:extLst>
              <a:ext uri="{FF2B5EF4-FFF2-40B4-BE49-F238E27FC236}">
                <a16:creationId xmlns:a16="http://schemas.microsoft.com/office/drawing/2014/main" id="{FE0E5B75-2CF6-C5F1-3750-E87B94EC7765}"/>
              </a:ext>
            </a:extLst>
          </p:cNvPr>
          <p:cNvSpPr/>
          <p:nvPr/>
        </p:nvSpPr>
        <p:spPr>
          <a:xfrm>
            <a:off x="9615917" y="5023607"/>
            <a:ext cx="2443162" cy="307777"/>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Ribeye Roast</a:t>
            </a:r>
          </a:p>
        </p:txBody>
      </p:sp>
      <p:pic>
        <p:nvPicPr>
          <p:cNvPr id="14" name="Picture 13" descr="A picture containing food&#10;&#10;Description automatically generated">
            <a:extLst>
              <a:ext uri="{FF2B5EF4-FFF2-40B4-BE49-F238E27FC236}">
                <a16:creationId xmlns:a16="http://schemas.microsoft.com/office/drawing/2014/main" id="{D6B9411B-B347-AD10-C65D-F9D81C6FCF89}"/>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570673" y="1409595"/>
            <a:ext cx="1725887" cy="1280160"/>
          </a:xfrm>
          <a:prstGeom prst="rect">
            <a:avLst/>
          </a:prstGeom>
        </p:spPr>
      </p:pic>
      <p:sp>
        <p:nvSpPr>
          <p:cNvPr id="15" name="Rectangle 14">
            <a:extLst>
              <a:ext uri="{FF2B5EF4-FFF2-40B4-BE49-F238E27FC236}">
                <a16:creationId xmlns:a16="http://schemas.microsoft.com/office/drawing/2014/main" id="{63F6A98E-31A2-B1EF-45C5-08984F87690B}"/>
              </a:ext>
            </a:extLst>
          </p:cNvPr>
          <p:cNvSpPr/>
          <p:nvPr/>
        </p:nvSpPr>
        <p:spPr>
          <a:xfrm>
            <a:off x="5212036" y="2715787"/>
            <a:ext cx="2443162" cy="307777"/>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Tenderloin Roast</a:t>
            </a:r>
          </a:p>
        </p:txBody>
      </p:sp>
      <p:pic>
        <p:nvPicPr>
          <p:cNvPr id="16" name="Picture 15" descr="A piece of cake&#10;&#10;Description automatically generated">
            <a:extLst>
              <a:ext uri="{FF2B5EF4-FFF2-40B4-BE49-F238E27FC236}">
                <a16:creationId xmlns:a16="http://schemas.microsoft.com/office/drawing/2014/main" id="{7BF4F407-CFB8-D6F9-6C64-6544C611CE60}"/>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7788036" y="1388163"/>
            <a:ext cx="1843567" cy="1280160"/>
          </a:xfrm>
          <a:prstGeom prst="rect">
            <a:avLst/>
          </a:prstGeom>
        </p:spPr>
      </p:pic>
      <p:sp>
        <p:nvSpPr>
          <p:cNvPr id="17" name="Rectangle 16">
            <a:extLst>
              <a:ext uri="{FF2B5EF4-FFF2-40B4-BE49-F238E27FC236}">
                <a16:creationId xmlns:a16="http://schemas.microsoft.com/office/drawing/2014/main" id="{0F2C1ED3-96A8-E093-2CD6-F66DBE6918C7}"/>
              </a:ext>
            </a:extLst>
          </p:cNvPr>
          <p:cNvSpPr/>
          <p:nvPr/>
        </p:nvSpPr>
        <p:spPr>
          <a:xfrm>
            <a:off x="7488238" y="2730588"/>
            <a:ext cx="2443162" cy="307777"/>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Strip Loin Roast</a:t>
            </a:r>
          </a:p>
        </p:txBody>
      </p:sp>
      <p:pic>
        <p:nvPicPr>
          <p:cNvPr id="18" name="Picture 17" descr="A piece of food&#10;&#10;Description automatically generated">
            <a:extLst>
              <a:ext uri="{FF2B5EF4-FFF2-40B4-BE49-F238E27FC236}">
                <a16:creationId xmlns:a16="http://schemas.microsoft.com/office/drawing/2014/main" id="{14B37864-784A-860F-CB51-ECEF15A11C4C}"/>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9931400" y="1446994"/>
            <a:ext cx="1806387" cy="1205362"/>
          </a:xfrm>
          <a:prstGeom prst="rect">
            <a:avLst/>
          </a:prstGeom>
        </p:spPr>
      </p:pic>
      <p:pic>
        <p:nvPicPr>
          <p:cNvPr id="19" name="Picture 18" descr="A close up of food&#10;&#10;Description automatically generated">
            <a:extLst>
              <a:ext uri="{FF2B5EF4-FFF2-40B4-BE49-F238E27FC236}">
                <a16:creationId xmlns:a16="http://schemas.microsoft.com/office/drawing/2014/main" id="{C7BE4E64-3E69-5CA9-71A0-38B4D8370A57}"/>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9728478" y="3765159"/>
            <a:ext cx="1806387" cy="1280160"/>
          </a:xfrm>
          <a:prstGeom prst="rect">
            <a:avLst/>
          </a:prstGeom>
        </p:spPr>
      </p:pic>
    </p:spTree>
    <p:extLst>
      <p:ext uri="{BB962C8B-B14F-4D97-AF65-F5344CB8AC3E}">
        <p14:creationId xmlns:p14="http://schemas.microsoft.com/office/powerpoint/2010/main" val="18473889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454213"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Beef Cuts – </a:t>
            </a:r>
            <a:r>
              <a:rPr lang="en-US" sz="3600" dirty="0">
                <a:latin typeface="Rockwell" panose="02060603020205020403" pitchFamily="18" charset="0"/>
              </a:rPr>
              <a:t>Rib and Loin Roasts</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58135"/>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2" name="Text Placeholder 3">
            <a:extLst>
              <a:ext uri="{FF2B5EF4-FFF2-40B4-BE49-F238E27FC236}">
                <a16:creationId xmlns:a16="http://schemas.microsoft.com/office/drawing/2014/main" id="{EC6966F2-629A-61E5-C406-0DF6F42DF652}"/>
              </a:ext>
            </a:extLst>
          </p:cNvPr>
          <p:cNvSpPr txBox="1">
            <a:spLocks/>
          </p:cNvSpPr>
          <p:nvPr/>
        </p:nvSpPr>
        <p:spPr>
          <a:xfrm>
            <a:off x="537882" y="1504904"/>
            <a:ext cx="4734509" cy="43322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Proxima Nova" panose="02000506030000020004" pitchFamily="50" charset="0"/>
              </a:rPr>
              <a:t>Tender</a:t>
            </a:r>
          </a:p>
          <a:p>
            <a:r>
              <a:rPr lang="en-US" dirty="0">
                <a:latin typeface="Proxima Nova" panose="02000506030000020004" pitchFamily="50" charset="0"/>
              </a:rPr>
              <a:t>Dry heat</a:t>
            </a:r>
          </a:p>
          <a:p>
            <a:pPr lvl="1"/>
            <a:r>
              <a:rPr lang="en-US" i="1" dirty="0">
                <a:latin typeface="Proxima Nova" panose="02000506030000020004" pitchFamily="50" charset="0"/>
              </a:rPr>
              <a:t>Oven roasting</a:t>
            </a:r>
          </a:p>
          <a:p>
            <a:pPr lvl="1"/>
            <a:r>
              <a:rPr lang="en-US" i="1" dirty="0">
                <a:latin typeface="Proxima Nova" panose="02000506030000020004" pitchFamily="50" charset="0"/>
              </a:rPr>
              <a:t>Indirect grill</a:t>
            </a:r>
          </a:p>
          <a:p>
            <a:r>
              <a:rPr lang="en-US" dirty="0">
                <a:latin typeface="Proxima Nova" panose="02000506030000020004" pitchFamily="50" charset="0"/>
              </a:rPr>
              <a:t>Ideal for signature dishes</a:t>
            </a:r>
          </a:p>
        </p:txBody>
      </p:sp>
      <p:pic>
        <p:nvPicPr>
          <p:cNvPr id="3" name="Picture 2" descr="A picture containing food&#10;&#10;Description automatically generated">
            <a:extLst>
              <a:ext uri="{FF2B5EF4-FFF2-40B4-BE49-F238E27FC236}">
                <a16:creationId xmlns:a16="http://schemas.microsoft.com/office/drawing/2014/main" id="{D585217F-6D56-FCC7-BC57-90A3F960061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272391" y="1300820"/>
            <a:ext cx="1849164" cy="1371600"/>
          </a:xfrm>
          <a:prstGeom prst="rect">
            <a:avLst/>
          </a:prstGeom>
        </p:spPr>
      </p:pic>
      <p:sp>
        <p:nvSpPr>
          <p:cNvPr id="5" name="Rectangle 4">
            <a:extLst>
              <a:ext uri="{FF2B5EF4-FFF2-40B4-BE49-F238E27FC236}">
                <a16:creationId xmlns:a16="http://schemas.microsoft.com/office/drawing/2014/main" id="{1BF0E515-DF0F-70E1-382A-B88C5F88FAD2}"/>
              </a:ext>
            </a:extLst>
          </p:cNvPr>
          <p:cNvSpPr/>
          <p:nvPr/>
        </p:nvSpPr>
        <p:spPr>
          <a:xfrm>
            <a:off x="4872734" y="2686967"/>
            <a:ext cx="2443162" cy="307777"/>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Tenderloin Roast</a:t>
            </a:r>
          </a:p>
        </p:txBody>
      </p:sp>
      <p:pic>
        <p:nvPicPr>
          <p:cNvPr id="9" name="Picture 8" descr="A piece of cake&#10;&#10;Description automatically generated">
            <a:extLst>
              <a:ext uri="{FF2B5EF4-FFF2-40B4-BE49-F238E27FC236}">
                <a16:creationId xmlns:a16="http://schemas.microsoft.com/office/drawing/2014/main" id="{4B7CEF92-01A4-948F-FD1B-8D5264D5735D}"/>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105263" y="3542382"/>
            <a:ext cx="1975250" cy="1371600"/>
          </a:xfrm>
          <a:prstGeom prst="rect">
            <a:avLst/>
          </a:prstGeom>
        </p:spPr>
      </p:pic>
      <p:sp>
        <p:nvSpPr>
          <p:cNvPr id="11" name="Rectangle 10">
            <a:extLst>
              <a:ext uri="{FF2B5EF4-FFF2-40B4-BE49-F238E27FC236}">
                <a16:creationId xmlns:a16="http://schemas.microsoft.com/office/drawing/2014/main" id="{54BCA85A-56E5-792D-41F7-D8B67619E2D7}"/>
              </a:ext>
            </a:extLst>
          </p:cNvPr>
          <p:cNvSpPr/>
          <p:nvPr/>
        </p:nvSpPr>
        <p:spPr>
          <a:xfrm>
            <a:off x="5899974" y="5057419"/>
            <a:ext cx="2443162" cy="307777"/>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Strip Loin Roast</a:t>
            </a:r>
          </a:p>
        </p:txBody>
      </p:sp>
      <p:pic>
        <p:nvPicPr>
          <p:cNvPr id="12" name="Picture 11">
            <a:extLst>
              <a:ext uri="{FF2B5EF4-FFF2-40B4-BE49-F238E27FC236}">
                <a16:creationId xmlns:a16="http://schemas.microsoft.com/office/drawing/2014/main" id="{B4090638-CF66-991D-D3C4-DEF803C9261E}"/>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8908122" y="3553560"/>
            <a:ext cx="1871631" cy="1371600"/>
          </a:xfrm>
          <a:prstGeom prst="rect">
            <a:avLst/>
          </a:prstGeom>
        </p:spPr>
      </p:pic>
      <p:sp>
        <p:nvSpPr>
          <p:cNvPr id="13" name="Rectangle 12">
            <a:extLst>
              <a:ext uri="{FF2B5EF4-FFF2-40B4-BE49-F238E27FC236}">
                <a16:creationId xmlns:a16="http://schemas.microsoft.com/office/drawing/2014/main" id="{9E813CE0-189B-8CF6-E1CB-4DE525C15A72}"/>
              </a:ext>
            </a:extLst>
          </p:cNvPr>
          <p:cNvSpPr/>
          <p:nvPr/>
        </p:nvSpPr>
        <p:spPr>
          <a:xfrm>
            <a:off x="7315896" y="2728112"/>
            <a:ext cx="2731291" cy="307777"/>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TRI-TIP Roast</a:t>
            </a:r>
          </a:p>
        </p:txBody>
      </p:sp>
      <p:pic>
        <p:nvPicPr>
          <p:cNvPr id="14" name="Picture 13">
            <a:extLst>
              <a:ext uri="{FF2B5EF4-FFF2-40B4-BE49-F238E27FC236}">
                <a16:creationId xmlns:a16="http://schemas.microsoft.com/office/drawing/2014/main" id="{E2FC5CEF-295A-03EC-0BB4-F2C642790B31}"/>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7567394" y="1365433"/>
            <a:ext cx="1925286" cy="1371600"/>
          </a:xfrm>
          <a:prstGeom prst="rect">
            <a:avLst/>
          </a:prstGeom>
        </p:spPr>
      </p:pic>
      <p:pic>
        <p:nvPicPr>
          <p:cNvPr id="15" name="Picture 14" descr="A close up of food&#10;&#10;Description automatically generated">
            <a:extLst>
              <a:ext uri="{FF2B5EF4-FFF2-40B4-BE49-F238E27FC236}">
                <a16:creationId xmlns:a16="http://schemas.microsoft.com/office/drawing/2014/main" id="{3C0EFCCD-BD15-9207-F8B8-5839F9E207A2}"/>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9938520" y="1348977"/>
            <a:ext cx="1935414" cy="1371600"/>
          </a:xfrm>
          <a:prstGeom prst="rect">
            <a:avLst/>
          </a:prstGeom>
        </p:spPr>
      </p:pic>
      <p:sp>
        <p:nvSpPr>
          <p:cNvPr id="16" name="Rectangle 15">
            <a:extLst>
              <a:ext uri="{FF2B5EF4-FFF2-40B4-BE49-F238E27FC236}">
                <a16:creationId xmlns:a16="http://schemas.microsoft.com/office/drawing/2014/main" id="{DE3298A9-A684-803B-656D-252E961A6964}"/>
              </a:ext>
            </a:extLst>
          </p:cNvPr>
          <p:cNvSpPr/>
          <p:nvPr/>
        </p:nvSpPr>
        <p:spPr>
          <a:xfrm>
            <a:off x="9569281" y="2686968"/>
            <a:ext cx="2443162" cy="307777"/>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Ribeye Roast</a:t>
            </a:r>
          </a:p>
        </p:txBody>
      </p:sp>
      <p:sp>
        <p:nvSpPr>
          <p:cNvPr id="17" name="Rectangle 16">
            <a:extLst>
              <a:ext uri="{FF2B5EF4-FFF2-40B4-BE49-F238E27FC236}">
                <a16:creationId xmlns:a16="http://schemas.microsoft.com/office/drawing/2014/main" id="{103BE109-51A4-9A5E-A733-CF3DF231493A}"/>
              </a:ext>
            </a:extLst>
          </p:cNvPr>
          <p:cNvSpPr/>
          <p:nvPr/>
        </p:nvSpPr>
        <p:spPr>
          <a:xfrm>
            <a:off x="8610501" y="4985803"/>
            <a:ext cx="2443162" cy="523220"/>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Top Sirloin </a:t>
            </a:r>
          </a:p>
          <a:p>
            <a:pPr algn="ctr"/>
            <a:r>
              <a:rPr lang="en-US" sz="1400" dirty="0">
                <a:solidFill>
                  <a:schemeClr val="tx1"/>
                </a:solidFill>
                <a:latin typeface="Franklin Gothic Book" panose="020B0503020102020204" pitchFamily="34" charset="0"/>
              </a:rPr>
              <a:t>Petite Roast</a:t>
            </a:r>
          </a:p>
        </p:txBody>
      </p:sp>
    </p:spTree>
    <p:extLst>
      <p:ext uri="{BB962C8B-B14F-4D97-AF65-F5344CB8AC3E}">
        <p14:creationId xmlns:p14="http://schemas.microsoft.com/office/powerpoint/2010/main" val="18667272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454213" y="221487"/>
            <a:ext cx="10596408"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Beef Cuts – </a:t>
            </a:r>
            <a:r>
              <a:rPr lang="en-US" sz="3600" dirty="0">
                <a:latin typeface="Rockwell" panose="02060603020205020403" pitchFamily="18" charset="0"/>
              </a:rPr>
              <a:t>Chuck and Round Roasts</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58135"/>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2" name="Text Placeholder 3">
            <a:extLst>
              <a:ext uri="{FF2B5EF4-FFF2-40B4-BE49-F238E27FC236}">
                <a16:creationId xmlns:a16="http://schemas.microsoft.com/office/drawing/2014/main" id="{F5212C37-6AB2-D399-5A67-717C05A78B54}"/>
              </a:ext>
            </a:extLst>
          </p:cNvPr>
          <p:cNvSpPr txBox="1">
            <a:spLocks/>
          </p:cNvSpPr>
          <p:nvPr/>
        </p:nvSpPr>
        <p:spPr>
          <a:xfrm>
            <a:off x="454213" y="1504904"/>
            <a:ext cx="5607288" cy="43322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Proxima Nova" panose="02000506030000020004" pitchFamily="50" charset="0"/>
              </a:rPr>
              <a:t>Moist heat helps tenderize</a:t>
            </a:r>
          </a:p>
          <a:p>
            <a:pPr lvl="1"/>
            <a:r>
              <a:rPr lang="en-US" i="1" dirty="0">
                <a:latin typeface="Proxima Nova" panose="02000506030000020004" pitchFamily="50" charset="0"/>
              </a:rPr>
              <a:t>Braising</a:t>
            </a:r>
          </a:p>
          <a:p>
            <a:pPr lvl="1"/>
            <a:r>
              <a:rPr lang="en-US" i="1" dirty="0">
                <a:latin typeface="Proxima Nova" panose="02000506030000020004" pitchFamily="50" charset="0"/>
              </a:rPr>
              <a:t>Slow-cooker</a:t>
            </a:r>
          </a:p>
          <a:p>
            <a:r>
              <a:rPr lang="en-US" dirty="0">
                <a:latin typeface="Proxima Nova" panose="02000506030000020004" pitchFamily="50" charset="0"/>
              </a:rPr>
              <a:t>Often paired with flavorful sauces</a:t>
            </a:r>
          </a:p>
          <a:p>
            <a:r>
              <a:rPr lang="en-US" dirty="0">
                <a:latin typeface="Proxima Nova" panose="02000506030000020004" pitchFamily="50" charset="0"/>
              </a:rPr>
              <a:t>Offer value</a:t>
            </a:r>
          </a:p>
          <a:p>
            <a:r>
              <a:rPr lang="en-US" dirty="0">
                <a:latin typeface="Proxima Nova" panose="02000506030000020004" pitchFamily="50" charset="0"/>
              </a:rPr>
              <a:t>Larger portions can stretch across more than one meal</a:t>
            </a:r>
          </a:p>
        </p:txBody>
      </p:sp>
      <p:sp>
        <p:nvSpPr>
          <p:cNvPr id="3" name="Rectangle 2">
            <a:extLst>
              <a:ext uri="{FF2B5EF4-FFF2-40B4-BE49-F238E27FC236}">
                <a16:creationId xmlns:a16="http://schemas.microsoft.com/office/drawing/2014/main" id="{3BB7A158-D9B4-8259-FAE2-4B0D36C1E2FA}"/>
              </a:ext>
            </a:extLst>
          </p:cNvPr>
          <p:cNvSpPr/>
          <p:nvPr/>
        </p:nvSpPr>
        <p:spPr>
          <a:xfrm>
            <a:off x="5853043" y="5638353"/>
            <a:ext cx="2623499" cy="307777"/>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Petite Tender Roast</a:t>
            </a:r>
          </a:p>
        </p:txBody>
      </p:sp>
      <p:pic>
        <p:nvPicPr>
          <p:cNvPr id="5" name="Picture 4" descr="A close up of food&#10;&#10;Description automatically generated">
            <a:extLst>
              <a:ext uri="{FF2B5EF4-FFF2-40B4-BE49-F238E27FC236}">
                <a16:creationId xmlns:a16="http://schemas.microsoft.com/office/drawing/2014/main" id="{22E4A2DE-DF3E-07B1-C5D5-7870F3BA826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977695" y="3570980"/>
            <a:ext cx="2446221" cy="2108878"/>
          </a:xfrm>
          <a:prstGeom prst="rect">
            <a:avLst/>
          </a:prstGeom>
        </p:spPr>
      </p:pic>
      <p:sp>
        <p:nvSpPr>
          <p:cNvPr id="9" name="Rectangle 8">
            <a:extLst>
              <a:ext uri="{FF2B5EF4-FFF2-40B4-BE49-F238E27FC236}">
                <a16:creationId xmlns:a16="http://schemas.microsoft.com/office/drawing/2014/main" id="{52F729AE-DE23-17AE-1C58-BCA7567F080E}"/>
              </a:ext>
            </a:extLst>
          </p:cNvPr>
          <p:cNvSpPr/>
          <p:nvPr/>
        </p:nvSpPr>
        <p:spPr>
          <a:xfrm>
            <a:off x="9182734" y="5638354"/>
            <a:ext cx="2352108" cy="307777"/>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Sirloin Tip Roast</a:t>
            </a:r>
          </a:p>
        </p:txBody>
      </p:sp>
      <p:sp>
        <p:nvSpPr>
          <p:cNvPr id="11" name="Rectangle 10">
            <a:extLst>
              <a:ext uri="{FF2B5EF4-FFF2-40B4-BE49-F238E27FC236}">
                <a16:creationId xmlns:a16="http://schemas.microsoft.com/office/drawing/2014/main" id="{C153BFF0-B63B-0C07-C55C-C72CCAF69671}"/>
              </a:ext>
            </a:extLst>
          </p:cNvPr>
          <p:cNvSpPr/>
          <p:nvPr/>
        </p:nvSpPr>
        <p:spPr>
          <a:xfrm>
            <a:off x="6008132" y="2803906"/>
            <a:ext cx="2443162" cy="307777"/>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Chuck Roast</a:t>
            </a:r>
          </a:p>
        </p:txBody>
      </p:sp>
      <p:pic>
        <p:nvPicPr>
          <p:cNvPr id="12" name="Picture 11">
            <a:extLst>
              <a:ext uri="{FF2B5EF4-FFF2-40B4-BE49-F238E27FC236}">
                <a16:creationId xmlns:a16="http://schemas.microsoft.com/office/drawing/2014/main" id="{43C93E1C-A328-BCE3-B5A9-9D6675CCFDED}"/>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9053357" y="1021767"/>
            <a:ext cx="2292321" cy="1732239"/>
          </a:xfrm>
          <a:prstGeom prst="rect">
            <a:avLst/>
          </a:prstGeom>
        </p:spPr>
      </p:pic>
      <p:sp>
        <p:nvSpPr>
          <p:cNvPr id="13" name="Rectangle 12">
            <a:extLst>
              <a:ext uri="{FF2B5EF4-FFF2-40B4-BE49-F238E27FC236}">
                <a16:creationId xmlns:a16="http://schemas.microsoft.com/office/drawing/2014/main" id="{9ECFC531-07C5-4CF6-9BE5-6A3F37AF9BAF}"/>
              </a:ext>
            </a:extLst>
          </p:cNvPr>
          <p:cNvSpPr/>
          <p:nvPr/>
        </p:nvSpPr>
        <p:spPr>
          <a:xfrm>
            <a:off x="8925559" y="2803906"/>
            <a:ext cx="2443162" cy="307777"/>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Eye Of Round Roast</a:t>
            </a:r>
          </a:p>
        </p:txBody>
      </p:sp>
      <p:pic>
        <p:nvPicPr>
          <p:cNvPr id="14" name="Picture 13" descr="A piece of food&#10;&#10;Description automatically generated">
            <a:extLst>
              <a:ext uri="{FF2B5EF4-FFF2-40B4-BE49-F238E27FC236}">
                <a16:creationId xmlns:a16="http://schemas.microsoft.com/office/drawing/2014/main" id="{24FC6A30-C5DA-05B0-3AE0-4709959F4065}"/>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6135597" y="1258693"/>
            <a:ext cx="2315697" cy="1545213"/>
          </a:xfrm>
          <a:prstGeom prst="rect">
            <a:avLst/>
          </a:prstGeom>
        </p:spPr>
      </p:pic>
      <p:pic>
        <p:nvPicPr>
          <p:cNvPr id="15" name="Picture 14" descr="A picture containing fruit, tree&#10;&#10;Description automatically generated">
            <a:extLst>
              <a:ext uri="{FF2B5EF4-FFF2-40B4-BE49-F238E27FC236}">
                <a16:creationId xmlns:a16="http://schemas.microsoft.com/office/drawing/2014/main" id="{58D45C1D-28BD-4276-647E-449B3247B116}"/>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6112191" y="3802187"/>
            <a:ext cx="2512209" cy="1567716"/>
          </a:xfrm>
          <a:prstGeom prst="rect">
            <a:avLst/>
          </a:prstGeom>
        </p:spPr>
      </p:pic>
    </p:spTree>
    <p:extLst>
      <p:ext uri="{BB962C8B-B14F-4D97-AF65-F5344CB8AC3E}">
        <p14:creationId xmlns:p14="http://schemas.microsoft.com/office/powerpoint/2010/main" val="25978598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454213"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Beef Cuts - </a:t>
            </a:r>
            <a:r>
              <a:rPr lang="en-US" sz="3600" dirty="0">
                <a:latin typeface="Rockwell" panose="02060603020205020403" pitchFamily="18" charset="0"/>
              </a:rPr>
              <a:t>Brisket</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58135"/>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2" name="Text Placeholder 3">
            <a:extLst>
              <a:ext uri="{FF2B5EF4-FFF2-40B4-BE49-F238E27FC236}">
                <a16:creationId xmlns:a16="http://schemas.microsoft.com/office/drawing/2014/main" id="{18A82FF8-B0FB-B6C2-DBF9-810D06620926}"/>
              </a:ext>
            </a:extLst>
          </p:cNvPr>
          <p:cNvSpPr txBox="1">
            <a:spLocks/>
          </p:cNvSpPr>
          <p:nvPr/>
        </p:nvSpPr>
        <p:spPr>
          <a:xfrm>
            <a:off x="454213" y="1398806"/>
            <a:ext cx="5100281" cy="43322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Proxima Nova" panose="02000506030000020004" pitchFamily="50" charset="0"/>
              </a:rPr>
              <a:t>Sold fresh or cured as Corned Beef</a:t>
            </a:r>
          </a:p>
          <a:p>
            <a:r>
              <a:rPr lang="en-US" dirty="0">
                <a:latin typeface="Proxima Nova" panose="02000506030000020004" pitchFamily="50" charset="0"/>
              </a:rPr>
              <a:t>Popular in BBQ and other classic or comfort dishes</a:t>
            </a:r>
          </a:p>
          <a:p>
            <a:r>
              <a:rPr lang="en-US" dirty="0">
                <a:latin typeface="Proxima Nova" panose="02000506030000020004" pitchFamily="50" charset="0"/>
              </a:rPr>
              <a:t>Slow cooking methods; moist or dry</a:t>
            </a:r>
          </a:p>
          <a:p>
            <a:pPr lvl="1"/>
            <a:r>
              <a:rPr lang="en-US" i="1" dirty="0">
                <a:latin typeface="Proxima Nova" panose="02000506030000020004" pitchFamily="50" charset="0"/>
              </a:rPr>
              <a:t>Braising</a:t>
            </a:r>
          </a:p>
          <a:p>
            <a:pPr lvl="1"/>
            <a:r>
              <a:rPr lang="en-US" i="1" dirty="0">
                <a:latin typeface="Proxima Nova" panose="02000506030000020004" pitchFamily="50" charset="0"/>
              </a:rPr>
              <a:t>Smoking low-and-slow</a:t>
            </a:r>
          </a:p>
          <a:p>
            <a:r>
              <a:rPr lang="en-US" dirty="0">
                <a:latin typeface="Proxima Nova" panose="02000506030000020004" pitchFamily="50" charset="0"/>
              </a:rPr>
              <a:t>Adapts well to dry rubs and marinades</a:t>
            </a:r>
          </a:p>
        </p:txBody>
      </p:sp>
      <p:pic>
        <p:nvPicPr>
          <p:cNvPr id="3" name="Picture 2" descr="A piece of pizza&#10;&#10;Description automatically generated">
            <a:extLst>
              <a:ext uri="{FF2B5EF4-FFF2-40B4-BE49-F238E27FC236}">
                <a16:creationId xmlns:a16="http://schemas.microsoft.com/office/drawing/2014/main" id="{EC0EED2B-AD5D-2BAF-929F-7A64351587F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431502" y="1611004"/>
            <a:ext cx="4587141" cy="3555460"/>
          </a:xfrm>
          <a:prstGeom prst="rect">
            <a:avLst/>
          </a:prstGeom>
        </p:spPr>
      </p:pic>
    </p:spTree>
    <p:extLst>
      <p:ext uri="{BB962C8B-B14F-4D97-AF65-F5344CB8AC3E}">
        <p14:creationId xmlns:p14="http://schemas.microsoft.com/office/powerpoint/2010/main" val="32326753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454213"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Beef Cuts - </a:t>
            </a:r>
            <a:r>
              <a:rPr lang="en-US" sz="3600" dirty="0">
                <a:latin typeface="Rockwell" panose="02060603020205020403" pitchFamily="18" charset="0"/>
              </a:rPr>
              <a:t>Ribs</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58135"/>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2" name="Text Placeholder 3">
            <a:extLst>
              <a:ext uri="{FF2B5EF4-FFF2-40B4-BE49-F238E27FC236}">
                <a16:creationId xmlns:a16="http://schemas.microsoft.com/office/drawing/2014/main" id="{CE797EAF-DDB5-6E83-4AE7-2C54A9112D9F}"/>
              </a:ext>
            </a:extLst>
          </p:cNvPr>
          <p:cNvSpPr txBox="1">
            <a:spLocks/>
          </p:cNvSpPr>
          <p:nvPr/>
        </p:nvSpPr>
        <p:spPr>
          <a:xfrm>
            <a:off x="454213" y="1504904"/>
            <a:ext cx="6330950" cy="43322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Proxima Nova" panose="02000506030000020004" pitchFamily="50" charset="0"/>
              </a:rPr>
              <a:t>Back Ribs</a:t>
            </a:r>
          </a:p>
          <a:p>
            <a:r>
              <a:rPr lang="en-US" dirty="0">
                <a:latin typeface="Proxima Nova" panose="02000506030000020004" pitchFamily="50" charset="0"/>
              </a:rPr>
              <a:t>Country-Style Ribs</a:t>
            </a:r>
          </a:p>
          <a:p>
            <a:r>
              <a:rPr lang="en-US" dirty="0">
                <a:latin typeface="Proxima Nova" panose="02000506030000020004" pitchFamily="50" charset="0"/>
              </a:rPr>
              <a:t>Short Ribs</a:t>
            </a:r>
          </a:p>
          <a:p>
            <a:pPr lvl="1"/>
            <a:r>
              <a:rPr lang="en-US" i="1" dirty="0">
                <a:latin typeface="Proxima Nova" panose="02000506030000020004" pitchFamily="50" charset="0"/>
              </a:rPr>
              <a:t>Traditional Cut</a:t>
            </a:r>
          </a:p>
          <a:p>
            <a:pPr lvl="1"/>
            <a:r>
              <a:rPr lang="en-US" i="1" dirty="0">
                <a:latin typeface="Proxima Nova" panose="02000506030000020004" pitchFamily="50" charset="0"/>
              </a:rPr>
              <a:t>Flanken-Style</a:t>
            </a:r>
          </a:p>
        </p:txBody>
      </p:sp>
      <p:pic>
        <p:nvPicPr>
          <p:cNvPr id="3" name="Picture 2" descr="A piece of pizza&#10;&#10;Description automatically generated">
            <a:extLst>
              <a:ext uri="{FF2B5EF4-FFF2-40B4-BE49-F238E27FC236}">
                <a16:creationId xmlns:a16="http://schemas.microsoft.com/office/drawing/2014/main" id="{2FB79BDC-4011-68A4-C63C-22E4EE722DB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393368" y="973127"/>
            <a:ext cx="2425700" cy="1828800"/>
          </a:xfrm>
          <a:prstGeom prst="rect">
            <a:avLst/>
          </a:prstGeom>
        </p:spPr>
      </p:pic>
      <p:sp>
        <p:nvSpPr>
          <p:cNvPr id="5" name="Rectangle 4">
            <a:extLst>
              <a:ext uri="{FF2B5EF4-FFF2-40B4-BE49-F238E27FC236}">
                <a16:creationId xmlns:a16="http://schemas.microsoft.com/office/drawing/2014/main" id="{7C44CBDB-5A69-EB7C-403D-BFBEF8E1CC7B}"/>
              </a:ext>
            </a:extLst>
          </p:cNvPr>
          <p:cNvSpPr/>
          <p:nvPr/>
        </p:nvSpPr>
        <p:spPr>
          <a:xfrm>
            <a:off x="5256596" y="2777196"/>
            <a:ext cx="2443162" cy="307777"/>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Back Ribs</a:t>
            </a:r>
          </a:p>
        </p:txBody>
      </p:sp>
      <p:pic>
        <p:nvPicPr>
          <p:cNvPr id="9" name="Picture 8" descr="A slice of pizza&#10;&#10;Description automatically generated">
            <a:extLst>
              <a:ext uri="{FF2B5EF4-FFF2-40B4-BE49-F238E27FC236}">
                <a16:creationId xmlns:a16="http://schemas.microsoft.com/office/drawing/2014/main" id="{32197934-3976-A7E3-8908-2E71BB61FEEF}"/>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8397780" y="973127"/>
            <a:ext cx="3253388" cy="1828800"/>
          </a:xfrm>
          <a:prstGeom prst="rect">
            <a:avLst/>
          </a:prstGeom>
        </p:spPr>
      </p:pic>
      <p:sp>
        <p:nvSpPr>
          <p:cNvPr id="11" name="Rectangle 10">
            <a:extLst>
              <a:ext uri="{FF2B5EF4-FFF2-40B4-BE49-F238E27FC236}">
                <a16:creationId xmlns:a16="http://schemas.microsoft.com/office/drawing/2014/main" id="{A3A32CDA-1FAE-0E89-7B91-4B1EC946F488}"/>
              </a:ext>
            </a:extLst>
          </p:cNvPr>
          <p:cNvSpPr/>
          <p:nvPr/>
        </p:nvSpPr>
        <p:spPr>
          <a:xfrm>
            <a:off x="8802893" y="2779717"/>
            <a:ext cx="2443162" cy="307777"/>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Country-Style Ribs</a:t>
            </a:r>
          </a:p>
        </p:txBody>
      </p:sp>
      <p:pic>
        <p:nvPicPr>
          <p:cNvPr id="12" name="Picture 11" descr="A piece of cake&#10;&#10;Description automatically generated">
            <a:extLst>
              <a:ext uri="{FF2B5EF4-FFF2-40B4-BE49-F238E27FC236}">
                <a16:creationId xmlns:a16="http://schemas.microsoft.com/office/drawing/2014/main" id="{30D14B63-7702-22B6-CCB2-DEEB91C0C7EC}"/>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4981643" y="3773027"/>
            <a:ext cx="2993068" cy="1608189"/>
          </a:xfrm>
          <a:prstGeom prst="rect">
            <a:avLst/>
          </a:prstGeom>
        </p:spPr>
      </p:pic>
      <p:sp>
        <p:nvSpPr>
          <p:cNvPr id="13" name="Rectangle 12">
            <a:extLst>
              <a:ext uri="{FF2B5EF4-FFF2-40B4-BE49-F238E27FC236}">
                <a16:creationId xmlns:a16="http://schemas.microsoft.com/office/drawing/2014/main" id="{9519521D-AD59-5C15-C928-7B2035913B8E}"/>
              </a:ext>
            </a:extLst>
          </p:cNvPr>
          <p:cNvSpPr/>
          <p:nvPr/>
        </p:nvSpPr>
        <p:spPr>
          <a:xfrm>
            <a:off x="5256596" y="5457196"/>
            <a:ext cx="2443162" cy="307777"/>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Short Ribs</a:t>
            </a:r>
          </a:p>
        </p:txBody>
      </p:sp>
      <p:pic>
        <p:nvPicPr>
          <p:cNvPr id="14" name="Picture 13" descr="A piece of cake&#10;&#10;Description automatically generated">
            <a:extLst>
              <a:ext uri="{FF2B5EF4-FFF2-40B4-BE49-F238E27FC236}">
                <a16:creationId xmlns:a16="http://schemas.microsoft.com/office/drawing/2014/main" id="{0A02DB1B-BEB8-25BC-2E0B-7E9A9E0AF198}"/>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8802893" y="3702734"/>
            <a:ext cx="2632387" cy="1828800"/>
          </a:xfrm>
          <a:prstGeom prst="rect">
            <a:avLst/>
          </a:prstGeom>
        </p:spPr>
      </p:pic>
      <p:sp>
        <p:nvSpPr>
          <p:cNvPr id="15" name="Rectangle 14">
            <a:extLst>
              <a:ext uri="{FF2B5EF4-FFF2-40B4-BE49-F238E27FC236}">
                <a16:creationId xmlns:a16="http://schemas.microsoft.com/office/drawing/2014/main" id="{1FBE12AF-EC47-E3CF-D2CB-358A166665F9}"/>
              </a:ext>
            </a:extLst>
          </p:cNvPr>
          <p:cNvSpPr/>
          <p:nvPr/>
        </p:nvSpPr>
        <p:spPr>
          <a:xfrm>
            <a:off x="8554671" y="5529414"/>
            <a:ext cx="2939605" cy="307777"/>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Short Ribs, Flanken-style</a:t>
            </a:r>
          </a:p>
        </p:txBody>
      </p:sp>
    </p:spTree>
    <p:extLst>
      <p:ext uri="{BB962C8B-B14F-4D97-AF65-F5344CB8AC3E}">
        <p14:creationId xmlns:p14="http://schemas.microsoft.com/office/powerpoint/2010/main" val="22821078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454213"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Beef Cuts – </a:t>
            </a:r>
            <a:r>
              <a:rPr lang="en-US" sz="3600" dirty="0">
                <a:latin typeface="Rockwell" panose="02060603020205020403" pitchFamily="18" charset="0"/>
              </a:rPr>
              <a:t>Back Ribs</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58135"/>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2" name="Text Placeholder 3">
            <a:extLst>
              <a:ext uri="{FF2B5EF4-FFF2-40B4-BE49-F238E27FC236}">
                <a16:creationId xmlns:a16="http://schemas.microsoft.com/office/drawing/2014/main" id="{BB2CDE48-CDC3-0C1A-8729-63900AB519E6}"/>
              </a:ext>
            </a:extLst>
          </p:cNvPr>
          <p:cNvSpPr txBox="1">
            <a:spLocks/>
          </p:cNvSpPr>
          <p:nvPr/>
        </p:nvSpPr>
        <p:spPr>
          <a:xfrm>
            <a:off x="454213" y="1504904"/>
            <a:ext cx="6330950" cy="43322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Proxima Nova" panose="02000506030000020004" pitchFamily="50" charset="0"/>
              </a:rPr>
              <a:t>Bone-in</a:t>
            </a:r>
          </a:p>
          <a:p>
            <a:r>
              <a:rPr lang="en-US" dirty="0">
                <a:latin typeface="Proxima Nova" panose="02000506030000020004" pitchFamily="50" charset="0"/>
              </a:rPr>
              <a:t>Relatively inexpensive</a:t>
            </a:r>
          </a:p>
          <a:p>
            <a:r>
              <a:rPr lang="en-US" dirty="0">
                <a:latin typeface="Proxima Nova" panose="02000506030000020004" pitchFamily="50" charset="0"/>
              </a:rPr>
              <a:t>Smoke</a:t>
            </a:r>
          </a:p>
          <a:p>
            <a:r>
              <a:rPr lang="en-US" dirty="0">
                <a:latin typeface="Proxima Nova" panose="02000506030000020004" pitchFamily="50" charset="0"/>
              </a:rPr>
              <a:t>Indirect grill</a:t>
            </a:r>
          </a:p>
          <a:p>
            <a:r>
              <a:rPr lang="en-US" dirty="0">
                <a:latin typeface="Proxima Nova" panose="02000506030000020004" pitchFamily="50" charset="0"/>
              </a:rPr>
              <a:t>Braise</a:t>
            </a:r>
          </a:p>
          <a:p>
            <a:endParaRPr lang="en-US" dirty="0"/>
          </a:p>
        </p:txBody>
      </p:sp>
      <p:pic>
        <p:nvPicPr>
          <p:cNvPr id="3" name="Picture 2" descr="A piece of pizza&#10;&#10;Description automatically generated">
            <a:extLst>
              <a:ext uri="{FF2B5EF4-FFF2-40B4-BE49-F238E27FC236}">
                <a16:creationId xmlns:a16="http://schemas.microsoft.com/office/drawing/2014/main" id="{1B84773D-195E-FED7-9635-BBD33D49CAD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680037" y="1281186"/>
            <a:ext cx="5400937" cy="4071910"/>
          </a:xfrm>
          <a:prstGeom prst="rect">
            <a:avLst/>
          </a:prstGeom>
        </p:spPr>
      </p:pic>
    </p:spTree>
    <p:extLst>
      <p:ext uri="{BB962C8B-B14F-4D97-AF65-F5344CB8AC3E}">
        <p14:creationId xmlns:p14="http://schemas.microsoft.com/office/powerpoint/2010/main" val="6016212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454213"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Beef Cuts – </a:t>
            </a:r>
            <a:r>
              <a:rPr lang="en-US" sz="3600" dirty="0">
                <a:latin typeface="Rockwell" panose="02060603020205020403" pitchFamily="18" charset="0"/>
              </a:rPr>
              <a:t>Country-Style Ribs</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58135"/>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2" name="Text Placeholder 3">
            <a:extLst>
              <a:ext uri="{FF2B5EF4-FFF2-40B4-BE49-F238E27FC236}">
                <a16:creationId xmlns:a16="http://schemas.microsoft.com/office/drawing/2014/main" id="{3FEFCC1A-9DCD-F3EE-0730-5C93F798B10C}"/>
              </a:ext>
            </a:extLst>
          </p:cNvPr>
          <p:cNvSpPr txBox="1">
            <a:spLocks/>
          </p:cNvSpPr>
          <p:nvPr/>
        </p:nvSpPr>
        <p:spPr>
          <a:xfrm>
            <a:off x="454213" y="1504904"/>
            <a:ext cx="5285106" cy="43322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Proxima Nova" panose="02000506030000020004" pitchFamily="50" charset="0"/>
              </a:rPr>
              <a:t>Boneless</a:t>
            </a:r>
          </a:p>
          <a:p>
            <a:r>
              <a:rPr lang="en-US" dirty="0">
                <a:latin typeface="Proxima Nova" panose="02000506030000020004" pitchFamily="50" charset="0"/>
              </a:rPr>
              <a:t>From the Chuck Roll </a:t>
            </a:r>
            <a:r>
              <a:rPr lang="en-US" dirty="0" err="1">
                <a:latin typeface="Proxima Nova" panose="02000506030000020004" pitchFamily="50" charset="0"/>
              </a:rPr>
              <a:t>subprimal</a:t>
            </a:r>
            <a:endParaRPr lang="en-US" dirty="0">
              <a:latin typeface="Proxima Nova" panose="02000506030000020004" pitchFamily="50" charset="0"/>
            </a:endParaRPr>
          </a:p>
          <a:p>
            <a:r>
              <a:rPr lang="en-US" dirty="0">
                <a:latin typeface="Proxima Nova" panose="02000506030000020004" pitchFamily="50" charset="0"/>
              </a:rPr>
              <a:t>Meaty, tender, juicy and flavorful</a:t>
            </a:r>
          </a:p>
          <a:p>
            <a:r>
              <a:rPr lang="en-US" dirty="0">
                <a:latin typeface="Proxima Nova" panose="02000506030000020004" pitchFamily="50" charset="0"/>
              </a:rPr>
              <a:t>Pre-cut and perfectly portioned</a:t>
            </a:r>
          </a:p>
          <a:p>
            <a:r>
              <a:rPr lang="en-US" dirty="0">
                <a:latin typeface="Proxima Nova" panose="02000506030000020004" pitchFamily="50" charset="0"/>
              </a:rPr>
              <a:t>Braise or braise and finish on grill</a:t>
            </a:r>
          </a:p>
          <a:p>
            <a:endParaRPr lang="en-US" dirty="0">
              <a:latin typeface="Proxima Nova" panose="02000506030000020004" pitchFamily="50" charset="0"/>
            </a:endParaRPr>
          </a:p>
        </p:txBody>
      </p:sp>
      <p:pic>
        <p:nvPicPr>
          <p:cNvPr id="3" name="Picture 2" descr="A slice of pizza&#10;&#10;Description automatically generated">
            <a:extLst>
              <a:ext uri="{FF2B5EF4-FFF2-40B4-BE49-F238E27FC236}">
                <a16:creationId xmlns:a16="http://schemas.microsoft.com/office/drawing/2014/main" id="{CB0BA69A-B917-BBF0-AAB5-B04B8A1CDD6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011153" y="1796625"/>
            <a:ext cx="5918200" cy="3166719"/>
          </a:xfrm>
          <a:prstGeom prst="rect">
            <a:avLst/>
          </a:prstGeom>
        </p:spPr>
      </p:pic>
    </p:spTree>
    <p:extLst>
      <p:ext uri="{BB962C8B-B14F-4D97-AF65-F5344CB8AC3E}">
        <p14:creationId xmlns:p14="http://schemas.microsoft.com/office/powerpoint/2010/main" val="31734511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454213"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Beef Cuts – </a:t>
            </a:r>
            <a:r>
              <a:rPr lang="en-US" sz="3600" dirty="0">
                <a:latin typeface="Rockwell" panose="02060603020205020403" pitchFamily="18" charset="0"/>
              </a:rPr>
              <a:t>Short Ribs</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58135"/>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2" name="Text Placeholder 3">
            <a:extLst>
              <a:ext uri="{FF2B5EF4-FFF2-40B4-BE49-F238E27FC236}">
                <a16:creationId xmlns:a16="http://schemas.microsoft.com/office/drawing/2014/main" id="{68581B38-D4BF-E959-7588-92ADE383C881}"/>
              </a:ext>
            </a:extLst>
          </p:cNvPr>
          <p:cNvSpPr txBox="1">
            <a:spLocks/>
          </p:cNvSpPr>
          <p:nvPr/>
        </p:nvSpPr>
        <p:spPr>
          <a:xfrm>
            <a:off x="454213" y="1504904"/>
            <a:ext cx="5041915" cy="43322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Proxima Nova" panose="02000506030000020004" pitchFamily="50" charset="0"/>
              </a:rPr>
              <a:t>Bone-in or boneless</a:t>
            </a:r>
          </a:p>
          <a:p>
            <a:r>
              <a:rPr lang="en-US" dirty="0">
                <a:latin typeface="Proxima Nova" panose="02000506030000020004" pitchFamily="50" charset="0"/>
              </a:rPr>
              <a:t>Retail – Chuck Short Ribs</a:t>
            </a:r>
          </a:p>
          <a:p>
            <a:r>
              <a:rPr lang="en-US" dirty="0">
                <a:latin typeface="Proxima Nova" panose="02000506030000020004" pitchFamily="50" charset="0"/>
              </a:rPr>
              <a:t>Foodservice – Plate Short Ribs</a:t>
            </a:r>
          </a:p>
          <a:p>
            <a:r>
              <a:rPr lang="en-US" dirty="0">
                <a:latin typeface="Proxima Nova" panose="02000506030000020004" pitchFamily="50" charset="0"/>
              </a:rPr>
              <a:t>Slow, moist cooking when cut between ribs</a:t>
            </a:r>
          </a:p>
          <a:p>
            <a:r>
              <a:rPr lang="en-US" dirty="0">
                <a:latin typeface="Proxima Nova" panose="02000506030000020004" pitchFamily="50" charset="0"/>
              </a:rPr>
              <a:t>Marinated and grilled when cut Flanken-Style</a:t>
            </a:r>
          </a:p>
          <a:p>
            <a:endParaRPr lang="en-US" dirty="0">
              <a:latin typeface="Proxima Nova" panose="02000506030000020004" pitchFamily="50" charset="0"/>
            </a:endParaRPr>
          </a:p>
        </p:txBody>
      </p:sp>
      <p:pic>
        <p:nvPicPr>
          <p:cNvPr id="3" name="Picture 2">
            <a:extLst>
              <a:ext uri="{FF2B5EF4-FFF2-40B4-BE49-F238E27FC236}">
                <a16:creationId xmlns:a16="http://schemas.microsoft.com/office/drawing/2014/main" id="{D6663220-7E1C-628D-FCB7-58CFABD57FD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179127" y="1414803"/>
            <a:ext cx="2326360" cy="1474632"/>
          </a:xfrm>
          <a:prstGeom prst="rect">
            <a:avLst/>
          </a:prstGeom>
        </p:spPr>
      </p:pic>
      <p:sp>
        <p:nvSpPr>
          <p:cNvPr id="5" name="Rectangle 4">
            <a:extLst>
              <a:ext uri="{FF2B5EF4-FFF2-40B4-BE49-F238E27FC236}">
                <a16:creationId xmlns:a16="http://schemas.microsoft.com/office/drawing/2014/main" id="{A1F8A375-A92F-3451-6BC8-BD73CF767723}"/>
              </a:ext>
            </a:extLst>
          </p:cNvPr>
          <p:cNvSpPr/>
          <p:nvPr/>
        </p:nvSpPr>
        <p:spPr>
          <a:xfrm>
            <a:off x="5999283" y="2808849"/>
            <a:ext cx="2443162" cy="523220"/>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Short Ribs </a:t>
            </a:r>
          </a:p>
          <a:p>
            <a:pPr algn="ctr"/>
            <a:r>
              <a:rPr lang="en-US" sz="1400" dirty="0">
                <a:solidFill>
                  <a:schemeClr val="tx1"/>
                </a:solidFill>
                <a:latin typeface="Franklin Gothic Book" panose="020B0503020102020204" pitchFamily="34" charset="0"/>
              </a:rPr>
              <a:t>From The Chuck</a:t>
            </a:r>
          </a:p>
        </p:txBody>
      </p:sp>
      <p:pic>
        <p:nvPicPr>
          <p:cNvPr id="9" name="Picture 8" descr="A piece of cake&#10;&#10;Description automatically generated">
            <a:extLst>
              <a:ext uri="{FF2B5EF4-FFF2-40B4-BE49-F238E27FC236}">
                <a16:creationId xmlns:a16="http://schemas.microsoft.com/office/drawing/2014/main" id="{D7A5C1E3-2CD9-6FB7-5120-9451E6A0D1B7}"/>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710601" y="3989366"/>
            <a:ext cx="2445729" cy="1699122"/>
          </a:xfrm>
          <a:prstGeom prst="rect">
            <a:avLst/>
          </a:prstGeom>
        </p:spPr>
      </p:pic>
      <p:pic>
        <p:nvPicPr>
          <p:cNvPr id="11" name="Picture 10" descr="A close up of food&#10;&#10;Description automatically generated">
            <a:extLst>
              <a:ext uri="{FF2B5EF4-FFF2-40B4-BE49-F238E27FC236}">
                <a16:creationId xmlns:a16="http://schemas.microsoft.com/office/drawing/2014/main" id="{7E26A0D4-6FE2-AAA3-25E2-527E165035D0}"/>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8921185" y="1369623"/>
            <a:ext cx="2443163" cy="1620207"/>
          </a:xfrm>
          <a:prstGeom prst="rect">
            <a:avLst/>
          </a:prstGeom>
        </p:spPr>
      </p:pic>
      <p:sp>
        <p:nvSpPr>
          <p:cNvPr id="12" name="Rectangle 11">
            <a:extLst>
              <a:ext uri="{FF2B5EF4-FFF2-40B4-BE49-F238E27FC236}">
                <a16:creationId xmlns:a16="http://schemas.microsoft.com/office/drawing/2014/main" id="{86A49BF3-6FF3-F4D7-325E-0229988E443E}"/>
              </a:ext>
            </a:extLst>
          </p:cNvPr>
          <p:cNvSpPr/>
          <p:nvPr/>
        </p:nvSpPr>
        <p:spPr>
          <a:xfrm>
            <a:off x="8921185" y="2889435"/>
            <a:ext cx="2443162" cy="523220"/>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Short Ribs </a:t>
            </a:r>
          </a:p>
          <a:p>
            <a:pPr algn="ctr"/>
            <a:r>
              <a:rPr lang="en-US" sz="1400" dirty="0">
                <a:solidFill>
                  <a:schemeClr val="tx1"/>
                </a:solidFill>
                <a:latin typeface="Franklin Gothic Book" panose="020B0503020102020204" pitchFamily="34" charset="0"/>
              </a:rPr>
              <a:t>From The Plate</a:t>
            </a:r>
          </a:p>
        </p:txBody>
      </p:sp>
      <p:sp>
        <p:nvSpPr>
          <p:cNvPr id="13" name="Rectangle 12">
            <a:extLst>
              <a:ext uri="{FF2B5EF4-FFF2-40B4-BE49-F238E27FC236}">
                <a16:creationId xmlns:a16="http://schemas.microsoft.com/office/drawing/2014/main" id="{931C511C-ABB0-6796-89B1-A349EC2E5EC3}"/>
              </a:ext>
            </a:extLst>
          </p:cNvPr>
          <p:cNvSpPr/>
          <p:nvPr/>
        </p:nvSpPr>
        <p:spPr>
          <a:xfrm>
            <a:off x="7451382" y="5745503"/>
            <a:ext cx="2939605" cy="307777"/>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Short Ribs, Flanken-style</a:t>
            </a:r>
          </a:p>
        </p:txBody>
      </p:sp>
    </p:spTree>
    <p:extLst>
      <p:ext uri="{BB962C8B-B14F-4D97-AF65-F5344CB8AC3E}">
        <p14:creationId xmlns:p14="http://schemas.microsoft.com/office/powerpoint/2010/main" val="25652068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454213"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Beef Inspection</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58135"/>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pic>
        <p:nvPicPr>
          <p:cNvPr id="2" name="Picture 1">
            <a:extLst>
              <a:ext uri="{FF2B5EF4-FFF2-40B4-BE49-F238E27FC236}">
                <a16:creationId xmlns:a16="http://schemas.microsoft.com/office/drawing/2014/main" id="{5CD0BAB5-5E4A-45AA-BD14-C5DAA763D67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bwMode="auto">
          <a:xfrm>
            <a:off x="5857876" y="1530394"/>
            <a:ext cx="5520563" cy="3797212"/>
          </a:xfrm>
          <a:prstGeom prst="rect">
            <a:avLst/>
          </a:prstGeom>
          <a:noFill/>
          <a:effectLst>
            <a:outerShdw blurRad="50800" dist="38100" dir="2700000" algn="tl" rotWithShape="0">
              <a:prstClr val="black">
                <a:alpha val="40000"/>
              </a:prstClr>
            </a:outerShdw>
          </a:effectLst>
        </p:spPr>
      </p:pic>
      <p:sp>
        <p:nvSpPr>
          <p:cNvPr id="3" name="Text Placeholder 3">
            <a:extLst>
              <a:ext uri="{FF2B5EF4-FFF2-40B4-BE49-F238E27FC236}">
                <a16:creationId xmlns:a16="http://schemas.microsoft.com/office/drawing/2014/main" id="{26E75002-0E6E-D89B-DEE7-0BB4E8E0D5D5}"/>
              </a:ext>
            </a:extLst>
          </p:cNvPr>
          <p:cNvSpPr txBox="1">
            <a:spLocks/>
          </p:cNvSpPr>
          <p:nvPr/>
        </p:nvSpPr>
        <p:spPr>
          <a:xfrm>
            <a:off x="454213" y="1284208"/>
            <a:ext cx="4826000" cy="473557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600" dirty="0">
                <a:latin typeface="Proxima Nova" panose="02000506030000020004" pitchFamily="50" charset="0"/>
              </a:rPr>
              <a:t>Federally inspected beef processing facilities are required by law to have inspectors from the </a:t>
            </a:r>
            <a:r>
              <a:rPr lang="en-US" sz="2600" b="1" dirty="0">
                <a:solidFill>
                  <a:srgbClr val="2CA1AC"/>
                </a:solidFill>
                <a:latin typeface="Proxima Nova" panose="02000506030000020004" pitchFamily="50" charset="0"/>
              </a:rPr>
              <a:t>U.S. Department of Agriculture’s (USDA) Food Safety Inspection Service present</a:t>
            </a:r>
          </a:p>
          <a:p>
            <a:r>
              <a:rPr lang="en-US" sz="2600" dirty="0">
                <a:latin typeface="Proxima Nova" panose="02000506030000020004" pitchFamily="50" charset="0"/>
              </a:rPr>
              <a:t>Funded by public funds</a:t>
            </a:r>
          </a:p>
          <a:p>
            <a:r>
              <a:rPr lang="en-US" sz="2600" dirty="0">
                <a:latin typeface="Proxima Nova" panose="02000506030000020004" pitchFamily="50" charset="0"/>
              </a:rPr>
              <a:t>Each live animal is inspected</a:t>
            </a:r>
          </a:p>
          <a:p>
            <a:r>
              <a:rPr lang="en-US" sz="2600" dirty="0">
                <a:latin typeface="Proxima Nova" panose="02000506030000020004" pitchFamily="50" charset="0"/>
              </a:rPr>
              <a:t>Each carcass is inspected for wholesomeness and stamped</a:t>
            </a:r>
          </a:p>
        </p:txBody>
      </p:sp>
    </p:spTree>
    <p:extLst>
      <p:ext uri="{BB962C8B-B14F-4D97-AF65-F5344CB8AC3E}">
        <p14:creationId xmlns:p14="http://schemas.microsoft.com/office/powerpoint/2010/main" val="16910928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454213"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Beef Cuts – </a:t>
            </a:r>
            <a:r>
              <a:rPr lang="en-US" sz="3600" dirty="0">
                <a:latin typeface="Rockwell" panose="02060603020205020403" pitchFamily="18" charset="0"/>
              </a:rPr>
              <a:t>Ingredient Cuts</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58135"/>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pic>
        <p:nvPicPr>
          <p:cNvPr id="2" name="Picture 1" descr="A red and white hat&#10;&#10;Description automatically generated">
            <a:extLst>
              <a:ext uri="{FF2B5EF4-FFF2-40B4-BE49-F238E27FC236}">
                <a16:creationId xmlns:a16="http://schemas.microsoft.com/office/drawing/2014/main" id="{96FAB1D8-9BAE-ABD4-3B50-974AAB15B38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78274" y="1420444"/>
            <a:ext cx="2573425" cy="1930069"/>
          </a:xfrm>
          <a:prstGeom prst="rect">
            <a:avLst/>
          </a:prstGeom>
        </p:spPr>
      </p:pic>
      <p:pic>
        <p:nvPicPr>
          <p:cNvPr id="3" name="Picture 2" descr="A picture containing red, piece, sitting, food&#10;&#10;Description automatically generated">
            <a:extLst>
              <a:ext uri="{FF2B5EF4-FFF2-40B4-BE49-F238E27FC236}">
                <a16:creationId xmlns:a16="http://schemas.microsoft.com/office/drawing/2014/main" id="{3DBAA1E0-1DF2-AADE-0458-16B32F20A309}"/>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24894" y="1650086"/>
            <a:ext cx="2289508" cy="1554480"/>
          </a:xfrm>
          <a:prstGeom prst="rect">
            <a:avLst/>
          </a:prstGeom>
        </p:spPr>
      </p:pic>
      <p:pic>
        <p:nvPicPr>
          <p:cNvPr id="5" name="Picture 4" descr="A picture containing red, sitting, table, bear&#10;&#10;Description automatically generated">
            <a:extLst>
              <a:ext uri="{FF2B5EF4-FFF2-40B4-BE49-F238E27FC236}">
                <a16:creationId xmlns:a16="http://schemas.microsoft.com/office/drawing/2014/main" id="{B08AC423-B285-673B-CB52-11DA96CECC90}"/>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9177595" y="1650086"/>
            <a:ext cx="2073867" cy="1554480"/>
          </a:xfrm>
          <a:prstGeom prst="rect">
            <a:avLst/>
          </a:prstGeom>
        </p:spPr>
      </p:pic>
      <p:pic>
        <p:nvPicPr>
          <p:cNvPr id="9" name="Picture 8" descr="A close up of food&#10;&#10;Description automatically generated">
            <a:extLst>
              <a:ext uri="{FF2B5EF4-FFF2-40B4-BE49-F238E27FC236}">
                <a16:creationId xmlns:a16="http://schemas.microsoft.com/office/drawing/2014/main" id="{6B74B50B-980A-77CB-6EB7-60970403A4B9}"/>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2515904" y="3971957"/>
            <a:ext cx="2300475" cy="1554480"/>
          </a:xfrm>
          <a:prstGeom prst="rect">
            <a:avLst/>
          </a:prstGeom>
        </p:spPr>
      </p:pic>
      <p:pic>
        <p:nvPicPr>
          <p:cNvPr id="11" name="Picture 10" descr="A piece of cake&#10;&#10;Description automatically generated">
            <a:extLst>
              <a:ext uri="{FF2B5EF4-FFF2-40B4-BE49-F238E27FC236}">
                <a16:creationId xmlns:a16="http://schemas.microsoft.com/office/drawing/2014/main" id="{1ACF8A6C-8778-FEDF-0459-A42411F3A0A4}"/>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7521388" y="3904388"/>
            <a:ext cx="2141721" cy="1554480"/>
          </a:xfrm>
          <a:prstGeom prst="rect">
            <a:avLst/>
          </a:prstGeom>
        </p:spPr>
      </p:pic>
      <p:sp>
        <p:nvSpPr>
          <p:cNvPr id="12" name="Rectangle 11">
            <a:extLst>
              <a:ext uri="{FF2B5EF4-FFF2-40B4-BE49-F238E27FC236}">
                <a16:creationId xmlns:a16="http://schemas.microsoft.com/office/drawing/2014/main" id="{CEB47F2F-326D-A709-C7D0-F7AD18E793CF}"/>
              </a:ext>
            </a:extLst>
          </p:cNvPr>
          <p:cNvSpPr/>
          <p:nvPr/>
        </p:nvSpPr>
        <p:spPr>
          <a:xfrm>
            <a:off x="833717" y="3424549"/>
            <a:ext cx="2443162" cy="307777"/>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Kabobs</a:t>
            </a:r>
          </a:p>
        </p:txBody>
      </p:sp>
      <p:sp>
        <p:nvSpPr>
          <p:cNvPr id="13" name="Rectangle 12">
            <a:extLst>
              <a:ext uri="{FF2B5EF4-FFF2-40B4-BE49-F238E27FC236}">
                <a16:creationId xmlns:a16="http://schemas.microsoft.com/office/drawing/2014/main" id="{C011FD7B-7993-1C2F-E2D6-B326E922585B}"/>
              </a:ext>
            </a:extLst>
          </p:cNvPr>
          <p:cNvSpPr/>
          <p:nvPr/>
        </p:nvSpPr>
        <p:spPr>
          <a:xfrm>
            <a:off x="8992947" y="3424549"/>
            <a:ext cx="2443162" cy="307777"/>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Stew Meat</a:t>
            </a:r>
          </a:p>
        </p:txBody>
      </p:sp>
      <p:sp>
        <p:nvSpPr>
          <p:cNvPr id="14" name="Rectangle 13">
            <a:extLst>
              <a:ext uri="{FF2B5EF4-FFF2-40B4-BE49-F238E27FC236}">
                <a16:creationId xmlns:a16="http://schemas.microsoft.com/office/drawing/2014/main" id="{79095358-24F4-A83A-B107-C4CB4C1BB258}"/>
              </a:ext>
            </a:extLst>
          </p:cNvPr>
          <p:cNvSpPr/>
          <p:nvPr/>
        </p:nvSpPr>
        <p:spPr>
          <a:xfrm>
            <a:off x="2515904" y="5556296"/>
            <a:ext cx="2443162" cy="307777"/>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Beef Strips</a:t>
            </a:r>
          </a:p>
        </p:txBody>
      </p:sp>
      <p:sp>
        <p:nvSpPr>
          <p:cNvPr id="15" name="Rectangle 14">
            <a:extLst>
              <a:ext uri="{FF2B5EF4-FFF2-40B4-BE49-F238E27FC236}">
                <a16:creationId xmlns:a16="http://schemas.microsoft.com/office/drawing/2014/main" id="{00389ABF-7993-6D2D-C340-014D3BBE4E0A}"/>
              </a:ext>
            </a:extLst>
          </p:cNvPr>
          <p:cNvSpPr/>
          <p:nvPr/>
        </p:nvSpPr>
        <p:spPr>
          <a:xfrm>
            <a:off x="7122445" y="5556296"/>
            <a:ext cx="2939605" cy="307777"/>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Cubed Steak</a:t>
            </a:r>
          </a:p>
        </p:txBody>
      </p:sp>
      <p:sp>
        <p:nvSpPr>
          <p:cNvPr id="16" name="Rectangle 15">
            <a:extLst>
              <a:ext uri="{FF2B5EF4-FFF2-40B4-BE49-F238E27FC236}">
                <a16:creationId xmlns:a16="http://schemas.microsoft.com/office/drawing/2014/main" id="{31A47767-58CA-CE12-3920-A8110524B28E}"/>
              </a:ext>
            </a:extLst>
          </p:cNvPr>
          <p:cNvSpPr/>
          <p:nvPr/>
        </p:nvSpPr>
        <p:spPr>
          <a:xfrm>
            <a:off x="4826000" y="3424550"/>
            <a:ext cx="2443162" cy="307777"/>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Ground Beef</a:t>
            </a:r>
          </a:p>
        </p:txBody>
      </p:sp>
    </p:spTree>
    <p:extLst>
      <p:ext uri="{BB962C8B-B14F-4D97-AF65-F5344CB8AC3E}">
        <p14:creationId xmlns:p14="http://schemas.microsoft.com/office/powerpoint/2010/main" val="6410465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454213"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Beef Cuts – </a:t>
            </a:r>
            <a:r>
              <a:rPr lang="en-US" sz="3600" dirty="0">
                <a:latin typeface="Rockwell" panose="02060603020205020403" pitchFamily="18" charset="0"/>
              </a:rPr>
              <a:t>Ground Cuts</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58135"/>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2" name="Text Placeholder 3">
            <a:extLst>
              <a:ext uri="{FF2B5EF4-FFF2-40B4-BE49-F238E27FC236}">
                <a16:creationId xmlns:a16="http://schemas.microsoft.com/office/drawing/2014/main" id="{2DC68368-6DD1-196A-9C54-F2C7E0491B9A}"/>
              </a:ext>
            </a:extLst>
          </p:cNvPr>
          <p:cNvSpPr txBox="1">
            <a:spLocks/>
          </p:cNvSpPr>
          <p:nvPr/>
        </p:nvSpPr>
        <p:spPr>
          <a:xfrm>
            <a:off x="441045" y="1336196"/>
            <a:ext cx="4934910" cy="50556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300" dirty="0">
                <a:latin typeface="Proxima Nova" panose="02000506030000020004" pitchFamily="50" charset="0"/>
              </a:rPr>
              <a:t>Top-selling beef item </a:t>
            </a:r>
          </a:p>
          <a:p>
            <a:r>
              <a:rPr lang="en-US" sz="2300" dirty="0">
                <a:latin typeface="Proxima Nova" panose="02000506030000020004" pitchFamily="50" charset="0"/>
              </a:rPr>
              <a:t>Versatile</a:t>
            </a:r>
          </a:p>
          <a:p>
            <a:r>
              <a:rPr lang="en-US" sz="2300" dirty="0">
                <a:latin typeface="Proxima Nova" panose="02000506030000020004" pitchFamily="50" charset="0"/>
              </a:rPr>
              <a:t>Made by grinding subprimals or trimmings</a:t>
            </a:r>
          </a:p>
          <a:p>
            <a:r>
              <a:rPr lang="en-US" sz="2300" dirty="0">
                <a:latin typeface="Proxima Nova" panose="02000506030000020004" pitchFamily="50" charset="0"/>
              </a:rPr>
              <a:t>Sold according to fat-to-lean ratio</a:t>
            </a:r>
          </a:p>
          <a:p>
            <a:r>
              <a:rPr lang="en-US" sz="2300" dirty="0">
                <a:latin typeface="Proxima Nova" panose="02000506030000020004" pitchFamily="50" charset="0"/>
              </a:rPr>
              <a:t>Must be 100% beef</a:t>
            </a:r>
          </a:p>
          <a:p>
            <a:r>
              <a:rPr lang="en-US" sz="2300" dirty="0">
                <a:latin typeface="Proxima Nova" panose="02000506030000020004" pitchFamily="50" charset="0"/>
              </a:rPr>
              <a:t>Cannot contain more than 30% fat</a:t>
            </a:r>
          </a:p>
          <a:p>
            <a:r>
              <a:rPr lang="en-US" sz="2300" dirty="0">
                <a:latin typeface="Proxima Nova" panose="02000506030000020004" pitchFamily="50" charset="0"/>
              </a:rPr>
              <a:t>Higher fat blends: burgers, meatballs, meatloaf</a:t>
            </a:r>
          </a:p>
          <a:p>
            <a:r>
              <a:rPr lang="en-US" sz="2300" dirty="0">
                <a:latin typeface="Proxima Nova" panose="02000506030000020004" pitchFamily="50" charset="0"/>
              </a:rPr>
              <a:t>Leaner blends: crumble recipes, like tacos, meat sauce and chili</a:t>
            </a:r>
          </a:p>
          <a:p>
            <a:endParaRPr lang="en-US" sz="2300" dirty="0">
              <a:latin typeface="Proxima Nova" panose="02000506030000020004" pitchFamily="50" charset="0"/>
            </a:endParaRPr>
          </a:p>
          <a:p>
            <a:endParaRPr lang="en-US" sz="2300" dirty="0">
              <a:latin typeface="Proxima Nova" panose="02000506030000020004" pitchFamily="50" charset="0"/>
            </a:endParaRPr>
          </a:p>
          <a:p>
            <a:endParaRPr lang="en-US" sz="2300" dirty="0">
              <a:latin typeface="Proxima Nova" panose="02000506030000020004" pitchFamily="50" charset="0"/>
            </a:endParaRPr>
          </a:p>
        </p:txBody>
      </p:sp>
      <p:pic>
        <p:nvPicPr>
          <p:cNvPr id="11" name="Picture 10" descr="A plate of tacos with meat and vegetables&#10;&#10;Description automatically generated">
            <a:extLst>
              <a:ext uri="{FF2B5EF4-FFF2-40B4-BE49-F238E27FC236}">
                <a16:creationId xmlns:a16="http://schemas.microsoft.com/office/drawing/2014/main" id="{1B3900CD-CCA0-E6CD-F3ED-DDA6C2C15E6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030589" y="3429000"/>
            <a:ext cx="2971234" cy="2228426"/>
          </a:xfrm>
          <a:prstGeom prst="rect">
            <a:avLst/>
          </a:prstGeom>
          <a:effectLst>
            <a:outerShdw blurRad="50800" dist="38100" dir="2700000" algn="tl" rotWithShape="0">
              <a:prstClr val="black">
                <a:alpha val="40000"/>
              </a:prstClr>
            </a:outerShdw>
          </a:effectLst>
        </p:spPr>
      </p:pic>
      <p:pic>
        <p:nvPicPr>
          <p:cNvPr id="13" name="Picture 12" descr="A burger and fries on a plate&#10;&#10;Description automatically generated">
            <a:extLst>
              <a:ext uri="{FF2B5EF4-FFF2-40B4-BE49-F238E27FC236}">
                <a16:creationId xmlns:a16="http://schemas.microsoft.com/office/drawing/2014/main" id="{8B1F8DE5-5C90-8115-E739-C1A26B09C11A}"/>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5466" r="6033"/>
          <a:stretch/>
        </p:blipFill>
        <p:spPr>
          <a:xfrm>
            <a:off x="5719424" y="3429000"/>
            <a:ext cx="2967696" cy="2228426"/>
          </a:xfrm>
          <a:prstGeom prst="rect">
            <a:avLst/>
          </a:prstGeom>
          <a:effectLst>
            <a:outerShdw blurRad="50800" dist="38100" dir="2700000" algn="tl" rotWithShape="0">
              <a:prstClr val="black">
                <a:alpha val="40000"/>
              </a:prstClr>
            </a:outerShdw>
          </a:effectLst>
        </p:spPr>
      </p:pic>
      <p:sp>
        <p:nvSpPr>
          <p:cNvPr id="14" name="Rectangle 13">
            <a:extLst>
              <a:ext uri="{FF2B5EF4-FFF2-40B4-BE49-F238E27FC236}">
                <a16:creationId xmlns:a16="http://schemas.microsoft.com/office/drawing/2014/main" id="{5033F271-5977-F9F8-4282-7229D2D5F9C8}"/>
              </a:ext>
            </a:extLst>
          </p:cNvPr>
          <p:cNvSpPr/>
          <p:nvPr/>
        </p:nvSpPr>
        <p:spPr>
          <a:xfrm>
            <a:off x="5981691" y="5716852"/>
            <a:ext cx="2443162" cy="307777"/>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Bistro Cheeseburger</a:t>
            </a:r>
          </a:p>
        </p:txBody>
      </p:sp>
      <p:sp>
        <p:nvSpPr>
          <p:cNvPr id="15" name="Rectangle 14">
            <a:extLst>
              <a:ext uri="{FF2B5EF4-FFF2-40B4-BE49-F238E27FC236}">
                <a16:creationId xmlns:a16="http://schemas.microsoft.com/office/drawing/2014/main" id="{7ED83F41-A64E-F933-FD92-6F5D6FAE4E29}"/>
              </a:ext>
            </a:extLst>
          </p:cNvPr>
          <p:cNvSpPr/>
          <p:nvPr/>
        </p:nvSpPr>
        <p:spPr>
          <a:xfrm>
            <a:off x="9294625" y="5716851"/>
            <a:ext cx="2443162" cy="307777"/>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Confetti Beef Tacos</a:t>
            </a:r>
          </a:p>
        </p:txBody>
      </p:sp>
      <p:pic>
        <p:nvPicPr>
          <p:cNvPr id="16" name="Picture 15" descr="A red and white hat&#10;&#10;Description automatically generated">
            <a:extLst>
              <a:ext uri="{FF2B5EF4-FFF2-40B4-BE49-F238E27FC236}">
                <a16:creationId xmlns:a16="http://schemas.microsoft.com/office/drawing/2014/main" id="{A3D8A953-7AC1-DBB8-CB2C-6F7C4756F2C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521388" y="1131725"/>
            <a:ext cx="2573425" cy="1930069"/>
          </a:xfrm>
          <a:prstGeom prst="rect">
            <a:avLst/>
          </a:prstGeom>
        </p:spPr>
      </p:pic>
    </p:spTree>
    <p:extLst>
      <p:ext uri="{BB962C8B-B14F-4D97-AF65-F5344CB8AC3E}">
        <p14:creationId xmlns:p14="http://schemas.microsoft.com/office/powerpoint/2010/main" val="15068895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late of food on a table&#10;&#10;Description automatically generated">
            <a:extLst>
              <a:ext uri="{FF2B5EF4-FFF2-40B4-BE49-F238E27FC236}">
                <a16:creationId xmlns:a16="http://schemas.microsoft.com/office/drawing/2014/main" id="{9E855DB4-C1BC-C286-B953-AE3032B755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19424" y="3430206"/>
            <a:ext cx="2976786" cy="2231136"/>
          </a:xfrm>
          <a:prstGeom prst="rect">
            <a:avLst/>
          </a:prstGeom>
          <a:effectLst>
            <a:outerShdw blurRad="50800" dist="38100" dir="2700000" algn="tl" rotWithShape="0">
              <a:prstClr val="black">
                <a:alpha val="40000"/>
              </a:prstClr>
            </a:outerShdw>
          </a:effectLst>
        </p:spPr>
      </p:pic>
      <p:pic>
        <p:nvPicPr>
          <p:cNvPr id="9" name="Picture 8" descr="Skewers on a black tray with a bowl of sauce and greens on it&#10;&#10;Description automatically generated">
            <a:extLst>
              <a:ext uri="{FF2B5EF4-FFF2-40B4-BE49-F238E27FC236}">
                <a16:creationId xmlns:a16="http://schemas.microsoft.com/office/drawing/2014/main" id="{A723B040-B0CA-8EF0-C934-2F121917C5B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039358" y="3426290"/>
            <a:ext cx="2953695" cy="2231136"/>
          </a:xfrm>
          <a:prstGeom prst="rect">
            <a:avLst/>
          </a:prstGeom>
          <a:effectLst>
            <a:outerShdw blurRad="50800" dist="38100" dir="2700000" algn="tl" rotWithShape="0">
              <a:prstClr val="black">
                <a:alpha val="40000"/>
              </a:prstClr>
            </a:outerShdw>
          </a:effectLst>
        </p:spPr>
      </p:pic>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454213"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Beef Cuts - </a:t>
            </a:r>
            <a:r>
              <a:rPr lang="en-US" sz="3600" dirty="0">
                <a:latin typeface="Rockwell" panose="02060603020205020403" pitchFamily="18" charset="0"/>
              </a:rPr>
              <a:t>Kabobs</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58135"/>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2" name="Text Placeholder 3">
            <a:extLst>
              <a:ext uri="{FF2B5EF4-FFF2-40B4-BE49-F238E27FC236}">
                <a16:creationId xmlns:a16="http://schemas.microsoft.com/office/drawing/2014/main" id="{479D4A48-24A0-6DDB-48CD-22E0583E59C1}"/>
              </a:ext>
            </a:extLst>
          </p:cNvPr>
          <p:cNvSpPr txBox="1">
            <a:spLocks/>
          </p:cNvSpPr>
          <p:nvPr/>
        </p:nvSpPr>
        <p:spPr>
          <a:xfrm>
            <a:off x="355601" y="1525266"/>
            <a:ext cx="5091888" cy="43322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Proxima Nova" panose="02000506030000020004" pitchFamily="50" charset="0"/>
              </a:rPr>
              <a:t>Uniform-sized cubes of beef</a:t>
            </a:r>
          </a:p>
          <a:p>
            <a:r>
              <a:rPr lang="en-US" dirty="0">
                <a:latin typeface="Proxima Nova" panose="02000506030000020004" pitchFamily="50" charset="0"/>
              </a:rPr>
              <a:t>Marinate from 15 min to 2 hours</a:t>
            </a:r>
          </a:p>
          <a:p>
            <a:r>
              <a:rPr lang="en-US" dirty="0">
                <a:latin typeface="Proxima Nova" panose="02000506030000020004" pitchFamily="50" charset="0"/>
              </a:rPr>
              <a:t>When skewering, leave space between cubes</a:t>
            </a:r>
          </a:p>
          <a:p>
            <a:endParaRPr lang="en-US" dirty="0">
              <a:latin typeface="Proxima Nova" panose="02000506030000020004" pitchFamily="50" charset="0"/>
            </a:endParaRPr>
          </a:p>
          <a:p>
            <a:endParaRPr lang="en-US" dirty="0">
              <a:latin typeface="Proxima Nova" panose="02000506030000020004" pitchFamily="50" charset="0"/>
            </a:endParaRPr>
          </a:p>
          <a:p>
            <a:endParaRPr lang="en-US" dirty="0">
              <a:latin typeface="Proxima Nova" panose="02000506030000020004" pitchFamily="50" charset="0"/>
            </a:endParaRPr>
          </a:p>
        </p:txBody>
      </p:sp>
      <p:pic>
        <p:nvPicPr>
          <p:cNvPr id="3" name="Picture 2" descr="A picture containing red, piece, sitting, food&#10;&#10;Description automatically generated">
            <a:extLst>
              <a:ext uri="{FF2B5EF4-FFF2-40B4-BE49-F238E27FC236}">
                <a16:creationId xmlns:a16="http://schemas.microsoft.com/office/drawing/2014/main" id="{BDBD6F52-3B4C-3264-579C-F4D5F6172F19}"/>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521388" y="1319055"/>
            <a:ext cx="2948844" cy="2002142"/>
          </a:xfrm>
          <a:prstGeom prst="rect">
            <a:avLst/>
          </a:prstGeom>
        </p:spPr>
      </p:pic>
      <p:sp>
        <p:nvSpPr>
          <p:cNvPr id="15" name="Rectangle 14">
            <a:extLst>
              <a:ext uri="{FF2B5EF4-FFF2-40B4-BE49-F238E27FC236}">
                <a16:creationId xmlns:a16="http://schemas.microsoft.com/office/drawing/2014/main" id="{814DB92A-7806-004B-6A8F-D5952CDDCB0B}"/>
              </a:ext>
            </a:extLst>
          </p:cNvPr>
          <p:cNvSpPr/>
          <p:nvPr/>
        </p:nvSpPr>
        <p:spPr>
          <a:xfrm>
            <a:off x="5981691" y="5716852"/>
            <a:ext cx="2443162" cy="523220"/>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Steak Kabobs with Mushroom Wild Rice</a:t>
            </a:r>
          </a:p>
        </p:txBody>
      </p:sp>
      <p:sp>
        <p:nvSpPr>
          <p:cNvPr id="16" name="Rectangle 15">
            <a:extLst>
              <a:ext uri="{FF2B5EF4-FFF2-40B4-BE49-F238E27FC236}">
                <a16:creationId xmlns:a16="http://schemas.microsoft.com/office/drawing/2014/main" id="{818C5A54-B815-290D-DCD5-6EA8530844CB}"/>
              </a:ext>
            </a:extLst>
          </p:cNvPr>
          <p:cNvSpPr/>
          <p:nvPr/>
        </p:nvSpPr>
        <p:spPr>
          <a:xfrm>
            <a:off x="9294624" y="5716851"/>
            <a:ext cx="2443162" cy="523220"/>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Spicy Portuguese Beef Kabobs</a:t>
            </a:r>
          </a:p>
        </p:txBody>
      </p:sp>
    </p:spTree>
    <p:extLst>
      <p:ext uri="{BB962C8B-B14F-4D97-AF65-F5344CB8AC3E}">
        <p14:creationId xmlns:p14="http://schemas.microsoft.com/office/powerpoint/2010/main" val="34387811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454213"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Beef Cuts – </a:t>
            </a:r>
            <a:r>
              <a:rPr lang="en-US" sz="3600" dirty="0">
                <a:latin typeface="Rockwell" panose="02060603020205020403" pitchFamily="18" charset="0"/>
              </a:rPr>
              <a:t>Stew Meat</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58135"/>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2" name="Text Placeholder 3">
            <a:extLst>
              <a:ext uri="{FF2B5EF4-FFF2-40B4-BE49-F238E27FC236}">
                <a16:creationId xmlns:a16="http://schemas.microsoft.com/office/drawing/2014/main" id="{9F7223EA-05BC-FC75-20AB-4A0CE558E0D2}"/>
              </a:ext>
            </a:extLst>
          </p:cNvPr>
          <p:cNvSpPr txBox="1">
            <a:spLocks/>
          </p:cNvSpPr>
          <p:nvPr/>
        </p:nvSpPr>
        <p:spPr>
          <a:xfrm>
            <a:off x="454213" y="1371680"/>
            <a:ext cx="5080825" cy="43322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600" dirty="0">
                <a:latin typeface="Proxima Nova" panose="02000506030000020004" pitchFamily="50" charset="0"/>
              </a:rPr>
              <a:t>Uniform-sized cubes of beef</a:t>
            </a:r>
          </a:p>
          <a:p>
            <a:r>
              <a:rPr lang="en-US" sz="2600" dirty="0">
                <a:latin typeface="Proxima Nova" panose="02000506030000020004" pitchFamily="50" charset="0"/>
              </a:rPr>
              <a:t>Coat with flour, brown in a small amount of oil over medium heat, and then add liquid to the pan and cover</a:t>
            </a:r>
          </a:p>
          <a:p>
            <a:r>
              <a:rPr lang="en-US" sz="2600" dirty="0">
                <a:latin typeface="Proxima Nova" panose="02000506030000020004" pitchFamily="50" charset="0"/>
              </a:rPr>
              <a:t>Great for stews, chili, pot pie and Stroganoff</a:t>
            </a:r>
          </a:p>
          <a:p>
            <a:r>
              <a:rPr lang="en-US" sz="2600" dirty="0">
                <a:latin typeface="Proxima Nova" panose="02000506030000020004" pitchFamily="50" charset="0"/>
              </a:rPr>
              <a:t>Moderately priced</a:t>
            </a:r>
          </a:p>
          <a:p>
            <a:r>
              <a:rPr lang="en-US" sz="2600" dirty="0">
                <a:latin typeface="Proxima Nova" panose="02000506030000020004" pitchFamily="50" charset="0"/>
              </a:rPr>
              <a:t>Ideal for high-volume cooking and leftovers</a:t>
            </a:r>
          </a:p>
          <a:p>
            <a:endParaRPr lang="en-US" sz="2600" dirty="0">
              <a:latin typeface="Proxima Nova" panose="02000506030000020004" pitchFamily="50" charset="0"/>
            </a:endParaRPr>
          </a:p>
          <a:p>
            <a:endParaRPr lang="en-US" sz="2600" dirty="0">
              <a:latin typeface="Proxima Nova" panose="02000506030000020004" pitchFamily="50" charset="0"/>
            </a:endParaRPr>
          </a:p>
          <a:p>
            <a:endParaRPr lang="en-US" sz="2600" dirty="0">
              <a:latin typeface="Proxima Nova" panose="02000506030000020004" pitchFamily="50" charset="0"/>
            </a:endParaRPr>
          </a:p>
        </p:txBody>
      </p:sp>
      <p:pic>
        <p:nvPicPr>
          <p:cNvPr id="3" name="Picture 2">
            <a:extLst>
              <a:ext uri="{FF2B5EF4-FFF2-40B4-BE49-F238E27FC236}">
                <a16:creationId xmlns:a16="http://schemas.microsoft.com/office/drawing/2014/main" id="{73479F27-1B50-9824-9EDC-5F548853B32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7358152" y="1093700"/>
            <a:ext cx="3108810" cy="2331608"/>
          </a:xfrm>
          <a:prstGeom prst="rect">
            <a:avLst/>
          </a:prstGeom>
        </p:spPr>
      </p:pic>
      <p:pic>
        <p:nvPicPr>
          <p:cNvPr id="5" name="Picture 4">
            <a:extLst>
              <a:ext uri="{FF2B5EF4-FFF2-40B4-BE49-F238E27FC236}">
                <a16:creationId xmlns:a16="http://schemas.microsoft.com/office/drawing/2014/main" id="{EB2400B4-8AB3-13CC-6012-B11EDBD6B2A1}"/>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9039358" y="3434943"/>
            <a:ext cx="2953695" cy="2213829"/>
          </a:xfrm>
          <a:prstGeom prst="rect">
            <a:avLst/>
          </a:prstGeom>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id="{3A8F9A21-6266-3015-828D-B23EB0F6411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5133" r="6633"/>
          <a:stretch/>
        </p:blipFill>
        <p:spPr>
          <a:xfrm>
            <a:off x="5776957" y="3426289"/>
            <a:ext cx="2953695" cy="2231137"/>
          </a:xfrm>
          <a:prstGeom prst="rect">
            <a:avLst/>
          </a:prstGeom>
          <a:effectLst>
            <a:outerShdw blurRad="50800" dist="38100" dir="2700000" algn="tl" rotWithShape="0">
              <a:prstClr val="black">
                <a:alpha val="40000"/>
              </a:prstClr>
            </a:outerShdw>
          </a:effectLst>
        </p:spPr>
      </p:pic>
      <p:sp>
        <p:nvSpPr>
          <p:cNvPr id="11" name="Rectangle 10">
            <a:extLst>
              <a:ext uri="{FF2B5EF4-FFF2-40B4-BE49-F238E27FC236}">
                <a16:creationId xmlns:a16="http://schemas.microsoft.com/office/drawing/2014/main" id="{4323F0C8-338F-7B14-7CEA-D3E741B1CD32}"/>
              </a:ext>
            </a:extLst>
          </p:cNvPr>
          <p:cNvSpPr/>
          <p:nvPr/>
        </p:nvSpPr>
        <p:spPr>
          <a:xfrm>
            <a:off x="5981691" y="5716852"/>
            <a:ext cx="2443162" cy="307777"/>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Cowboy Beef Stew</a:t>
            </a:r>
          </a:p>
        </p:txBody>
      </p:sp>
      <p:sp>
        <p:nvSpPr>
          <p:cNvPr id="12" name="Rectangle 11">
            <a:extLst>
              <a:ext uri="{FF2B5EF4-FFF2-40B4-BE49-F238E27FC236}">
                <a16:creationId xmlns:a16="http://schemas.microsoft.com/office/drawing/2014/main" id="{B896E435-1CC3-F4DB-EE1A-A2923C75D731}"/>
              </a:ext>
            </a:extLst>
          </p:cNvPr>
          <p:cNvSpPr/>
          <p:nvPr/>
        </p:nvSpPr>
        <p:spPr>
          <a:xfrm>
            <a:off x="9294624" y="5716851"/>
            <a:ext cx="2443162" cy="307777"/>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Chunky Beef Chili</a:t>
            </a:r>
          </a:p>
        </p:txBody>
      </p:sp>
    </p:spTree>
    <p:extLst>
      <p:ext uri="{BB962C8B-B14F-4D97-AF65-F5344CB8AC3E}">
        <p14:creationId xmlns:p14="http://schemas.microsoft.com/office/powerpoint/2010/main" val="18502324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454213"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Beef Cuts – </a:t>
            </a:r>
            <a:r>
              <a:rPr lang="en-US" sz="3600" dirty="0">
                <a:latin typeface="Rockwell" panose="02060603020205020403" pitchFamily="18" charset="0"/>
              </a:rPr>
              <a:t>Beef Strips</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58135"/>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pic>
        <p:nvPicPr>
          <p:cNvPr id="3" name="Picture 2">
            <a:extLst>
              <a:ext uri="{FF2B5EF4-FFF2-40B4-BE49-F238E27FC236}">
                <a16:creationId xmlns:a16="http://schemas.microsoft.com/office/drawing/2014/main" id="{EC440947-CE41-A16A-9D72-BD138646DBA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039358" y="3434943"/>
            <a:ext cx="2953695" cy="2213829"/>
          </a:xfrm>
          <a:prstGeom prst="rect">
            <a:avLst/>
          </a:prstGeom>
        </p:spPr>
      </p:pic>
      <p:pic>
        <p:nvPicPr>
          <p:cNvPr id="2" name="Picture 1">
            <a:extLst>
              <a:ext uri="{FF2B5EF4-FFF2-40B4-BE49-F238E27FC236}">
                <a16:creationId xmlns:a16="http://schemas.microsoft.com/office/drawing/2014/main" id="{B73D3E45-BE89-2A8E-9C54-FA2D5594783D}"/>
              </a:ext>
            </a:extLst>
          </p:cNvPr>
          <p:cNvPicPr>
            <a:picLocks noChangeAspect="1"/>
          </p:cNvPicPr>
          <p:nvPr/>
        </p:nvPicPr>
        <p:blipFill>
          <a:blip r:embed="rId4" cstate="email">
            <a:extLst>
              <a:ext uri="{28A0092B-C50C-407E-A947-70E740481C1C}">
                <a14:useLocalDpi xmlns:a14="http://schemas.microsoft.com/office/drawing/2010/main"/>
              </a:ext>
            </a:extLst>
          </a:blip>
          <a:srcRect l="5882" r="5882"/>
          <a:stretch/>
        </p:blipFill>
        <p:spPr>
          <a:xfrm>
            <a:off x="5765412" y="3426289"/>
            <a:ext cx="2976786" cy="2231136"/>
          </a:xfrm>
          <a:prstGeom prst="rect">
            <a:avLst/>
          </a:prstGeom>
        </p:spPr>
      </p:pic>
      <p:pic>
        <p:nvPicPr>
          <p:cNvPr id="5" name="Picture 4">
            <a:extLst>
              <a:ext uri="{FF2B5EF4-FFF2-40B4-BE49-F238E27FC236}">
                <a16:creationId xmlns:a16="http://schemas.microsoft.com/office/drawing/2014/main" id="{DC7CF0B4-090D-FC9D-2B3D-62DD7E151303}"/>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410141" y="1380902"/>
            <a:ext cx="2803901" cy="1892114"/>
          </a:xfrm>
          <a:prstGeom prst="rect">
            <a:avLst/>
          </a:prstGeom>
        </p:spPr>
      </p:pic>
      <p:sp>
        <p:nvSpPr>
          <p:cNvPr id="9" name="Text Placeholder 3">
            <a:extLst>
              <a:ext uri="{FF2B5EF4-FFF2-40B4-BE49-F238E27FC236}">
                <a16:creationId xmlns:a16="http://schemas.microsoft.com/office/drawing/2014/main" id="{E112C5B4-EB1F-6D05-C320-94D3483B29A3}"/>
              </a:ext>
            </a:extLst>
          </p:cNvPr>
          <p:cNvSpPr txBox="1">
            <a:spLocks/>
          </p:cNvSpPr>
          <p:nvPr/>
        </p:nvSpPr>
        <p:spPr>
          <a:xfrm>
            <a:off x="454213" y="1380902"/>
            <a:ext cx="4808451" cy="43322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Proxima Nova" panose="02000506030000020004" pitchFamily="50" charset="0"/>
              </a:rPr>
              <a:t>Uniform-sized strips of beef</a:t>
            </a:r>
          </a:p>
          <a:p>
            <a:r>
              <a:rPr lang="en-US" dirty="0">
                <a:latin typeface="Proxima Nova" panose="02000506030000020004" pitchFamily="50" charset="0"/>
              </a:rPr>
              <a:t>Sliced thinly across the grain to maximize tenderness</a:t>
            </a:r>
          </a:p>
          <a:p>
            <a:r>
              <a:rPr lang="en-US" dirty="0">
                <a:latin typeface="Proxima Nova" panose="02000506030000020004" pitchFamily="50" charset="0"/>
              </a:rPr>
              <a:t>Great for stir-fry dishes with vegetables or as fajitas</a:t>
            </a:r>
          </a:p>
          <a:p>
            <a:endParaRPr lang="en-US" dirty="0">
              <a:latin typeface="Proxima Nova" panose="02000506030000020004" pitchFamily="50" charset="0"/>
            </a:endParaRPr>
          </a:p>
          <a:p>
            <a:endParaRPr lang="en-US" dirty="0">
              <a:latin typeface="Proxima Nova" panose="02000506030000020004" pitchFamily="50" charset="0"/>
            </a:endParaRPr>
          </a:p>
          <a:p>
            <a:endParaRPr lang="en-US" dirty="0">
              <a:latin typeface="Proxima Nova" panose="02000506030000020004" pitchFamily="50" charset="0"/>
            </a:endParaRPr>
          </a:p>
        </p:txBody>
      </p:sp>
      <p:sp>
        <p:nvSpPr>
          <p:cNvPr id="11" name="Rectangle 10">
            <a:extLst>
              <a:ext uri="{FF2B5EF4-FFF2-40B4-BE49-F238E27FC236}">
                <a16:creationId xmlns:a16="http://schemas.microsoft.com/office/drawing/2014/main" id="{5B168F54-39E9-B65F-9244-E8EC0C79C02C}"/>
              </a:ext>
            </a:extLst>
          </p:cNvPr>
          <p:cNvSpPr/>
          <p:nvPr/>
        </p:nvSpPr>
        <p:spPr>
          <a:xfrm>
            <a:off x="5981691" y="5716852"/>
            <a:ext cx="2443162" cy="307777"/>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Asian Beef Stir-Fry</a:t>
            </a:r>
          </a:p>
        </p:txBody>
      </p:sp>
      <p:sp>
        <p:nvSpPr>
          <p:cNvPr id="12" name="Rectangle 11">
            <a:extLst>
              <a:ext uri="{FF2B5EF4-FFF2-40B4-BE49-F238E27FC236}">
                <a16:creationId xmlns:a16="http://schemas.microsoft.com/office/drawing/2014/main" id="{D467B5CB-BA31-D7B5-5C4F-D25E409CCF8E}"/>
              </a:ext>
            </a:extLst>
          </p:cNvPr>
          <p:cNvSpPr/>
          <p:nvPr/>
        </p:nvSpPr>
        <p:spPr>
          <a:xfrm>
            <a:off x="9294624" y="5716851"/>
            <a:ext cx="2443162" cy="523220"/>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Stir-Fried Beef Gyros in Pita Pockets</a:t>
            </a:r>
          </a:p>
        </p:txBody>
      </p:sp>
    </p:spTree>
    <p:extLst>
      <p:ext uri="{BB962C8B-B14F-4D97-AF65-F5344CB8AC3E}">
        <p14:creationId xmlns:p14="http://schemas.microsoft.com/office/powerpoint/2010/main" val="15647906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454213"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Beef Cuts – </a:t>
            </a:r>
            <a:r>
              <a:rPr lang="en-US" sz="3600" dirty="0">
                <a:latin typeface="Rockwell" panose="02060603020205020403" pitchFamily="18" charset="0"/>
              </a:rPr>
              <a:t>Cubed Steak</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58135"/>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pic>
        <p:nvPicPr>
          <p:cNvPr id="2" name="Picture 1">
            <a:extLst>
              <a:ext uri="{FF2B5EF4-FFF2-40B4-BE49-F238E27FC236}">
                <a16:creationId xmlns:a16="http://schemas.microsoft.com/office/drawing/2014/main" id="{B73D3E45-BE89-2A8E-9C54-FA2D5594783D}"/>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5765412" y="3426289"/>
            <a:ext cx="2976786" cy="2231136"/>
          </a:xfrm>
          <a:prstGeom prst="rect">
            <a:avLst/>
          </a:prstGeom>
        </p:spPr>
      </p:pic>
      <p:pic>
        <p:nvPicPr>
          <p:cNvPr id="5" name="Picture 4">
            <a:extLst>
              <a:ext uri="{FF2B5EF4-FFF2-40B4-BE49-F238E27FC236}">
                <a16:creationId xmlns:a16="http://schemas.microsoft.com/office/drawing/2014/main" id="{DC7CF0B4-090D-FC9D-2B3D-62DD7E151303}"/>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433949" y="1145062"/>
            <a:ext cx="2770365" cy="2077774"/>
          </a:xfrm>
          <a:prstGeom prst="rect">
            <a:avLst/>
          </a:prstGeom>
        </p:spPr>
      </p:pic>
      <p:sp>
        <p:nvSpPr>
          <p:cNvPr id="9" name="Text Placeholder 3">
            <a:extLst>
              <a:ext uri="{FF2B5EF4-FFF2-40B4-BE49-F238E27FC236}">
                <a16:creationId xmlns:a16="http://schemas.microsoft.com/office/drawing/2014/main" id="{E112C5B4-EB1F-6D05-C320-94D3483B29A3}"/>
              </a:ext>
            </a:extLst>
          </p:cNvPr>
          <p:cNvSpPr txBox="1">
            <a:spLocks/>
          </p:cNvSpPr>
          <p:nvPr/>
        </p:nvSpPr>
        <p:spPr>
          <a:xfrm>
            <a:off x="454213" y="1380902"/>
            <a:ext cx="4808451" cy="43322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tx1"/>
                </a:solidFill>
                <a:latin typeface="Proxima Nova" panose="02000506030000020004" pitchFamily="50" charset="0"/>
              </a:rPr>
              <a:t>Cut thin and mechanically tenderized</a:t>
            </a:r>
          </a:p>
          <a:p>
            <a:r>
              <a:rPr lang="en-US" dirty="0">
                <a:solidFill>
                  <a:schemeClr val="tx1"/>
                </a:solidFill>
                <a:latin typeface="Proxima Nova" panose="02000506030000020004" pitchFamily="50" charset="0"/>
              </a:rPr>
              <a:t>Great value</a:t>
            </a:r>
          </a:p>
          <a:p>
            <a:r>
              <a:rPr lang="en-US" dirty="0">
                <a:solidFill>
                  <a:schemeClr val="tx1"/>
                </a:solidFill>
                <a:latin typeface="Proxima Nova" panose="02000506030000020004" pitchFamily="50" charset="0"/>
              </a:rPr>
              <a:t>Skillet cooking</a:t>
            </a:r>
          </a:p>
          <a:p>
            <a:pPr marL="50800" indent="0">
              <a:buNone/>
            </a:pPr>
            <a:endParaRPr lang="en-US" dirty="0">
              <a:solidFill>
                <a:schemeClr val="tx1"/>
              </a:solidFill>
              <a:latin typeface="Proxima Nova" panose="02000506030000020004" pitchFamily="50" charset="0"/>
            </a:endParaRPr>
          </a:p>
          <a:p>
            <a:endParaRPr lang="en-US" dirty="0">
              <a:solidFill>
                <a:schemeClr val="tx1"/>
              </a:solidFill>
              <a:latin typeface="Proxima Nova" panose="02000506030000020004" pitchFamily="50" charset="0"/>
            </a:endParaRPr>
          </a:p>
          <a:p>
            <a:endParaRPr lang="en-US" dirty="0">
              <a:solidFill>
                <a:schemeClr val="tx1"/>
              </a:solidFill>
              <a:latin typeface="Proxima Nova" panose="02000506030000020004" pitchFamily="50" charset="0"/>
            </a:endParaRPr>
          </a:p>
          <a:p>
            <a:endParaRPr lang="en-US" dirty="0">
              <a:solidFill>
                <a:schemeClr val="tx1"/>
              </a:solidFill>
              <a:latin typeface="Proxima Nova" panose="02000506030000020004" pitchFamily="50" charset="0"/>
            </a:endParaRPr>
          </a:p>
        </p:txBody>
      </p:sp>
      <p:sp>
        <p:nvSpPr>
          <p:cNvPr id="11" name="Rectangle 10">
            <a:extLst>
              <a:ext uri="{FF2B5EF4-FFF2-40B4-BE49-F238E27FC236}">
                <a16:creationId xmlns:a16="http://schemas.microsoft.com/office/drawing/2014/main" id="{5B168F54-39E9-B65F-9244-E8EC0C79C02C}"/>
              </a:ext>
            </a:extLst>
          </p:cNvPr>
          <p:cNvSpPr/>
          <p:nvPr/>
        </p:nvSpPr>
        <p:spPr>
          <a:xfrm>
            <a:off x="5981691" y="5716852"/>
            <a:ext cx="2443162" cy="523220"/>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Parmesan Crusted Cubed Steak with Zucchini Ribbons</a:t>
            </a:r>
          </a:p>
        </p:txBody>
      </p:sp>
      <p:sp>
        <p:nvSpPr>
          <p:cNvPr id="12" name="Rectangle 11">
            <a:extLst>
              <a:ext uri="{FF2B5EF4-FFF2-40B4-BE49-F238E27FC236}">
                <a16:creationId xmlns:a16="http://schemas.microsoft.com/office/drawing/2014/main" id="{D467B5CB-BA31-D7B5-5C4F-D25E409CCF8E}"/>
              </a:ext>
            </a:extLst>
          </p:cNvPr>
          <p:cNvSpPr/>
          <p:nvPr/>
        </p:nvSpPr>
        <p:spPr>
          <a:xfrm>
            <a:off x="9294624" y="5716851"/>
            <a:ext cx="2443162" cy="523220"/>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Country Fried Steak with Tomato Basil S</a:t>
            </a:r>
          </a:p>
        </p:txBody>
      </p:sp>
      <p:pic>
        <p:nvPicPr>
          <p:cNvPr id="3" name="Picture 2">
            <a:extLst>
              <a:ext uri="{FF2B5EF4-FFF2-40B4-BE49-F238E27FC236}">
                <a16:creationId xmlns:a16="http://schemas.microsoft.com/office/drawing/2014/main" id="{EC440947-CE41-A16A-9D72-BD138646DBA1}"/>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8777" t="388" r="2298" b="-388"/>
          <a:stretch/>
        </p:blipFill>
        <p:spPr>
          <a:xfrm>
            <a:off x="9027812" y="3409832"/>
            <a:ext cx="2976786" cy="2231137"/>
          </a:xfrm>
          <a:prstGeom prst="rect">
            <a:avLst/>
          </a:prstGeom>
        </p:spPr>
      </p:pic>
    </p:spTree>
    <p:extLst>
      <p:ext uri="{BB962C8B-B14F-4D97-AF65-F5344CB8AC3E}">
        <p14:creationId xmlns:p14="http://schemas.microsoft.com/office/powerpoint/2010/main" val="34610102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454213" y="221487"/>
            <a:ext cx="11121702"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Additional Resources – </a:t>
            </a:r>
            <a:r>
              <a:rPr lang="en-US" sz="3000" dirty="0">
                <a:latin typeface="Rockwell" panose="02060603020205020403" pitchFamily="18" charset="0"/>
              </a:rPr>
              <a:t>BeefItsWhatsForDinner.com</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58135"/>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pic>
        <p:nvPicPr>
          <p:cNvPr id="2" name="Picture 1">
            <a:extLst>
              <a:ext uri="{FF2B5EF4-FFF2-40B4-BE49-F238E27FC236}">
                <a16:creationId xmlns:a16="http://schemas.microsoft.com/office/drawing/2014/main" id="{3C4893D4-858C-1EFD-5C4E-22A65499920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79123" y="1198611"/>
            <a:ext cx="8033754" cy="484235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0025740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454213" y="221487"/>
            <a:ext cx="9789013"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Additional Resources – </a:t>
            </a:r>
            <a:r>
              <a:rPr lang="en-US" sz="3600" dirty="0">
                <a:latin typeface="Rockwell" panose="02060603020205020403" pitchFamily="18" charset="0"/>
              </a:rPr>
              <a:t>Cuts Charts</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58135"/>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graphicFrame>
        <p:nvGraphicFramePr>
          <p:cNvPr id="2" name="Object 1">
            <a:extLst>
              <a:ext uri="{FF2B5EF4-FFF2-40B4-BE49-F238E27FC236}">
                <a16:creationId xmlns:a16="http://schemas.microsoft.com/office/drawing/2014/main" id="{90A455B8-4774-667B-20EB-6E93B9AD7DF2}"/>
              </a:ext>
            </a:extLst>
          </p:cNvPr>
          <p:cNvGraphicFramePr>
            <a:graphicFrameLocks noChangeAspect="1"/>
          </p:cNvGraphicFramePr>
          <p:nvPr>
            <p:extLst>
              <p:ext uri="{D42A27DB-BD31-4B8C-83A1-F6EECF244321}">
                <p14:modId xmlns:p14="http://schemas.microsoft.com/office/powerpoint/2010/main" val="4129512872"/>
              </p:ext>
            </p:extLst>
          </p:nvPr>
        </p:nvGraphicFramePr>
        <p:xfrm>
          <a:off x="2360157" y="1161784"/>
          <a:ext cx="3234916" cy="5018530"/>
        </p:xfrm>
        <a:graphic>
          <a:graphicData uri="http://schemas.openxmlformats.org/presentationml/2006/ole">
            <mc:AlternateContent xmlns:mc="http://schemas.openxmlformats.org/markup-compatibility/2006">
              <mc:Choice xmlns:v="urn:schemas-microsoft-com:vml" Requires="v">
                <p:oleObj name="Acrobat Document" r:id="rId3" imgW="16801965" imgH="26060280" progId="Acrobat.Document.DC">
                  <p:embed/>
                </p:oleObj>
              </mc:Choice>
              <mc:Fallback>
                <p:oleObj name="Acrobat Document" r:id="rId3" imgW="16801965" imgH="26060280" progId="Acrobat.Document.DC">
                  <p:embed/>
                  <p:pic>
                    <p:nvPicPr>
                      <p:cNvPr id="2" name="Object 1">
                        <a:extLst>
                          <a:ext uri="{FF2B5EF4-FFF2-40B4-BE49-F238E27FC236}">
                            <a16:creationId xmlns:a16="http://schemas.microsoft.com/office/drawing/2014/main" id="{90A455B8-4774-667B-20EB-6E93B9AD7DF2}"/>
                          </a:ext>
                        </a:extLst>
                      </p:cNvPr>
                      <p:cNvPicPr/>
                      <p:nvPr/>
                    </p:nvPicPr>
                    <p:blipFill>
                      <a:blip r:embed="rId4"/>
                      <a:stretch>
                        <a:fillRect/>
                      </a:stretch>
                    </p:blipFill>
                    <p:spPr>
                      <a:xfrm>
                        <a:off x="2360157" y="1161784"/>
                        <a:ext cx="3234916" cy="5018530"/>
                      </a:xfrm>
                      <a:prstGeom prst="rect">
                        <a:avLst/>
                      </a:prstGeom>
                      <a:ln w="28575">
                        <a:solidFill>
                          <a:schemeClr val="tx1"/>
                        </a:solidFill>
                      </a:ln>
                    </p:spPr>
                  </p:pic>
                </p:oleObj>
              </mc:Fallback>
            </mc:AlternateContent>
          </a:graphicData>
        </a:graphic>
      </p:graphicFrame>
      <p:graphicFrame>
        <p:nvGraphicFramePr>
          <p:cNvPr id="3" name="Object 2">
            <a:extLst>
              <a:ext uri="{FF2B5EF4-FFF2-40B4-BE49-F238E27FC236}">
                <a16:creationId xmlns:a16="http://schemas.microsoft.com/office/drawing/2014/main" id="{9377CC90-0920-B806-2F79-3F3121FD3468}"/>
              </a:ext>
            </a:extLst>
          </p:cNvPr>
          <p:cNvGraphicFramePr>
            <a:graphicFrameLocks noChangeAspect="1"/>
          </p:cNvGraphicFramePr>
          <p:nvPr>
            <p:extLst>
              <p:ext uri="{D42A27DB-BD31-4B8C-83A1-F6EECF244321}">
                <p14:modId xmlns:p14="http://schemas.microsoft.com/office/powerpoint/2010/main" val="1931293254"/>
              </p:ext>
            </p:extLst>
          </p:nvPr>
        </p:nvGraphicFramePr>
        <p:xfrm>
          <a:off x="6216824" y="1161783"/>
          <a:ext cx="3234916" cy="5018531"/>
        </p:xfrm>
        <a:graphic>
          <a:graphicData uri="http://schemas.openxmlformats.org/presentationml/2006/ole">
            <mc:AlternateContent xmlns:mc="http://schemas.openxmlformats.org/markup-compatibility/2006">
              <mc:Choice xmlns:v="urn:schemas-microsoft-com:vml" Requires="v">
                <p:oleObj name="Acrobat Document" r:id="rId5" imgW="16801965" imgH="26060280" progId="Acrobat.Document.DC">
                  <p:embed/>
                </p:oleObj>
              </mc:Choice>
              <mc:Fallback>
                <p:oleObj name="Acrobat Document" r:id="rId5" imgW="16801965" imgH="26060280" progId="Acrobat.Document.DC">
                  <p:embed/>
                  <p:pic>
                    <p:nvPicPr>
                      <p:cNvPr id="3" name="Object 2">
                        <a:extLst>
                          <a:ext uri="{FF2B5EF4-FFF2-40B4-BE49-F238E27FC236}">
                            <a16:creationId xmlns:a16="http://schemas.microsoft.com/office/drawing/2014/main" id="{9377CC90-0920-B806-2F79-3F3121FD3468}"/>
                          </a:ext>
                        </a:extLst>
                      </p:cNvPr>
                      <p:cNvPicPr/>
                      <p:nvPr/>
                    </p:nvPicPr>
                    <p:blipFill>
                      <a:blip r:embed="rId6"/>
                      <a:stretch>
                        <a:fillRect/>
                      </a:stretch>
                    </p:blipFill>
                    <p:spPr>
                      <a:xfrm>
                        <a:off x="6216824" y="1161783"/>
                        <a:ext cx="3234916" cy="5018531"/>
                      </a:xfrm>
                      <a:prstGeom prst="rect">
                        <a:avLst/>
                      </a:prstGeom>
                      <a:ln w="28575">
                        <a:solidFill>
                          <a:schemeClr val="tx1"/>
                        </a:solidFill>
                      </a:ln>
                    </p:spPr>
                  </p:pic>
                </p:oleObj>
              </mc:Fallback>
            </mc:AlternateContent>
          </a:graphicData>
        </a:graphic>
      </p:graphicFrame>
    </p:spTree>
    <p:extLst>
      <p:ext uri="{BB962C8B-B14F-4D97-AF65-F5344CB8AC3E}">
        <p14:creationId xmlns:p14="http://schemas.microsoft.com/office/powerpoint/2010/main" val="34712760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454213" y="221487"/>
            <a:ext cx="10995242"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Additional Resources – </a:t>
            </a:r>
            <a:r>
              <a:rPr lang="en-US" sz="3600" dirty="0">
                <a:latin typeface="Rockwell" panose="02060603020205020403" pitchFamily="18" charset="0"/>
              </a:rPr>
              <a:t>Cooking Lessons</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58135"/>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pic>
        <p:nvPicPr>
          <p:cNvPr id="3" name="Picture 2">
            <a:extLst>
              <a:ext uri="{FF2B5EF4-FFF2-40B4-BE49-F238E27FC236}">
                <a16:creationId xmlns:a16="http://schemas.microsoft.com/office/drawing/2014/main" id="{3D5B54EE-6EB9-88E2-81B8-28E5B0F1C69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99208" y="1093700"/>
            <a:ext cx="7593583" cy="4982432"/>
          </a:xfrm>
          <a:prstGeom prst="rect">
            <a:avLst/>
          </a:prstGeom>
        </p:spPr>
      </p:pic>
    </p:spTree>
    <p:extLst>
      <p:ext uri="{BB962C8B-B14F-4D97-AF65-F5344CB8AC3E}">
        <p14:creationId xmlns:p14="http://schemas.microsoft.com/office/powerpoint/2010/main" val="17453481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454213" y="221487"/>
            <a:ext cx="10995242"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Additional Resources – </a:t>
            </a:r>
            <a:r>
              <a:rPr lang="en-US" sz="3600" dirty="0">
                <a:latin typeface="Rockwell" panose="02060603020205020403" pitchFamily="18" charset="0"/>
              </a:rPr>
              <a:t>Cooking Lessons</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58135"/>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pic>
        <p:nvPicPr>
          <p:cNvPr id="11" name="Picture 10">
            <a:extLst>
              <a:ext uri="{FF2B5EF4-FFF2-40B4-BE49-F238E27FC236}">
                <a16:creationId xmlns:a16="http://schemas.microsoft.com/office/drawing/2014/main" id="{894CE7FF-A2BF-9917-BCEF-8E9C094D582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39769"/>
          <a:stretch/>
        </p:blipFill>
        <p:spPr>
          <a:xfrm>
            <a:off x="1585945" y="3522175"/>
            <a:ext cx="9020109" cy="2645922"/>
          </a:xfrm>
          <a:prstGeom prst="rect">
            <a:avLst/>
          </a:prstGeom>
        </p:spPr>
      </p:pic>
      <p:pic>
        <p:nvPicPr>
          <p:cNvPr id="13" name="Picture 12">
            <a:extLst>
              <a:ext uri="{FF2B5EF4-FFF2-40B4-BE49-F238E27FC236}">
                <a16:creationId xmlns:a16="http://schemas.microsoft.com/office/drawing/2014/main" id="{2C522955-61EA-0CD2-2633-E5764A39D67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339173" y="1218330"/>
            <a:ext cx="9513651" cy="221067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937249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454213"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Yield Grading</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58135"/>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2" name="Text Placeholder 3">
            <a:extLst>
              <a:ext uri="{FF2B5EF4-FFF2-40B4-BE49-F238E27FC236}">
                <a16:creationId xmlns:a16="http://schemas.microsoft.com/office/drawing/2014/main" id="{FFF41B71-58F8-DCCE-8CF6-01C14C2BFE66}"/>
              </a:ext>
            </a:extLst>
          </p:cNvPr>
          <p:cNvSpPr txBox="1">
            <a:spLocks/>
          </p:cNvSpPr>
          <p:nvPr/>
        </p:nvSpPr>
        <p:spPr>
          <a:xfrm>
            <a:off x="454213" y="1262856"/>
            <a:ext cx="4845050" cy="43322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600" dirty="0">
                <a:latin typeface="Proxima Nova" panose="02000506030000020004" pitchFamily="50" charset="0"/>
              </a:rPr>
              <a:t>Predicts the percentage of closely trimmed, boneless retail cuts that can be fabricated from the four major primals </a:t>
            </a:r>
            <a:r>
              <a:rPr lang="en-US" sz="2600" i="1" dirty="0">
                <a:latin typeface="Proxima Nova" panose="02000506030000020004" pitchFamily="50" charset="0"/>
              </a:rPr>
              <a:t>(Chuck, Rib, Loin, and Round)</a:t>
            </a:r>
          </a:p>
          <a:p>
            <a:r>
              <a:rPr lang="en-US" sz="2600" dirty="0">
                <a:latin typeface="Proxima Nova" panose="02000506030000020004" pitchFamily="50" charset="0"/>
              </a:rPr>
              <a:t>Lower number = less external fat; more lean, edible meat</a:t>
            </a:r>
          </a:p>
          <a:p>
            <a:r>
              <a:rPr lang="en-US" sz="2600" dirty="0">
                <a:latin typeface="Proxima Nova" panose="02000506030000020004" pitchFamily="50" charset="0"/>
              </a:rPr>
              <a:t>Intended for packers and further processors; not typically relayed to consumers</a:t>
            </a:r>
          </a:p>
          <a:p>
            <a:endParaRPr lang="en-US" sz="2600" dirty="0">
              <a:latin typeface="Proxima Nova" panose="02000506030000020004" pitchFamily="50" charset="0"/>
            </a:endParaRPr>
          </a:p>
          <a:p>
            <a:endParaRPr lang="en-US" sz="2600" dirty="0">
              <a:latin typeface="Proxima Nova" panose="02000506030000020004" pitchFamily="50" charset="0"/>
            </a:endParaRPr>
          </a:p>
        </p:txBody>
      </p:sp>
      <p:pic>
        <p:nvPicPr>
          <p:cNvPr id="3" name="Picture 2" descr="A picture containing dog&#10;&#10;Description automatically generated">
            <a:extLst>
              <a:ext uri="{FF2B5EF4-FFF2-40B4-BE49-F238E27FC236}">
                <a16:creationId xmlns:a16="http://schemas.microsoft.com/office/drawing/2014/main" id="{F1EA0F11-447C-FDE8-D761-20BA69CE485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58784" y="1543844"/>
            <a:ext cx="5997217" cy="359013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6899852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58135"/>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pic>
        <p:nvPicPr>
          <p:cNvPr id="5" name="Picture 4">
            <a:extLst>
              <a:ext uri="{FF2B5EF4-FFF2-40B4-BE49-F238E27FC236}">
                <a16:creationId xmlns:a16="http://schemas.microsoft.com/office/drawing/2014/main" id="{65BFE1DC-4EDD-9A67-95C4-194CBF470C7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3300" y="1429964"/>
            <a:ext cx="11125400" cy="4422009"/>
          </a:xfrm>
          <a:prstGeom prst="rect">
            <a:avLst/>
          </a:prstGeo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BC2E4400-3E8B-DE64-2436-B0C9B986AAA5}"/>
              </a:ext>
            </a:extLst>
          </p:cNvPr>
          <p:cNvSpPr txBox="1">
            <a:spLocks/>
          </p:cNvSpPr>
          <p:nvPr/>
        </p:nvSpPr>
        <p:spPr>
          <a:xfrm>
            <a:off x="367129" y="221487"/>
            <a:ext cx="11211727"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Additional Resources – </a:t>
            </a:r>
            <a:r>
              <a:rPr lang="en-US" sz="2800" dirty="0">
                <a:latin typeface="Rockwell" panose="02060603020205020403" pitchFamily="18" charset="0"/>
              </a:rPr>
              <a:t>BeefItsWhatsForDinner.com</a:t>
            </a:r>
            <a:endParaRPr lang="en-US" dirty="0">
              <a:latin typeface="Rockwell" panose="02060603020205020403" pitchFamily="18" charset="0"/>
            </a:endParaRPr>
          </a:p>
        </p:txBody>
      </p:sp>
    </p:spTree>
    <p:extLst>
      <p:ext uri="{BB962C8B-B14F-4D97-AF65-F5344CB8AC3E}">
        <p14:creationId xmlns:p14="http://schemas.microsoft.com/office/powerpoint/2010/main" val="30463462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surface with white specks&#10;&#10;Description automatically generated">
            <a:extLst>
              <a:ext uri="{FF2B5EF4-FFF2-40B4-BE49-F238E27FC236}">
                <a16:creationId xmlns:a16="http://schemas.microsoft.com/office/drawing/2014/main" id="{8A99B978-448B-1255-B7E7-A94E4B58C32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15625"/>
          <a:stretch/>
        </p:blipFill>
        <p:spPr>
          <a:xfrm>
            <a:off x="0" y="0"/>
            <a:ext cx="12192000" cy="6858000"/>
          </a:xfrm>
          <a:prstGeom prst="rect">
            <a:avLst/>
          </a:prstGeom>
        </p:spPr>
      </p:pic>
      <p:sp>
        <p:nvSpPr>
          <p:cNvPr id="8" name="Rectangle 7">
            <a:extLst>
              <a:ext uri="{FF2B5EF4-FFF2-40B4-BE49-F238E27FC236}">
                <a16:creationId xmlns:a16="http://schemas.microsoft.com/office/drawing/2014/main" id="{19AA2BB9-A469-17B8-5A8A-CF1085E24A68}"/>
              </a:ext>
            </a:extLst>
          </p:cNvPr>
          <p:cNvSpPr/>
          <p:nvPr/>
        </p:nvSpPr>
        <p:spPr>
          <a:xfrm>
            <a:off x="0" y="430306"/>
            <a:ext cx="12192000" cy="36755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Rectangle 6">
            <a:extLst>
              <a:ext uri="{FF2B5EF4-FFF2-40B4-BE49-F238E27FC236}">
                <a16:creationId xmlns:a16="http://schemas.microsoft.com/office/drawing/2014/main" id="{5C0D4C32-DC16-B6A5-D26F-1BAA0B516E9D}"/>
              </a:ext>
            </a:extLst>
          </p:cNvPr>
          <p:cNvSpPr/>
          <p:nvPr/>
        </p:nvSpPr>
        <p:spPr>
          <a:xfrm>
            <a:off x="0" y="0"/>
            <a:ext cx="12192000" cy="537882"/>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0E76761A-F154-A385-961C-BD4356186199}"/>
              </a:ext>
            </a:extLst>
          </p:cNvPr>
          <p:cNvSpPr/>
          <p:nvPr/>
        </p:nvSpPr>
        <p:spPr>
          <a:xfrm>
            <a:off x="5177806" y="64818"/>
            <a:ext cx="1836389" cy="1755018"/>
          </a:xfrm>
          <a:prstGeom prst="ellipse">
            <a:avLst/>
          </a:prstGeom>
          <a:solidFill>
            <a:srgbClr val="FAFAFA"/>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89E4DD8-736C-4806-4E6C-1F340FCC52D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81398" y="524092"/>
            <a:ext cx="1629203" cy="836470"/>
          </a:xfrm>
          <a:prstGeom prst="rect">
            <a:avLst/>
          </a:prstGeom>
        </p:spPr>
      </p:pic>
      <p:sp>
        <p:nvSpPr>
          <p:cNvPr id="10" name="TextBox 9">
            <a:extLst>
              <a:ext uri="{FF2B5EF4-FFF2-40B4-BE49-F238E27FC236}">
                <a16:creationId xmlns:a16="http://schemas.microsoft.com/office/drawing/2014/main" id="{A6C34B30-B93C-9DDF-45CE-13DDBD3602B5}"/>
              </a:ext>
            </a:extLst>
          </p:cNvPr>
          <p:cNvSpPr txBox="1"/>
          <p:nvPr/>
        </p:nvSpPr>
        <p:spPr>
          <a:xfrm>
            <a:off x="1394011" y="2778561"/>
            <a:ext cx="9403976" cy="923330"/>
          </a:xfrm>
          <a:prstGeom prst="rect">
            <a:avLst/>
          </a:prstGeom>
          <a:noFill/>
        </p:spPr>
        <p:txBody>
          <a:bodyPr wrap="square" rtlCol="0">
            <a:spAutoFit/>
          </a:bodyPr>
          <a:lstStyle/>
          <a:p>
            <a:pPr algn="ctr"/>
            <a:r>
              <a:rPr lang="en-US" sz="5400" b="1" dirty="0">
                <a:solidFill>
                  <a:schemeClr val="bg1"/>
                </a:solidFill>
                <a:latin typeface="Rockwell" panose="02060603020205020403" pitchFamily="18" charset="0"/>
              </a:rPr>
              <a:t>Thank You</a:t>
            </a:r>
          </a:p>
        </p:txBody>
      </p:sp>
      <p:pic>
        <p:nvPicPr>
          <p:cNvPr id="12" name="Picture 11" descr="A black and white sign with white text&#10;&#10;Description automatically generated">
            <a:extLst>
              <a:ext uri="{FF2B5EF4-FFF2-40B4-BE49-F238E27FC236}">
                <a16:creationId xmlns:a16="http://schemas.microsoft.com/office/drawing/2014/main" id="{2724666D-3509-C797-CDC7-29732AE2403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285434" y="4949355"/>
            <a:ext cx="1519901" cy="886609"/>
          </a:xfrm>
          <a:prstGeom prst="rect">
            <a:avLst/>
          </a:prstGeom>
        </p:spPr>
      </p:pic>
      <p:pic>
        <p:nvPicPr>
          <p:cNvPr id="14" name="Picture 13" descr="A logo on a black background&#10;&#10;Description automatically generated">
            <a:extLst>
              <a:ext uri="{FF2B5EF4-FFF2-40B4-BE49-F238E27FC236}">
                <a16:creationId xmlns:a16="http://schemas.microsoft.com/office/drawing/2014/main" id="{39A8E9DE-9874-CA7E-FC3A-8BCE17C73A4D}"/>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25152" t="32810" r="25253" b="23791"/>
          <a:stretch/>
        </p:blipFill>
        <p:spPr>
          <a:xfrm>
            <a:off x="6095999" y="4660617"/>
            <a:ext cx="2356531" cy="1593418"/>
          </a:xfrm>
          <a:prstGeom prst="rect">
            <a:avLst/>
          </a:prstGeom>
        </p:spPr>
      </p:pic>
    </p:spTree>
    <p:extLst>
      <p:ext uri="{BB962C8B-B14F-4D97-AF65-F5344CB8AC3E}">
        <p14:creationId xmlns:p14="http://schemas.microsoft.com/office/powerpoint/2010/main" val="19022878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435163"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Quality Grading</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58135"/>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2" name="Text Placeholder 3">
            <a:extLst>
              <a:ext uri="{FF2B5EF4-FFF2-40B4-BE49-F238E27FC236}">
                <a16:creationId xmlns:a16="http://schemas.microsoft.com/office/drawing/2014/main" id="{D9948A36-D58B-A7BD-7247-18629437E05D}"/>
              </a:ext>
            </a:extLst>
          </p:cNvPr>
          <p:cNvSpPr txBox="1">
            <a:spLocks/>
          </p:cNvSpPr>
          <p:nvPr/>
        </p:nvSpPr>
        <p:spPr>
          <a:xfrm>
            <a:off x="435163" y="1262856"/>
            <a:ext cx="4975037" cy="49379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300" dirty="0">
                <a:latin typeface="Proxima Nova" panose="02000506030000020004" pitchFamily="50" charset="0"/>
              </a:rPr>
              <a:t>USDA’s Agricultural Marketing Service conducts voluntary beef quality grading</a:t>
            </a:r>
          </a:p>
          <a:p>
            <a:pPr lvl="1"/>
            <a:r>
              <a:rPr lang="en-US" sz="2000" i="1" dirty="0">
                <a:latin typeface="Proxima Nova" panose="02000506030000020004" pitchFamily="50" charset="0"/>
              </a:rPr>
              <a:t>Funded by beef packers</a:t>
            </a:r>
          </a:p>
          <a:p>
            <a:pPr lvl="1"/>
            <a:r>
              <a:rPr lang="en-US" sz="2000" i="1" dirty="0">
                <a:latin typeface="Proxima Nova" panose="02000506030000020004" pitchFamily="50" charset="0"/>
              </a:rPr>
              <a:t>Predicts the tenderness, juiciness, and flavor of beef</a:t>
            </a:r>
          </a:p>
          <a:p>
            <a:r>
              <a:rPr lang="en-US" sz="2300" dirty="0">
                <a:latin typeface="Proxima Nova" panose="02000506030000020004" pitchFamily="50" charset="0"/>
              </a:rPr>
              <a:t>Marbling is small flecks of fat within muscle </a:t>
            </a:r>
            <a:r>
              <a:rPr lang="en-US" sz="2300" i="1" dirty="0">
                <a:latin typeface="Proxima Nova" panose="02000506030000020004" pitchFamily="50" charset="0"/>
              </a:rPr>
              <a:t>(AKA, intramuscular fat)</a:t>
            </a:r>
            <a:r>
              <a:rPr lang="en-US" sz="2300" dirty="0">
                <a:latin typeface="Proxima Nova" panose="02000506030000020004" pitchFamily="50" charset="0"/>
              </a:rPr>
              <a:t> and a predictor of eating quality of beef</a:t>
            </a:r>
          </a:p>
          <a:p>
            <a:r>
              <a:rPr lang="en-US" sz="2300" dirty="0">
                <a:latin typeface="Proxima Nova" panose="02000506030000020004" pitchFamily="50" charset="0"/>
              </a:rPr>
              <a:t>USDA quality grades reflect the amount of marbling, which is measured at the 12th rib of the carcass, and the age of the animal</a:t>
            </a:r>
          </a:p>
          <a:p>
            <a:endParaRPr lang="en-US" sz="2300" dirty="0">
              <a:latin typeface="Proxima Nova" panose="02000506030000020004" pitchFamily="50" charset="0"/>
            </a:endParaRPr>
          </a:p>
          <a:p>
            <a:endParaRPr lang="en-US" sz="2300" dirty="0">
              <a:latin typeface="Proxima Nova" panose="02000506030000020004" pitchFamily="50" charset="0"/>
            </a:endParaRPr>
          </a:p>
          <a:p>
            <a:endParaRPr lang="en-US" sz="2300" dirty="0">
              <a:latin typeface="Proxima Nova" panose="02000506030000020004" pitchFamily="50" charset="0"/>
            </a:endParaRPr>
          </a:p>
        </p:txBody>
      </p:sp>
      <p:sp>
        <p:nvSpPr>
          <p:cNvPr id="3" name="TextBox 2">
            <a:extLst>
              <a:ext uri="{FF2B5EF4-FFF2-40B4-BE49-F238E27FC236}">
                <a16:creationId xmlns:a16="http://schemas.microsoft.com/office/drawing/2014/main" id="{38D15A48-9C16-8B72-FFA6-D14A1C835D70}"/>
              </a:ext>
            </a:extLst>
          </p:cNvPr>
          <p:cNvSpPr txBox="1"/>
          <p:nvPr/>
        </p:nvSpPr>
        <p:spPr>
          <a:xfrm>
            <a:off x="6781802" y="1320730"/>
            <a:ext cx="3886200" cy="4216539"/>
          </a:xfrm>
          <a:prstGeom prst="rect">
            <a:avLst/>
          </a:prstGeom>
          <a:solidFill>
            <a:schemeClr val="bg1">
              <a:lumMod val="85000"/>
            </a:schemeClr>
          </a:solidFill>
          <a:ln w="38100">
            <a:solidFill>
              <a:srgbClr val="D5001C"/>
            </a:solidFill>
          </a:ln>
          <a:effectLst>
            <a:outerShdw blurRad="50800" dist="38100" dir="2700000" algn="tl" rotWithShape="0">
              <a:prstClr val="black">
                <a:alpha val="40000"/>
              </a:prstClr>
            </a:outerShdw>
          </a:effectLst>
        </p:spPr>
        <p:txBody>
          <a:bodyPr wrap="square" rtlCol="0">
            <a:spAutoFit/>
          </a:bodyPr>
          <a:lstStyle/>
          <a:p>
            <a:r>
              <a:rPr lang="en-US" sz="3600" b="1" dirty="0">
                <a:latin typeface="Rockwell" panose="02060603020205020403" pitchFamily="18" charset="0"/>
              </a:rPr>
              <a:t>PRIME</a:t>
            </a:r>
          </a:p>
          <a:p>
            <a:r>
              <a:rPr lang="en-US" sz="3600" b="1" dirty="0">
                <a:latin typeface="Rockwell" panose="02060603020205020403" pitchFamily="18" charset="0"/>
              </a:rPr>
              <a:t>CHOICE</a:t>
            </a:r>
          </a:p>
          <a:p>
            <a:r>
              <a:rPr lang="en-US" sz="3600" b="1" dirty="0">
                <a:latin typeface="Rockwell" panose="02060603020205020403" pitchFamily="18" charset="0"/>
              </a:rPr>
              <a:t>SELECT</a:t>
            </a:r>
          </a:p>
          <a:p>
            <a:r>
              <a:rPr lang="en-US" sz="3200" dirty="0">
                <a:latin typeface="Proxima Nova" panose="02000506030000020004" pitchFamily="50" charset="0"/>
              </a:rPr>
              <a:t>STANDARD</a:t>
            </a:r>
          </a:p>
          <a:p>
            <a:r>
              <a:rPr lang="en-US" sz="3200" dirty="0">
                <a:latin typeface="Proxima Nova" panose="02000506030000020004" pitchFamily="50" charset="0"/>
              </a:rPr>
              <a:t>COMMERCIAL</a:t>
            </a:r>
          </a:p>
          <a:p>
            <a:r>
              <a:rPr lang="en-US" sz="3200" dirty="0">
                <a:latin typeface="Proxima Nova" panose="02000506030000020004" pitchFamily="50" charset="0"/>
              </a:rPr>
              <a:t>UTILITY</a:t>
            </a:r>
          </a:p>
          <a:p>
            <a:r>
              <a:rPr lang="en-US" sz="3200" dirty="0">
                <a:latin typeface="Proxima Nova" panose="02000506030000020004" pitchFamily="50" charset="0"/>
              </a:rPr>
              <a:t>CUTTER</a:t>
            </a:r>
          </a:p>
          <a:p>
            <a:r>
              <a:rPr lang="en-US" sz="3200" dirty="0">
                <a:latin typeface="Proxima Nova" panose="02000506030000020004" pitchFamily="50" charset="0"/>
              </a:rPr>
              <a:t>CANNER</a:t>
            </a:r>
          </a:p>
        </p:txBody>
      </p:sp>
    </p:spTree>
    <p:extLst>
      <p:ext uri="{BB962C8B-B14F-4D97-AF65-F5344CB8AC3E}">
        <p14:creationId xmlns:p14="http://schemas.microsoft.com/office/powerpoint/2010/main" val="5632727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6">
            <a:extLst>
              <a:ext uri="{FF2B5EF4-FFF2-40B4-BE49-F238E27FC236}">
                <a16:creationId xmlns:a16="http://schemas.microsoft.com/office/drawing/2014/main" id="{7C533638-D4E0-881E-F203-2636FD846EA5}"/>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28451" t="8182" r="9471" b="4946"/>
          <a:stretch/>
        </p:blipFill>
        <p:spPr bwMode="auto">
          <a:xfrm>
            <a:off x="5079429" y="2492333"/>
            <a:ext cx="1944912" cy="2721694"/>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435163"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Quality Grading Continued</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58135"/>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2" name="Text Placeholder 3">
            <a:extLst>
              <a:ext uri="{FF2B5EF4-FFF2-40B4-BE49-F238E27FC236}">
                <a16:creationId xmlns:a16="http://schemas.microsoft.com/office/drawing/2014/main" id="{7DF3A999-3463-EE86-362E-795199BCBCCE}"/>
              </a:ext>
            </a:extLst>
          </p:cNvPr>
          <p:cNvSpPr txBox="1">
            <a:spLocks/>
          </p:cNvSpPr>
          <p:nvPr/>
        </p:nvSpPr>
        <p:spPr>
          <a:xfrm>
            <a:off x="435163" y="1391916"/>
            <a:ext cx="4717862" cy="43322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rgbClr val="2CA1AC"/>
                </a:solidFill>
                <a:latin typeface="Proxima Nova" panose="02000506030000020004" pitchFamily="50" charset="0"/>
              </a:rPr>
              <a:t>Prime, Choice</a:t>
            </a:r>
            <a:r>
              <a:rPr lang="en-US" dirty="0">
                <a:latin typeface="Proxima Nova" panose="02000506030000020004" pitchFamily="50" charset="0"/>
              </a:rPr>
              <a:t>, and </a:t>
            </a:r>
            <a:r>
              <a:rPr lang="en-US" b="1" dirty="0">
                <a:solidFill>
                  <a:srgbClr val="2CA1AC"/>
                </a:solidFill>
                <a:latin typeface="Proxima Nova" panose="02000506030000020004" pitchFamily="50" charset="0"/>
              </a:rPr>
              <a:t>Select</a:t>
            </a:r>
            <a:r>
              <a:rPr lang="en-US" b="1" dirty="0">
                <a:latin typeface="Proxima Nova" panose="02000506030000020004" pitchFamily="50" charset="0"/>
              </a:rPr>
              <a:t> </a:t>
            </a:r>
            <a:r>
              <a:rPr lang="en-US" dirty="0">
                <a:latin typeface="Proxima Nova" panose="02000506030000020004" pitchFamily="50" charset="0"/>
              </a:rPr>
              <a:t>are the most common grades sold in grocery stores and restaurants</a:t>
            </a:r>
          </a:p>
          <a:p>
            <a:r>
              <a:rPr lang="en-US" dirty="0">
                <a:latin typeface="Proxima Nova" panose="02000506030000020004" pitchFamily="50" charset="0"/>
              </a:rPr>
              <a:t>Choice is the most significant volume of graded beef</a:t>
            </a:r>
          </a:p>
          <a:p>
            <a:r>
              <a:rPr lang="en-US" dirty="0">
                <a:latin typeface="Proxima Nova" panose="02000506030000020004" pitchFamily="50" charset="0"/>
              </a:rPr>
              <a:t>More than 80% of beef graded is Prime and Choice</a:t>
            </a:r>
          </a:p>
        </p:txBody>
      </p:sp>
      <p:pic>
        <p:nvPicPr>
          <p:cNvPr id="5" name="Picture 2">
            <a:extLst>
              <a:ext uri="{FF2B5EF4-FFF2-40B4-BE49-F238E27FC236}">
                <a16:creationId xmlns:a16="http://schemas.microsoft.com/office/drawing/2014/main" id="{7560F532-2E56-3F2E-5C6C-7428ECCFACB0}"/>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l="22380" t="9820" b="3242"/>
          <a:stretch/>
        </p:blipFill>
        <p:spPr bwMode="auto">
          <a:xfrm>
            <a:off x="9801491" y="2540977"/>
            <a:ext cx="2001120" cy="280035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A85D9820-B2D9-45FC-8330-72EF95D3ED79}"/>
              </a:ext>
            </a:extLst>
          </p:cNvPr>
          <p:cNvSpPr/>
          <p:nvPr/>
        </p:nvSpPr>
        <p:spPr>
          <a:xfrm>
            <a:off x="9626372" y="2464777"/>
            <a:ext cx="603477" cy="7239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4">
            <a:extLst>
              <a:ext uri="{FF2B5EF4-FFF2-40B4-BE49-F238E27FC236}">
                <a16:creationId xmlns:a16="http://schemas.microsoft.com/office/drawing/2014/main" id="{F2DA4F2C-9819-7824-A4E2-7E123731813E}"/>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28941" t="93" r="-878" b="5551"/>
          <a:stretch/>
        </p:blipFill>
        <p:spPr bwMode="auto">
          <a:xfrm>
            <a:off x="7521388" y="2253376"/>
            <a:ext cx="1925579" cy="303930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B2E2F4E9-E1E3-FFDD-2DDE-D52A1E5AE03E}"/>
              </a:ext>
            </a:extLst>
          </p:cNvPr>
          <p:cNvSpPr/>
          <p:nvPr/>
        </p:nvSpPr>
        <p:spPr>
          <a:xfrm>
            <a:off x="7270490" y="2492332"/>
            <a:ext cx="603477" cy="7239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39A2F82-F6D8-D363-A1E3-13A7FE0E743D}"/>
              </a:ext>
            </a:extLst>
          </p:cNvPr>
          <p:cNvSpPr/>
          <p:nvPr/>
        </p:nvSpPr>
        <p:spPr>
          <a:xfrm>
            <a:off x="4719973" y="2492332"/>
            <a:ext cx="603477" cy="7239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02DAFDBB-F030-4CB5-7491-F1DDC3DFC2A7}"/>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r="66536"/>
          <a:stretch/>
        </p:blipFill>
        <p:spPr>
          <a:xfrm>
            <a:off x="10395356" y="1490470"/>
            <a:ext cx="1091794" cy="911713"/>
          </a:xfrm>
          <a:prstGeom prst="rect">
            <a:avLst/>
          </a:prstGeom>
        </p:spPr>
      </p:pic>
      <p:pic>
        <p:nvPicPr>
          <p:cNvPr id="18" name="Picture 17">
            <a:extLst>
              <a:ext uri="{FF2B5EF4-FFF2-40B4-BE49-F238E27FC236}">
                <a16:creationId xmlns:a16="http://schemas.microsoft.com/office/drawing/2014/main" id="{06ADB57B-44E8-D032-1420-050B2C1961DA}"/>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l="33234" r="33302"/>
          <a:stretch/>
        </p:blipFill>
        <p:spPr>
          <a:xfrm>
            <a:off x="8017792" y="1490470"/>
            <a:ext cx="1091794" cy="911713"/>
          </a:xfrm>
          <a:prstGeom prst="rect">
            <a:avLst/>
          </a:prstGeom>
        </p:spPr>
      </p:pic>
      <p:pic>
        <p:nvPicPr>
          <p:cNvPr id="19" name="Picture 18">
            <a:extLst>
              <a:ext uri="{FF2B5EF4-FFF2-40B4-BE49-F238E27FC236}">
                <a16:creationId xmlns:a16="http://schemas.microsoft.com/office/drawing/2014/main" id="{18C3932F-A441-8226-C98F-DF49B1156FCA}"/>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66536"/>
          <a:stretch/>
        </p:blipFill>
        <p:spPr>
          <a:xfrm>
            <a:off x="5570890" y="1486268"/>
            <a:ext cx="1091794" cy="911713"/>
          </a:xfrm>
          <a:prstGeom prst="rect">
            <a:avLst/>
          </a:prstGeom>
        </p:spPr>
      </p:pic>
    </p:spTree>
    <p:extLst>
      <p:ext uri="{BB962C8B-B14F-4D97-AF65-F5344CB8AC3E}">
        <p14:creationId xmlns:p14="http://schemas.microsoft.com/office/powerpoint/2010/main" val="11165476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454213"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Marketing Programs</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58135"/>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2" name="Text Placeholder 3">
            <a:extLst>
              <a:ext uri="{FF2B5EF4-FFF2-40B4-BE49-F238E27FC236}">
                <a16:creationId xmlns:a16="http://schemas.microsoft.com/office/drawing/2014/main" id="{37CFB4B9-20BA-15A7-8EDE-BF9AAC68D782}"/>
              </a:ext>
            </a:extLst>
          </p:cNvPr>
          <p:cNvSpPr txBox="1">
            <a:spLocks/>
          </p:cNvSpPr>
          <p:nvPr/>
        </p:nvSpPr>
        <p:spPr>
          <a:xfrm>
            <a:off x="454213" y="1208543"/>
            <a:ext cx="5043251" cy="50852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dirty="0">
                <a:latin typeface="Proxima Nova" panose="02000506030000020004" pitchFamily="50" charset="0"/>
              </a:rPr>
              <a:t>USDA’s Agricultural Marketing Service also offers:</a:t>
            </a:r>
          </a:p>
          <a:p>
            <a:pPr lvl="1"/>
            <a:r>
              <a:rPr lang="en-US" sz="2000" i="1" dirty="0">
                <a:latin typeface="Proxima Nova" panose="02000506030000020004" pitchFamily="50" charset="0"/>
              </a:rPr>
              <a:t>Tenderness certification</a:t>
            </a:r>
          </a:p>
          <a:p>
            <a:pPr lvl="1"/>
            <a:r>
              <a:rPr lang="en-US" sz="2000" i="1" dirty="0">
                <a:latin typeface="Proxima Nova" panose="02000506030000020004" pitchFamily="50" charset="0"/>
              </a:rPr>
              <a:t>Branded beef program oversight, i.e., Certified Angus Beef or Certified Hereford Beef</a:t>
            </a:r>
          </a:p>
          <a:p>
            <a:r>
              <a:rPr lang="en-US" sz="2200" dirty="0">
                <a:latin typeface="Proxima Nova" panose="02000506030000020004" pitchFamily="50" charset="0"/>
              </a:rPr>
              <a:t>Cattle farmers and ranchers receive a premium for cattle that meet a set of quality standards and in turn, consumers may pay more for these products</a:t>
            </a:r>
          </a:p>
          <a:p>
            <a:r>
              <a:rPr lang="en-US" sz="2200" dirty="0">
                <a:latin typeface="Proxima Nova" panose="02000506030000020004" pitchFamily="50" charset="0"/>
              </a:rPr>
              <a:t>Highlighting USDA quality grades, brands or other sourcing details on beef labels and menus conveys quality and value to consumers</a:t>
            </a:r>
          </a:p>
        </p:txBody>
      </p:sp>
      <p:pic>
        <p:nvPicPr>
          <p:cNvPr id="3" name="Picture 4">
            <a:extLst>
              <a:ext uri="{FF2B5EF4-FFF2-40B4-BE49-F238E27FC236}">
                <a16:creationId xmlns:a16="http://schemas.microsoft.com/office/drawing/2014/main" id="{5D972F20-375B-47C0-C4FC-86D2C0F874B2}"/>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6458110" y="3346736"/>
            <a:ext cx="2126555" cy="216419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Welcome to Certified Hereford Beef">
            <a:extLst>
              <a:ext uri="{FF2B5EF4-FFF2-40B4-BE49-F238E27FC236}">
                <a16:creationId xmlns:a16="http://schemas.microsoft.com/office/drawing/2014/main" id="{2C0F48AD-C1AA-0636-7C9C-476511DAE1E0}"/>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122199" y="3200108"/>
            <a:ext cx="2457450" cy="245745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33D5354D-4CBE-9587-4EF3-79E090098116}"/>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688787" y="1208543"/>
            <a:ext cx="2283168" cy="17326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9348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454213"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Beef’s Eating Experience</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58135"/>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2" name="Text Placeholder 3">
            <a:extLst>
              <a:ext uri="{FF2B5EF4-FFF2-40B4-BE49-F238E27FC236}">
                <a16:creationId xmlns:a16="http://schemas.microsoft.com/office/drawing/2014/main" id="{D91FC510-B7AD-2B0A-8BA2-3118DB412BC4}"/>
              </a:ext>
            </a:extLst>
          </p:cNvPr>
          <p:cNvSpPr txBox="1">
            <a:spLocks/>
          </p:cNvSpPr>
          <p:nvPr/>
        </p:nvSpPr>
        <p:spPr>
          <a:xfrm>
            <a:off x="454213" y="1544968"/>
            <a:ext cx="5432357" cy="43322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0800" indent="0">
              <a:buFont typeface="Arial" panose="020B0604020202020204" pitchFamily="34" charset="0"/>
              <a:buNone/>
            </a:pPr>
            <a:r>
              <a:rPr lang="en-US" sz="2400" b="1" dirty="0">
                <a:latin typeface="Proxima Nova" panose="02000506030000020004" pitchFamily="50" charset="0"/>
              </a:rPr>
              <a:t>Impacted by:</a:t>
            </a:r>
          </a:p>
          <a:p>
            <a:pPr marL="50800" indent="0">
              <a:buFont typeface="Arial" panose="020B0604020202020204" pitchFamily="34" charset="0"/>
              <a:buNone/>
            </a:pPr>
            <a:r>
              <a:rPr lang="en-US" sz="2200" b="1" dirty="0">
                <a:solidFill>
                  <a:srgbClr val="2CA1AC"/>
                </a:solidFill>
                <a:latin typeface="Proxima Nova" panose="02000506030000020004" pitchFamily="50" charset="0"/>
              </a:rPr>
              <a:t>Pre-harvest</a:t>
            </a:r>
            <a:r>
              <a:rPr lang="en-US" sz="2200" i="1" dirty="0">
                <a:latin typeface="Proxima Nova" panose="02000506030000020004" pitchFamily="50" charset="0"/>
              </a:rPr>
              <a:t>	</a:t>
            </a:r>
          </a:p>
          <a:p>
            <a:pPr lvl="1"/>
            <a:r>
              <a:rPr lang="en-US" sz="2200" dirty="0">
                <a:latin typeface="Proxima Nova" panose="02000506030000020004" pitchFamily="50" charset="0"/>
              </a:rPr>
              <a:t>Age </a:t>
            </a:r>
          </a:p>
          <a:p>
            <a:pPr lvl="1"/>
            <a:r>
              <a:rPr lang="en-US" sz="2200" dirty="0">
                <a:latin typeface="Proxima Nova" panose="02000506030000020004" pitchFamily="50" charset="0"/>
              </a:rPr>
              <a:t>Gender</a:t>
            </a:r>
          </a:p>
          <a:p>
            <a:pPr lvl="1"/>
            <a:r>
              <a:rPr lang="en-US" sz="2200" dirty="0">
                <a:latin typeface="Proxima Nova" panose="02000506030000020004" pitchFamily="50" charset="0"/>
              </a:rPr>
              <a:t>Genetics</a:t>
            </a:r>
          </a:p>
          <a:p>
            <a:pPr lvl="1"/>
            <a:r>
              <a:rPr lang="en-US" sz="2200" dirty="0">
                <a:latin typeface="Proxima Nova" panose="02000506030000020004" pitchFamily="50" charset="0"/>
              </a:rPr>
              <a:t>Temperament</a:t>
            </a:r>
          </a:p>
          <a:p>
            <a:pPr lvl="1"/>
            <a:r>
              <a:rPr lang="en-US" sz="2200" dirty="0">
                <a:latin typeface="Proxima Nova" panose="02000506030000020004" pitchFamily="50" charset="0"/>
              </a:rPr>
              <a:t>Diet</a:t>
            </a:r>
          </a:p>
          <a:p>
            <a:pPr lvl="1"/>
            <a:r>
              <a:rPr lang="en-US" sz="2200" dirty="0">
                <a:latin typeface="Proxima Nova" panose="02000506030000020004" pitchFamily="50" charset="0"/>
              </a:rPr>
              <a:t>Health</a:t>
            </a:r>
          </a:p>
          <a:p>
            <a:pPr lvl="1"/>
            <a:r>
              <a:rPr lang="en-US" sz="2200" dirty="0">
                <a:latin typeface="Proxima Nova" panose="02000506030000020004" pitchFamily="50" charset="0"/>
              </a:rPr>
              <a:t>Animal handling</a:t>
            </a:r>
          </a:p>
        </p:txBody>
      </p:sp>
      <p:sp>
        <p:nvSpPr>
          <p:cNvPr id="3" name="Text Placeholder 3">
            <a:extLst>
              <a:ext uri="{FF2B5EF4-FFF2-40B4-BE49-F238E27FC236}">
                <a16:creationId xmlns:a16="http://schemas.microsoft.com/office/drawing/2014/main" id="{99568FB9-8B23-8957-B85C-2E7DF53AFFC5}"/>
              </a:ext>
            </a:extLst>
          </p:cNvPr>
          <p:cNvSpPr txBox="1">
            <a:spLocks/>
          </p:cNvSpPr>
          <p:nvPr/>
        </p:nvSpPr>
        <p:spPr>
          <a:xfrm>
            <a:off x="3481997" y="1802379"/>
            <a:ext cx="3220361" cy="3268493"/>
          </a:xfrm>
          <a:prstGeom prst="rect">
            <a:avLst/>
          </a:prstGeom>
          <a:noFill/>
          <a:ln>
            <a:noFill/>
          </a:ln>
        </p:spPr>
        <p:txBody>
          <a:bodyPr spcFirstLastPara="1" wrap="square" lIns="91425" tIns="91425" rIns="91425" bIns="91425" anchor="t" anchorCtr="0"/>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Proxima Nova" panose="02000506030000020004" pitchFamily="2" charset="0"/>
                <a:ea typeface="Proxima Nova" panose="02000506030000020004" pitchFamily="2" charset="0"/>
                <a:cs typeface="Proxima Nova" panose="02000506030000020004" pitchFamily="2" charset="0"/>
                <a:sym typeface="Source Sans Pro"/>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Source Sans Pro"/>
                <a:ea typeface="Source Sans Pro"/>
                <a:cs typeface="Source Sans Pro"/>
                <a:sym typeface="Source Sans Pro"/>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Source Sans Pro"/>
                <a:ea typeface="Source Sans Pro"/>
                <a:cs typeface="Source Sans Pro"/>
                <a:sym typeface="Source Sans Pro"/>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ckwell"/>
                <a:ea typeface="Rockwell"/>
                <a:cs typeface="Rockwell"/>
                <a:sym typeface="Rockwel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ckwell"/>
                <a:ea typeface="Rockwell"/>
                <a:cs typeface="Rockwell"/>
                <a:sym typeface="Rockwel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ckwell"/>
                <a:ea typeface="Rockwell"/>
                <a:cs typeface="Rockwell"/>
                <a:sym typeface="Rockwel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ckwell"/>
                <a:ea typeface="Rockwell"/>
                <a:cs typeface="Rockwell"/>
                <a:sym typeface="Rockwell"/>
              </a:defRPr>
            </a:lvl9pPr>
          </a:lstStyle>
          <a:p>
            <a:pPr marL="50800" indent="0">
              <a:buFont typeface="Arial" panose="020B0604020202020204" pitchFamily="34" charset="0"/>
              <a:buNone/>
            </a:pPr>
            <a:r>
              <a:rPr lang="en-US" sz="2200" b="1" dirty="0">
                <a:solidFill>
                  <a:srgbClr val="2CA1AC"/>
                </a:solidFill>
                <a:latin typeface="Proxima Nova" panose="02000506030000020004" pitchFamily="50" charset="0"/>
              </a:rPr>
              <a:t>Post-harvest</a:t>
            </a:r>
            <a:r>
              <a:rPr lang="en-US" sz="2200" i="1" dirty="0">
                <a:latin typeface="Proxima Nova" panose="02000506030000020004" pitchFamily="50" charset="0"/>
              </a:rPr>
              <a:t>	</a:t>
            </a:r>
          </a:p>
          <a:p>
            <a:pPr lvl="1"/>
            <a:r>
              <a:rPr lang="en-US" sz="2200" dirty="0">
                <a:latin typeface="Proxima Nova" panose="02000506030000020004" pitchFamily="50" charset="0"/>
              </a:rPr>
              <a:t>Chilling</a:t>
            </a:r>
          </a:p>
          <a:p>
            <a:pPr lvl="1"/>
            <a:r>
              <a:rPr lang="en-US" sz="2200" dirty="0">
                <a:latin typeface="Proxima Nova" panose="02000506030000020004" pitchFamily="50" charset="0"/>
              </a:rPr>
              <a:t>Electrical stimulation of carcass</a:t>
            </a:r>
          </a:p>
          <a:p>
            <a:pPr lvl="1"/>
            <a:r>
              <a:rPr lang="en-US" sz="2200" dirty="0">
                <a:latin typeface="Proxima Nova" panose="02000506030000020004" pitchFamily="50" charset="0"/>
              </a:rPr>
              <a:t>Mechanical tenderization</a:t>
            </a:r>
          </a:p>
          <a:p>
            <a:pPr lvl="1"/>
            <a:r>
              <a:rPr lang="en-US" sz="2200" dirty="0">
                <a:latin typeface="Proxima Nova" panose="02000506030000020004" pitchFamily="50" charset="0"/>
              </a:rPr>
              <a:t>Aging</a:t>
            </a:r>
          </a:p>
          <a:p>
            <a:pPr lvl="1"/>
            <a:r>
              <a:rPr lang="en-US" sz="2200" dirty="0">
                <a:latin typeface="Proxima Nova" panose="02000506030000020004" pitchFamily="50" charset="0"/>
              </a:rPr>
              <a:t>Cooking</a:t>
            </a:r>
          </a:p>
        </p:txBody>
      </p:sp>
      <p:pic>
        <p:nvPicPr>
          <p:cNvPr id="5" name="Picture 2">
            <a:extLst>
              <a:ext uri="{FF2B5EF4-FFF2-40B4-BE49-F238E27FC236}">
                <a16:creationId xmlns:a16="http://schemas.microsoft.com/office/drawing/2014/main" id="{88CB055A-BE96-45B6-6AE2-C4871999F678}"/>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p:blipFill>
        <p:spPr bwMode="auto">
          <a:xfrm>
            <a:off x="7135638" y="1773331"/>
            <a:ext cx="4124298" cy="309322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B7CE6792-173B-E309-AA4A-ABA11042834A}"/>
              </a:ext>
            </a:extLst>
          </p:cNvPr>
          <p:cNvSpPr/>
          <p:nvPr/>
        </p:nvSpPr>
        <p:spPr>
          <a:xfrm>
            <a:off x="7563338" y="5005136"/>
            <a:ext cx="3268898" cy="523220"/>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Bistro-style filet mignon with champagne pan sauce</a:t>
            </a:r>
          </a:p>
        </p:txBody>
      </p:sp>
    </p:spTree>
    <p:extLst>
      <p:ext uri="{BB962C8B-B14F-4D97-AF65-F5344CB8AC3E}">
        <p14:creationId xmlns:p14="http://schemas.microsoft.com/office/powerpoint/2010/main" val="11322242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454213" y="221487"/>
            <a:ext cx="1119990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Beef’s Eating Experience – </a:t>
            </a:r>
            <a:r>
              <a:rPr lang="en-US" sz="3600" dirty="0">
                <a:latin typeface="Rockwell" panose="02060603020205020403" pitchFamily="18" charset="0"/>
              </a:rPr>
              <a:t>Flavor &amp; Juiciness </a:t>
            </a:r>
            <a:endParaRPr lang="en-US" dirty="0">
              <a:latin typeface="Rockwell" panose="02060603020205020403" pitchFamily="18" charset="0"/>
            </a:endParaRP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58135"/>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2" name="Text Placeholder 3">
            <a:extLst>
              <a:ext uri="{FF2B5EF4-FFF2-40B4-BE49-F238E27FC236}">
                <a16:creationId xmlns:a16="http://schemas.microsoft.com/office/drawing/2014/main" id="{A1DA4450-B312-CEA9-355F-E0F4EBC77EE3}"/>
              </a:ext>
            </a:extLst>
          </p:cNvPr>
          <p:cNvSpPr txBox="1">
            <a:spLocks/>
          </p:cNvSpPr>
          <p:nvPr/>
        </p:nvSpPr>
        <p:spPr>
          <a:xfrm>
            <a:off x="537882" y="1408534"/>
            <a:ext cx="5302250" cy="43322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latin typeface="Proxima Nova" panose="02000506030000020004" pitchFamily="50" charset="0"/>
              </a:rPr>
              <a:t>Influenced by similar factors as tenderness</a:t>
            </a:r>
          </a:p>
          <a:p>
            <a:r>
              <a:rPr lang="en-US" sz="2400" dirty="0">
                <a:latin typeface="Proxima Nova" panose="02000506030000020004" pitchFamily="50" charset="0"/>
              </a:rPr>
              <a:t>Impacted by cooking time, technique, and seasoning</a:t>
            </a:r>
          </a:p>
        </p:txBody>
      </p:sp>
      <p:pic>
        <p:nvPicPr>
          <p:cNvPr id="3" name="Picture 2">
            <a:extLst>
              <a:ext uri="{FF2B5EF4-FFF2-40B4-BE49-F238E27FC236}">
                <a16:creationId xmlns:a16="http://schemas.microsoft.com/office/drawing/2014/main" id="{61EE32B4-DFA5-5C77-B5F1-7FB88039F8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6054165" y="1408709"/>
            <a:ext cx="5551543" cy="4160946"/>
          </a:xfrm>
          <a:prstGeom prst="rect">
            <a:avLst/>
          </a:prstGeom>
          <a:effectLst>
            <a:outerShdw blurRad="50800" dist="38100" dir="2700000" algn="tl" rotWithShape="0">
              <a:prstClr val="black">
                <a:alpha val="40000"/>
              </a:prstClr>
            </a:outerShdw>
          </a:effectLst>
        </p:spPr>
      </p:pic>
      <p:sp>
        <p:nvSpPr>
          <p:cNvPr id="5" name="Rectangle 4">
            <a:extLst>
              <a:ext uri="{FF2B5EF4-FFF2-40B4-BE49-F238E27FC236}">
                <a16:creationId xmlns:a16="http://schemas.microsoft.com/office/drawing/2014/main" id="{570624BD-9305-B91B-BB03-33A00A989831}"/>
              </a:ext>
            </a:extLst>
          </p:cNvPr>
          <p:cNvSpPr/>
          <p:nvPr/>
        </p:nvSpPr>
        <p:spPr>
          <a:xfrm>
            <a:off x="6095999" y="5673055"/>
            <a:ext cx="5551543" cy="307777"/>
          </a:xfrm>
          <a:prstGeom prst="rect">
            <a:avLst/>
          </a:prstGeom>
        </p:spPr>
        <p:txBody>
          <a:bodyPr wrap="square">
            <a:spAutoFit/>
          </a:bodyPr>
          <a:lstStyle/>
          <a:p>
            <a:pPr algn="ctr"/>
            <a:r>
              <a:rPr lang="en-US" sz="1400" dirty="0">
                <a:solidFill>
                  <a:schemeClr val="tx1"/>
                </a:solidFill>
                <a:latin typeface="Franklin Gothic Book" panose="020B0503020102020204" pitchFamily="34" charset="0"/>
              </a:rPr>
              <a:t>North African harissa-braised beef stew</a:t>
            </a:r>
          </a:p>
        </p:txBody>
      </p:sp>
    </p:spTree>
    <p:extLst>
      <p:ext uri="{BB962C8B-B14F-4D97-AF65-F5344CB8AC3E}">
        <p14:creationId xmlns:p14="http://schemas.microsoft.com/office/powerpoint/2010/main" val="23800512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15BAFBA6835B64194A8A93A24769B58" ma:contentTypeVersion="12" ma:contentTypeDescription="Create a new document." ma:contentTypeScope="" ma:versionID="e203da1398c95f776cfa0a4e6d9e4ad5">
  <xsd:schema xmlns:xsd="http://www.w3.org/2001/XMLSchema" xmlns:xs="http://www.w3.org/2001/XMLSchema" xmlns:p="http://schemas.microsoft.com/office/2006/metadata/properties" xmlns:ns2="6eab71f1-d94f-4309-8619-fcff2ae9d553" xmlns:ns3="f69e88df-2e27-47b2-a282-388c706881d7" xmlns:ns4="1e7dce43-bc24-4bca-8f75-c4b51482b0e9" targetNamespace="http://schemas.microsoft.com/office/2006/metadata/properties" ma:root="true" ma:fieldsID="aa7d242c8923dddab046fac0b33654da" ns2:_="" ns3:_="" ns4:_="">
    <xsd:import namespace="6eab71f1-d94f-4309-8619-fcff2ae9d553"/>
    <xsd:import namespace="f69e88df-2e27-47b2-a282-388c706881d7"/>
    <xsd:import namespace="1e7dce43-bc24-4bca-8f75-c4b51482b0e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OCR" minOccurs="0"/>
                <xsd:element ref="ns2:MediaServiceEventHashCode" minOccurs="0"/>
                <xsd:element ref="ns2:MediaServiceGenerationTime" minOccurs="0"/>
                <xsd:element ref="ns3:SharedWithUsers" minOccurs="0"/>
                <xsd:element ref="ns3:SharedWithDetails" minOccurs="0"/>
                <xsd:element ref="ns2:MediaServiceLocation" minOccurs="0"/>
                <xsd:element ref="ns4:NCBA-DocDisposition" minOccurs="0"/>
                <xsd:element ref="ns2:MediaServiceAutoKeyPoints" minOccurs="0"/>
                <xsd:element ref="ns2:MediaServiceKeyPoints" minOccurs="0"/>
                <xsd:element ref="ns2:lcf76f155ced4ddcb4097134ff3c332f" minOccurs="0"/>
                <xsd:element ref="ns4:TaxCatchAll" minOccurs="0"/>
                <xsd:element ref="ns2:MediaLengthInSeconds" minOccurs="0"/>
                <xsd:element ref="ns2:ARM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ab71f1-d94f-4309-8619-fcff2ae9d553"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false">
      <xsd:simpleType>
        <xsd:restriction base="dms:Note"/>
      </xsd:simpleType>
    </xsd:element>
    <xsd:element name="MediaServiceFastMetadata" ma:index="9" nillable="true" ma:displayName="MediaServiceFastMetadata" ma:description="" ma:hidden="true" ma:internalName="MediaServiceFastMetadata" ma:readOnly="false">
      <xsd:simpleType>
        <xsd:restriction base="dms:Note"/>
      </xsd:simpleType>
    </xsd:element>
    <xsd:element name="MediaServiceAutoTags" ma:index="10" nillable="true" ma:displayName="MediaServiceAutoTags" ma:internalName="MediaServiceAutoTags" ma:readOnly="false">
      <xsd:simpleType>
        <xsd:restriction base="dms:Text"/>
      </xsd:simpleType>
    </xsd:element>
    <xsd:element name="MediaServiceDateTaken" ma:index="11" nillable="true" ma:displayName="MediaServiceDateTaken" ma:hidden="true" ma:internalName="MediaServiceDateTaken" ma:readOnly="false">
      <xsd:simpleType>
        <xsd:restriction base="dms:Text"/>
      </xsd:simpleType>
    </xsd:element>
    <xsd:element name="MediaServiceOCR" ma:index="12" nillable="true" ma:displayName="MediaServiceOCR" ma:internalName="MediaServiceOCR" ma:readOnly="false">
      <xsd:simpleType>
        <xsd:restriction base="dms:Note">
          <xsd:maxLength value="255"/>
        </xsd:restriction>
      </xsd:simpleType>
    </xsd:element>
    <xsd:element name="MediaServiceEventHashCode" ma:index="13" nillable="true" ma:displayName="MediaServiceEventHashCode" ma:hidden="true" ma:internalName="MediaServiceEventHashCode" ma:readOnly="false">
      <xsd:simpleType>
        <xsd:restriction base="dms:Text"/>
      </xsd:simpleType>
    </xsd:element>
    <xsd:element name="MediaServiceGenerationTime" ma:index="14" nillable="true" ma:displayName="MediaServiceGenerationTime" ma:hidden="true" ma:internalName="MediaServiceGenerationTime" ma:readOnly="false">
      <xsd:simpleType>
        <xsd:restriction base="dms:Text"/>
      </xsd:simpleType>
    </xsd:element>
    <xsd:element name="MediaServiceLocation" ma:index="17" nillable="true" ma:displayName="Location" ma:internalName="MediaServiceLocation" ma:readOnly="false">
      <xsd:simpleType>
        <xsd:restriction base="dms:Text"/>
      </xsd:simpleType>
    </xsd:element>
    <xsd:element name="MediaServiceAutoKeyPoints" ma:index="19" nillable="true" ma:displayName="MediaServiceAutoKeyPoints" ma:hidden="true" ma:internalName="MediaServiceAutoKeyPoints" ma:readOnly="false">
      <xsd:simpleType>
        <xsd:restriction base="dms:Note"/>
      </xsd:simpleType>
    </xsd:element>
    <xsd:element name="MediaServiceKeyPoints" ma:index="20" nillable="true" ma:displayName="KeyPoints" ma:internalName="MediaServiceKeyPoints" ma:readOnly="false">
      <xsd:simpleType>
        <xsd:restriction base="dms:Note">
          <xsd:maxLength value="255"/>
        </xsd:restrictio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3554f54-2b22-4105-b22e-97faa9058135" ma:termSetId="09814cd3-568e-fe90-9814-8d621ff8fb84" ma:anchorId="fba54fb3-c3e1-fe81-a776-ca4b69148c4d" ma:open="true" ma:isKeyword="false">
      <xsd:complexType>
        <xsd:sequence>
          <xsd:element ref="pc:Terms" minOccurs="0" maxOccurs="1"/>
        </xsd:sequence>
      </xsd:complexType>
    </xsd:element>
    <xsd:element name="MediaLengthInSeconds" ma:index="24" nillable="true" ma:displayName="MediaLengthInSeconds" ma:hidden="true" ma:internalName="MediaLengthInSeconds" ma:readOnly="true">
      <xsd:simpleType>
        <xsd:restriction base="dms:Unknown"/>
      </xsd:simpleType>
    </xsd:element>
    <xsd:element name="ARMS" ma:index="25" nillable="true" ma:displayName="ARMS" ma:format="Dropdown" ma:internalName="ARMS">
      <xsd:simpleType>
        <xsd:restriction base="dms:Text">
          <xsd:maxLength value="255"/>
        </xsd:restrictio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69e88df-2e27-47b2-a282-388c706881d7"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e7dce43-bc24-4bca-8f75-c4b51482b0e9" elementFormDefault="qualified">
    <xsd:import namespace="http://schemas.microsoft.com/office/2006/documentManagement/types"/>
    <xsd:import namespace="http://schemas.microsoft.com/office/infopath/2007/PartnerControls"/>
    <xsd:element name="NCBA-DocDisposition" ma:index="18" nillable="true" ma:displayName="NCBA-DocDisposition" ma:format="Dropdown" ma:internalName="NCBA_x002d_DocDisposition" ma:readOnly="false">
      <xsd:simpleType>
        <xsd:restriction base="dms:Choice">
          <xsd:enumeration value="Archive"/>
          <xsd:enumeration value="Delete"/>
          <xsd:enumeration value="Keep"/>
        </xsd:restriction>
      </xsd:simpleType>
    </xsd:element>
    <xsd:element name="TaxCatchAll" ma:index="23" nillable="true" ma:displayName="Taxonomy Catch All Column" ma:hidden="true" ma:list="{1727d366-8fcf-435b-9015-8aa7212d9913}" ma:internalName="TaxCatchAll" ma:showField="CatchAllData" ma:web="f69e88df-2e27-47b2-a282-388c706881d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1e7dce43-bc24-4bca-8f75-c4b51482b0e9" xsi:nil="true"/>
    <MediaServiceLocation xmlns="6eab71f1-d94f-4309-8619-fcff2ae9d553" xsi:nil="true"/>
    <lcf76f155ced4ddcb4097134ff3c332f xmlns="6eab71f1-d94f-4309-8619-fcff2ae9d553">
      <Terms xmlns="http://schemas.microsoft.com/office/infopath/2007/PartnerControls"/>
    </lcf76f155ced4ddcb4097134ff3c332f>
    <MediaServiceAutoTags xmlns="6eab71f1-d94f-4309-8619-fcff2ae9d553" xsi:nil="true"/>
    <MediaServiceAutoKeyPoints xmlns="6eab71f1-d94f-4309-8619-fcff2ae9d553" xsi:nil="true"/>
    <MediaServiceFastMetadata xmlns="6eab71f1-d94f-4309-8619-fcff2ae9d553" xsi:nil="true"/>
    <MediaServiceKeyPoints xmlns="6eab71f1-d94f-4309-8619-fcff2ae9d553" xsi:nil="true"/>
    <NCBA-DocDisposition xmlns="1e7dce43-bc24-4bca-8f75-c4b51482b0e9" xsi:nil="true"/>
    <MediaServiceMetadata xmlns="6eab71f1-d94f-4309-8619-fcff2ae9d553" xsi:nil="true"/>
    <MediaServiceDateTaken xmlns="6eab71f1-d94f-4309-8619-fcff2ae9d553" xsi:nil="true"/>
    <MediaServiceGenerationTime xmlns="6eab71f1-d94f-4309-8619-fcff2ae9d553" xsi:nil="true"/>
    <MediaServiceOCR xmlns="6eab71f1-d94f-4309-8619-fcff2ae9d553" xsi:nil="true"/>
    <MediaServiceEventHashCode xmlns="6eab71f1-d94f-4309-8619-fcff2ae9d553" xsi:nil="true"/>
    <ARMS xmlns="6eab71f1-d94f-4309-8619-fcff2ae9d553" xsi:nil="true"/>
  </documentManagement>
</p:properties>
</file>

<file path=customXml/itemProps1.xml><?xml version="1.0" encoding="utf-8"?>
<ds:datastoreItem xmlns:ds="http://schemas.openxmlformats.org/officeDocument/2006/customXml" ds:itemID="{D8764ADA-7A18-44E8-9979-4E491276FEE5}">
  <ds:schemaRefs>
    <ds:schemaRef ds:uri="http://schemas.microsoft.com/sharepoint/v3/contenttype/forms"/>
  </ds:schemaRefs>
</ds:datastoreItem>
</file>

<file path=customXml/itemProps2.xml><?xml version="1.0" encoding="utf-8"?>
<ds:datastoreItem xmlns:ds="http://schemas.openxmlformats.org/officeDocument/2006/customXml" ds:itemID="{1E1C62C4-48BD-4CF9-BEFE-C3D49FF6FD4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eab71f1-d94f-4309-8619-fcff2ae9d553"/>
    <ds:schemaRef ds:uri="f69e88df-2e27-47b2-a282-388c706881d7"/>
    <ds:schemaRef ds:uri="1e7dce43-bc24-4bca-8f75-c4b51482b0e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26B694E-334A-42E2-82F4-27B6D06C6DA0}">
  <ds:schemaRefs>
    <ds:schemaRef ds:uri="http://purl.org/dc/dcmitype/"/>
    <ds:schemaRef ds:uri="f69e88df-2e27-47b2-a282-388c706881d7"/>
    <ds:schemaRef ds:uri="http://schemas.microsoft.com/office/2006/documentManagement/types"/>
    <ds:schemaRef ds:uri="http://purl.org/dc/terms/"/>
    <ds:schemaRef ds:uri="http://www.w3.org/XML/1998/namespace"/>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1e7dce43-bc24-4bca-8f75-c4b51482b0e9"/>
    <ds:schemaRef ds:uri="6eab71f1-d94f-4309-8619-fcff2ae9d553"/>
  </ds:schemaRefs>
</ds:datastoreItem>
</file>

<file path=docProps/app.xml><?xml version="1.0" encoding="utf-8"?>
<Properties xmlns="http://schemas.openxmlformats.org/officeDocument/2006/extended-properties" xmlns:vt="http://schemas.openxmlformats.org/officeDocument/2006/docPropsVTypes">
  <TotalTime>812</TotalTime>
  <Words>5850</Words>
  <Application>Microsoft Office PowerPoint</Application>
  <PresentationFormat>Widescreen</PresentationFormat>
  <Paragraphs>519</Paragraphs>
  <Slides>41</Slides>
  <Notes>41</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41</vt:i4>
      </vt:variant>
    </vt:vector>
  </HeadingPairs>
  <TitlesOfParts>
    <vt:vector size="49" baseType="lpstr">
      <vt:lpstr>Arial</vt:lpstr>
      <vt:lpstr>Calibri</vt:lpstr>
      <vt:lpstr>Calibri Light</vt:lpstr>
      <vt:lpstr>Franklin Gothic Book</vt:lpstr>
      <vt:lpstr>Proxima Nova</vt:lpstr>
      <vt:lpstr>Rockwell</vt:lpstr>
      <vt:lpstr>Office Theme</vt:lpstr>
      <vt:lpstr>Acrobat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Trey Mosier</dc:creator>
  <cp:lastModifiedBy>Shelley Bradway</cp:lastModifiedBy>
  <cp:revision>13</cp:revision>
  <dcterms:created xsi:type="dcterms:W3CDTF">2023-11-17T18:11:28Z</dcterms:created>
  <dcterms:modified xsi:type="dcterms:W3CDTF">2024-02-08T19:35:23Z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0x010100A15BAFBA6835B64194A8A93A24769B58</vt:lpwstr>
  </property>
  <property fmtid="{D5CDD505-2E9C-101B-9397-08002B2CF9AE}" pid="3" name="MediaServiceImageTags">
    <vt:lpwstr/>
  </property>
</Properties>
</file>