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5" r:id="rId3"/>
    <p:sldId id="266" r:id="rId4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1" d="100"/>
          <a:sy n="81" d="100"/>
        </p:scale>
        <p:origin x="29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6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47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75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9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85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9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1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4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2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E6393-085A-4A74-9017-2881CC84785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2D315-7F14-4398-8FC1-F43F7F7F7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D8656D-95BA-7147-57D5-8A880F7E224E}"/>
              </a:ext>
            </a:extLst>
          </p:cNvPr>
          <p:cNvSpPr txBox="1"/>
          <p:nvPr/>
        </p:nvSpPr>
        <p:spPr>
          <a:xfrm>
            <a:off x="237506" y="273132"/>
            <a:ext cx="5605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Rockwell" panose="02060603020205020403" pitchFamily="18" charset="0"/>
              </a:rPr>
              <a:t>Beef U </a:t>
            </a:r>
            <a:r>
              <a:rPr lang="en-US" sz="2000" b="1" dirty="0">
                <a:latin typeface="Rockwell" panose="02060603020205020403" pitchFamily="18" charset="0"/>
              </a:rPr>
              <a:t>– Nutrition Quiz</a:t>
            </a:r>
          </a:p>
        </p:txBody>
      </p:sp>
      <p:pic>
        <p:nvPicPr>
          <p:cNvPr id="7" name="Picture 6" descr="A red and black sign&#10;&#10;Description automatically generated">
            <a:extLst>
              <a:ext uri="{FF2B5EF4-FFF2-40B4-BE49-F238E27FC236}">
                <a16:creationId xmlns:a16="http://schemas.microsoft.com/office/drawing/2014/main" id="{CBE19E57-6359-606E-A513-D85B693D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50" y="8429315"/>
            <a:ext cx="990483" cy="58438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9FF1B8-51FD-6E15-6BC4-A6D317612CFB}"/>
              </a:ext>
            </a:extLst>
          </p:cNvPr>
          <p:cNvCxnSpPr/>
          <p:nvPr/>
        </p:nvCxnSpPr>
        <p:spPr>
          <a:xfrm>
            <a:off x="332510" y="673242"/>
            <a:ext cx="579515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9AF438A-D02E-BE93-1136-CB3E7364349E}"/>
              </a:ext>
            </a:extLst>
          </p:cNvPr>
          <p:cNvSpPr txBox="1"/>
          <p:nvPr/>
        </p:nvSpPr>
        <p:spPr>
          <a:xfrm>
            <a:off x="237506" y="756369"/>
            <a:ext cx="60207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1. The Dietary Guidelines for Americans 2020-2025 recommend adults consume how many ounces of Protein daily as a part of a healthy, balanced dietary pattern to maintain good health and reduce the risk of chronic disease?</a:t>
            </a:r>
            <a:endParaRPr lang="en-US" sz="1400" kern="100" dirty="0">
              <a:effectLst/>
              <a:latin typeface="Proxima Nova" panose="02000506030000020004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A1E563-892E-BE9B-B9B9-E4EC14A318B2}"/>
              </a:ext>
            </a:extLst>
          </p:cNvPr>
          <p:cNvSpPr txBox="1"/>
          <p:nvPr/>
        </p:nvSpPr>
        <p:spPr>
          <a:xfrm>
            <a:off x="237506" y="1747436"/>
            <a:ext cx="484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2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3.5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5.5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5E9CEA-18CE-DECB-529D-44C408053542}"/>
              </a:ext>
            </a:extLst>
          </p:cNvPr>
          <p:cNvSpPr txBox="1"/>
          <p:nvPr/>
        </p:nvSpPr>
        <p:spPr>
          <a:xfrm>
            <a:off x="237506" y="2825903"/>
            <a:ext cx="6020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2. How many cuts of beef are defined as lean by the USDA?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6F6354-B8E8-59B0-7202-A9837E468D45}"/>
              </a:ext>
            </a:extLst>
          </p:cNvPr>
          <p:cNvSpPr txBox="1"/>
          <p:nvPr/>
        </p:nvSpPr>
        <p:spPr>
          <a:xfrm>
            <a:off x="237506" y="3240558"/>
            <a:ext cx="484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0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Less than 10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Between 15 and 20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More than 38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53821F-95A2-3C1D-3048-550532B61436}"/>
              </a:ext>
            </a:extLst>
          </p:cNvPr>
          <p:cNvSpPr txBox="1"/>
          <p:nvPr/>
        </p:nvSpPr>
        <p:spPr>
          <a:xfrm>
            <a:off x="237506" y="4426116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 More than half of beef’s fatty acid profile contains which kinds of fatty acids: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097AEC-FDBF-292F-BA7D-7B4B633232CB}"/>
              </a:ext>
            </a:extLst>
          </p:cNvPr>
          <p:cNvSpPr txBox="1"/>
          <p:nvPr/>
        </p:nvSpPr>
        <p:spPr>
          <a:xfrm>
            <a:off x="237506" y="4949336"/>
            <a:ext cx="484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Saturated Fatty Acids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Polyunsaturated Fatty Acids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Monounsaturated Fatty Acids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Omega 3 Fatty Acids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60158E-D5A4-D599-C5BE-6756475AA590}"/>
              </a:ext>
            </a:extLst>
          </p:cNvPr>
          <p:cNvSpPr txBox="1"/>
          <p:nvPr/>
        </p:nvSpPr>
        <p:spPr>
          <a:xfrm>
            <a:off x="237506" y="6073125"/>
            <a:ext cx="60207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4. When it comes to portion sizes, consumers should aim for about 30 grams of protein at each meal, which for beef equates to about 3 ounces of cooked beef. A 3 oz cooked serving of a beef burger patty or beef cut should be approximately the size of a: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9BAE51-93F0-4D0E-6C9A-9D0DAEF9EF30}"/>
              </a:ext>
            </a:extLst>
          </p:cNvPr>
          <p:cNvSpPr txBox="1"/>
          <p:nvPr/>
        </p:nvSpPr>
        <p:spPr>
          <a:xfrm>
            <a:off x="237506" y="7027232"/>
            <a:ext cx="4845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Baseball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Hockey Puck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Basketball</a:t>
            </a:r>
          </a:p>
        </p:txBody>
      </p:sp>
    </p:spTree>
    <p:extLst>
      <p:ext uri="{BB962C8B-B14F-4D97-AF65-F5344CB8AC3E}">
        <p14:creationId xmlns:p14="http://schemas.microsoft.com/office/powerpoint/2010/main" val="2212844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black sign&#10;&#10;Description automatically generated">
            <a:extLst>
              <a:ext uri="{FF2B5EF4-FFF2-40B4-BE49-F238E27FC236}">
                <a16:creationId xmlns:a16="http://schemas.microsoft.com/office/drawing/2014/main" id="{CBE19E57-6359-606E-A513-D85B693D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50" y="8429315"/>
            <a:ext cx="990483" cy="5843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0D96AF-93C0-2F66-872E-9C932C326601}"/>
              </a:ext>
            </a:extLst>
          </p:cNvPr>
          <p:cNvSpPr txBox="1"/>
          <p:nvPr/>
        </p:nvSpPr>
        <p:spPr>
          <a:xfrm>
            <a:off x="237506" y="340754"/>
            <a:ext cx="6020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5. Approximately what percentage of the beef retail case is lean beef? </a:t>
            </a:r>
            <a:endParaRPr lang="en-US" sz="1400" dirty="0">
              <a:latin typeface="Proxima Nova" panose="02000506030000020004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C7C3ED-369F-14DE-1F94-3A80D4F5E52A}"/>
              </a:ext>
            </a:extLst>
          </p:cNvPr>
          <p:cNvSpPr txBox="1"/>
          <p:nvPr/>
        </p:nvSpPr>
        <p:spPr>
          <a:xfrm>
            <a:off x="237506" y="707554"/>
            <a:ext cx="484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80%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65%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50%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38%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26707F-814F-36D1-E23D-63C383A87469}"/>
              </a:ext>
            </a:extLst>
          </p:cNvPr>
          <p:cNvSpPr txBox="1"/>
          <p:nvPr/>
        </p:nvSpPr>
        <p:spPr>
          <a:xfrm>
            <a:off x="237506" y="1830489"/>
            <a:ext cx="6020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 In addition to protein, beef offers many other essential nutrients which promote health throughout life. Beef provides which of the following essential nutrients: </a:t>
            </a:r>
            <a:r>
              <a:rPr lang="en-US" sz="1400" b="1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Select All That Apply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41E99F-70D1-5419-A29B-CE9A873BFC56}"/>
              </a:ext>
            </a:extLst>
          </p:cNvPr>
          <p:cNvSpPr txBox="1"/>
          <p:nvPr/>
        </p:nvSpPr>
        <p:spPr>
          <a:xfrm>
            <a:off x="237506" y="2569153"/>
            <a:ext cx="48451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Iron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Zinc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Choline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B-Vitamins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Phosphorus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Niacin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Riboflavin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59A0E8-17ED-99D9-6DC3-9EB1222BAB2F}"/>
              </a:ext>
            </a:extLst>
          </p:cNvPr>
          <p:cNvSpPr txBox="1"/>
          <p:nvPr/>
        </p:nvSpPr>
        <p:spPr>
          <a:xfrm>
            <a:off x="237506" y="4385035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7. How much peanut butter (serving size and calories) would someone have to eat to consume 25 grams of protein? 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A09D81-7F91-D3BE-EB6F-98468F3D1A1B}"/>
              </a:ext>
            </a:extLst>
          </p:cNvPr>
          <p:cNvSpPr txBox="1"/>
          <p:nvPr/>
        </p:nvSpPr>
        <p:spPr>
          <a:xfrm>
            <a:off x="237506" y="4908255"/>
            <a:ext cx="48451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2 tbsp at 189 calories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2.5 tbsp at 236 calories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3.5 tbsp at 330 calories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5.5 tbsp at 519 calories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6.5 tbsp at 613 calories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DFBE2E-9510-EAC3-D25E-0A3B6A99BB03}"/>
              </a:ext>
            </a:extLst>
          </p:cNvPr>
          <p:cNvSpPr txBox="1"/>
          <p:nvPr/>
        </p:nvSpPr>
        <p:spPr>
          <a:xfrm>
            <a:off x="237506" y="6297315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8. When comparing a beef burger patty to a soy-based patty or pea based patty, which type of patty has the least amount of sodium? 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755F7F-47F2-841E-837D-DB8DEA2BC8F1}"/>
              </a:ext>
            </a:extLst>
          </p:cNvPr>
          <p:cNvSpPr txBox="1"/>
          <p:nvPr/>
        </p:nvSpPr>
        <p:spPr>
          <a:xfrm>
            <a:off x="237506" y="6829776"/>
            <a:ext cx="4845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Beef burger patty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Soy based patty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Pea based patty</a:t>
            </a:r>
          </a:p>
        </p:txBody>
      </p:sp>
    </p:spTree>
    <p:extLst>
      <p:ext uri="{BB962C8B-B14F-4D97-AF65-F5344CB8AC3E}">
        <p14:creationId xmlns:p14="http://schemas.microsoft.com/office/powerpoint/2010/main" val="3452837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black sign&#10;&#10;Description automatically generated">
            <a:extLst>
              <a:ext uri="{FF2B5EF4-FFF2-40B4-BE49-F238E27FC236}">
                <a16:creationId xmlns:a16="http://schemas.microsoft.com/office/drawing/2014/main" id="{CBE19E57-6359-606E-A513-D85B693D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50" y="8429315"/>
            <a:ext cx="990483" cy="5843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758FB7-7C1A-34CB-1A3E-C7AF848F09BE}"/>
              </a:ext>
            </a:extLst>
          </p:cNvPr>
          <p:cNvSpPr txBox="1"/>
          <p:nvPr/>
        </p:nvSpPr>
        <p:spPr>
          <a:xfrm>
            <a:off x="237505" y="318171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9. What percentage of the suggested daily value of protein intake does one three ounce serving of cooked beef contain?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DBDFB-E406-886B-0830-6280DB795E13}"/>
              </a:ext>
            </a:extLst>
          </p:cNvPr>
          <p:cNvSpPr txBox="1"/>
          <p:nvPr/>
        </p:nvSpPr>
        <p:spPr>
          <a:xfrm>
            <a:off x="237505" y="841391"/>
            <a:ext cx="4845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23%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16%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51%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78%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2C1CC8-E7CB-9EDF-1490-2F9B4C102725}"/>
              </a:ext>
            </a:extLst>
          </p:cNvPr>
          <p:cNvSpPr txBox="1"/>
          <p:nvPr/>
        </p:nvSpPr>
        <p:spPr>
          <a:xfrm>
            <a:off x="237505" y="1932046"/>
            <a:ext cx="60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1400" kern="0" dirty="0">
                <a:solidFill>
                  <a:srgbClr val="000000"/>
                </a:solidFill>
                <a:effectLst/>
                <a:latin typeface="Proxima Nova" panose="0200050603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 Grain-finished and grass-finished beef have drastically different nutritional profiles.</a:t>
            </a:r>
            <a:endParaRPr lang="en-US" sz="1400" b="1" dirty="0">
              <a:latin typeface="Proxima Nova" panose="0200050603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D91E3B-48B6-46FE-7C9B-2CA6E49E27C3}"/>
              </a:ext>
            </a:extLst>
          </p:cNvPr>
          <p:cNvSpPr txBox="1"/>
          <p:nvPr/>
        </p:nvSpPr>
        <p:spPr>
          <a:xfrm>
            <a:off x="237505" y="2464507"/>
            <a:ext cx="484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True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Proxima Nova" panose="02000506030000020004" pitchFamily="50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973360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5BAFBA6835B64194A8A93A24769B58" ma:contentTypeVersion="11" ma:contentTypeDescription="Create a new document." ma:contentTypeScope="" ma:versionID="aa99e098a1777df7be6e0cd65ad81591">
  <xsd:schema xmlns:xsd="http://www.w3.org/2001/XMLSchema" xmlns:xs="http://www.w3.org/2001/XMLSchema" xmlns:p="http://schemas.microsoft.com/office/2006/metadata/properties" xmlns:ns2="6eab71f1-d94f-4309-8619-fcff2ae9d553" xmlns:ns3="f69e88df-2e27-47b2-a282-388c706881d7" xmlns:ns4="1e7dce43-bc24-4bca-8f75-c4b51482b0e9" targetNamespace="http://schemas.microsoft.com/office/2006/metadata/properties" ma:root="true" ma:fieldsID="7142fc92ff1274a4cd5c8b37626f3664" ns2:_="" ns3:_="" ns4:_="">
    <xsd:import namespace="6eab71f1-d94f-4309-8619-fcff2ae9d553"/>
    <xsd:import namespace="f69e88df-2e27-47b2-a282-388c706881d7"/>
    <xsd:import namespace="1e7dce43-bc24-4bca-8f75-c4b51482b0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Location" minOccurs="0"/>
                <xsd:element ref="ns4:NCBA-DocDisposi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ARM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ab71f1-d94f-4309-8619-fcff2ae9d5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fals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false">
      <xsd:simpleType>
        <xsd:restriction base="dms:Note"/>
      </xsd:simpleType>
    </xsd:element>
    <xsd:element name="MediaServiceAutoTags" ma:index="10" nillable="true" ma:displayName="MediaServiceAutoTags" ma:internalName="MediaServiceAutoTags" ma:readOnly="fals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false">
      <xsd:simpleType>
        <xsd:restriction base="dms:Text"/>
      </xsd:simpleType>
    </xsd:element>
    <xsd:element name="MediaServiceOCR" ma:index="12" nillable="true" ma:displayName="MediaServiceOCR" ma:internalName="MediaServiceOCR" ma:readOnly="fals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fals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false">
      <xsd:simpleType>
        <xsd:restriction base="dms:Text"/>
      </xsd:simpleType>
    </xsd:element>
    <xsd:element name="MediaServiceLocation" ma:index="17" nillable="true" ma:displayName="Location" ma:internalName="MediaServiceLocation" ma:readOnly="fals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false">
      <xsd:simpleType>
        <xsd:restriction base="dms:Note"/>
      </xsd:simpleType>
    </xsd:element>
    <xsd:element name="MediaServiceKeyPoints" ma:index="20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3554f54-2b22-4105-b22e-97faa90581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ARMS" ma:index="25" nillable="true" ma:displayName="ARMS" ma:format="Dropdown" ma:internalName="ARMS">
      <xsd:simpleType>
        <xsd:restriction base="dms:Text">
          <xsd:maxLength value="255"/>
        </xsd:restriction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e88df-2e27-47b2-a282-388c706881d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7dce43-bc24-4bca-8f75-c4b51482b0e9" elementFormDefault="qualified">
    <xsd:import namespace="http://schemas.microsoft.com/office/2006/documentManagement/types"/>
    <xsd:import namespace="http://schemas.microsoft.com/office/infopath/2007/PartnerControls"/>
    <xsd:element name="NCBA-DocDisposition" ma:index="18" nillable="true" ma:displayName="NCBA-DocDisposition" ma:format="Dropdown" ma:internalName="NCBA_x002d_DocDisposition" ma:readOnly="false">
      <xsd:simpleType>
        <xsd:restriction base="dms:Choice">
          <xsd:enumeration value="Archive"/>
          <xsd:enumeration value="Delete"/>
          <xsd:enumeration value="Keep"/>
        </xsd:restriction>
      </xsd:simpleType>
    </xsd:element>
    <xsd:element name="TaxCatchAll" ma:index="23" nillable="true" ma:displayName="Taxonomy Catch All Column" ma:hidden="true" ma:list="{1727d366-8fcf-435b-9015-8aa7212d9913}" ma:internalName="TaxCatchAll" ma:showField="CatchAllData" ma:web="f69e88df-2e27-47b2-a282-388c706881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7dce43-bc24-4bca-8f75-c4b51482b0e9" xsi:nil="true"/>
    <MediaServiceLocation xmlns="6eab71f1-d94f-4309-8619-fcff2ae9d553" xsi:nil="true"/>
    <lcf76f155ced4ddcb4097134ff3c332f xmlns="6eab71f1-d94f-4309-8619-fcff2ae9d553">
      <Terms xmlns="http://schemas.microsoft.com/office/infopath/2007/PartnerControls"/>
    </lcf76f155ced4ddcb4097134ff3c332f>
    <MediaServiceAutoTags xmlns="6eab71f1-d94f-4309-8619-fcff2ae9d553" xsi:nil="true"/>
    <MediaServiceAutoKeyPoints xmlns="6eab71f1-d94f-4309-8619-fcff2ae9d553" xsi:nil="true"/>
    <MediaServiceFastMetadata xmlns="6eab71f1-d94f-4309-8619-fcff2ae9d553" xsi:nil="true"/>
    <MediaServiceKeyPoints xmlns="6eab71f1-d94f-4309-8619-fcff2ae9d553" xsi:nil="true"/>
    <NCBA-DocDisposition xmlns="1e7dce43-bc24-4bca-8f75-c4b51482b0e9" xsi:nil="true"/>
    <MediaServiceMetadata xmlns="6eab71f1-d94f-4309-8619-fcff2ae9d553" xsi:nil="true"/>
    <MediaServiceDateTaken xmlns="6eab71f1-d94f-4309-8619-fcff2ae9d553" xsi:nil="true"/>
    <MediaServiceGenerationTime xmlns="6eab71f1-d94f-4309-8619-fcff2ae9d553" xsi:nil="true"/>
    <MediaServiceOCR xmlns="6eab71f1-d94f-4309-8619-fcff2ae9d553" xsi:nil="true"/>
    <MediaServiceEventHashCode xmlns="6eab71f1-d94f-4309-8619-fcff2ae9d553" xsi:nil="true"/>
    <ARMS xmlns="6eab71f1-d94f-4309-8619-fcff2ae9d553" xsi:nil="true"/>
  </documentManagement>
</p:properties>
</file>

<file path=customXml/itemProps1.xml><?xml version="1.0" encoding="utf-8"?>
<ds:datastoreItem xmlns:ds="http://schemas.openxmlformats.org/officeDocument/2006/customXml" ds:itemID="{C0ADFD5D-3E7C-4D22-86D6-C2881616EEE8}"/>
</file>

<file path=customXml/itemProps2.xml><?xml version="1.0" encoding="utf-8"?>
<ds:datastoreItem xmlns:ds="http://schemas.openxmlformats.org/officeDocument/2006/customXml" ds:itemID="{5F3EB3F5-E763-45D5-9003-35D3646EF407}"/>
</file>

<file path=customXml/itemProps3.xml><?xml version="1.0" encoding="utf-8"?>
<ds:datastoreItem xmlns:ds="http://schemas.openxmlformats.org/officeDocument/2006/customXml" ds:itemID="{C59885C8-A30E-4B80-A11F-6DA2DA1F720E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</TotalTime>
  <Words>354</Words>
  <Application>Microsoft Office PowerPoint</Application>
  <PresentationFormat>Letter Paper (8.5x11 in)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Proxima Nova</vt:lpstr>
      <vt:lpstr>Rockwell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Trey Mosier</dc:creator>
  <cp:lastModifiedBy>Trey Mosier</cp:lastModifiedBy>
  <cp:revision>1</cp:revision>
  <dcterms:created xsi:type="dcterms:W3CDTF">2023-11-21T22:20:57Z</dcterms:created>
  <dcterms:modified xsi:type="dcterms:W3CDTF">2023-11-21T22:45:05Z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0x010100A15BAFBA6835B64194A8A93A24769B58</vt:lpwstr>
  </property>
</Properties>
</file>