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3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18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4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0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4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58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4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52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3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842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37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7B8FF-16FD-4CDB-9AF3-D159FB2ED72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C14C9-E0B4-4847-A524-716EC05A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6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A9FAEE-CE41-9078-F7CC-0A8D94740787}"/>
              </a:ext>
            </a:extLst>
          </p:cNvPr>
          <p:cNvSpPr txBox="1"/>
          <p:nvPr/>
        </p:nvSpPr>
        <p:spPr>
          <a:xfrm>
            <a:off x="237506" y="273132"/>
            <a:ext cx="5605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Rockwell" panose="02060603020205020403" pitchFamily="18" charset="0"/>
              </a:rPr>
              <a:t>Beef U </a:t>
            </a:r>
            <a:r>
              <a:rPr lang="en-US" sz="2000" b="1" dirty="0">
                <a:latin typeface="Rockwell" panose="02060603020205020403" pitchFamily="18" charset="0"/>
              </a:rPr>
              <a:t>– Beef Cuts and Prep Quiz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D6725E-D7AE-5BE7-1C2D-55A0EE3682BE}"/>
              </a:ext>
            </a:extLst>
          </p:cNvPr>
          <p:cNvSpPr txBox="1"/>
          <p:nvPr/>
        </p:nvSpPr>
        <p:spPr>
          <a:xfrm>
            <a:off x="237506" y="1254994"/>
            <a:ext cx="484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True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False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1963EC-61C3-D6A8-7B70-8A947BED5F86}"/>
              </a:ext>
            </a:extLst>
          </p:cNvPr>
          <p:cNvSpPr txBox="1"/>
          <p:nvPr/>
        </p:nvSpPr>
        <p:spPr>
          <a:xfrm>
            <a:off x="237506" y="756369"/>
            <a:ext cx="60207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1. All beef products are inspected by U.S. Department of Agriculture inspectors before they leave a federally regulated facility.</a:t>
            </a:r>
            <a:endParaRPr lang="en-US" sz="1400" kern="100" dirty="0">
              <a:effectLst/>
              <a:latin typeface="Proxima Nova" panose="02000506030000020004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574945-8FE6-9A0B-4887-E039EE621142}"/>
              </a:ext>
            </a:extLst>
          </p:cNvPr>
          <p:cNvSpPr txBox="1"/>
          <p:nvPr/>
        </p:nvSpPr>
        <p:spPr>
          <a:xfrm>
            <a:off x="237506" y="1884539"/>
            <a:ext cx="60207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2. Beef quality grades, assigned by the U.S. Department of Agriculture to the vast majority of beef carcasses in the U.S., predict what qualities of beef?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21F192-7711-50F1-A967-DE2B80BF4F08}"/>
              </a:ext>
            </a:extLst>
          </p:cNvPr>
          <p:cNvSpPr txBox="1"/>
          <p:nvPr/>
        </p:nvSpPr>
        <p:spPr>
          <a:xfrm>
            <a:off x="237506" y="2598209"/>
            <a:ext cx="5925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The amount of beef on a carcass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How the beef cattle was raised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What the beef cattle was fed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Anticipated tenderness, juiciness and flavor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BD2C4B-9D87-E7B1-4472-FB7B036EFC1E}"/>
              </a:ext>
            </a:extLst>
          </p:cNvPr>
          <p:cNvSpPr txBox="1"/>
          <p:nvPr/>
        </p:nvSpPr>
        <p:spPr>
          <a:xfrm>
            <a:off x="237505" y="3663858"/>
            <a:ext cx="60207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3. The three most commonly sold beef grades in grocery stores and restaurants are Choice, Prime, and Select. Please rank the three, starting with the highest quality first.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AA78BA-E92E-D69C-11F6-7E3A3F86B3E7}"/>
              </a:ext>
            </a:extLst>
          </p:cNvPr>
          <p:cNvSpPr txBox="1"/>
          <p:nvPr/>
        </p:nvSpPr>
        <p:spPr>
          <a:xfrm>
            <a:off x="368135" y="4399299"/>
            <a:ext cx="54745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_______</a:t>
            </a:r>
            <a:r>
              <a:rPr lang="en-US" sz="1400" dirty="0">
                <a:latin typeface="Proxima Nova" panose="02000506030000020004" pitchFamily="50" charset="0"/>
              </a:rPr>
              <a:t>Prime</a:t>
            </a:r>
          </a:p>
          <a:p>
            <a:r>
              <a:rPr lang="en-US" sz="1400" dirty="0">
                <a:latin typeface="Proxima Nova" panose="02000506030000020004" pitchFamily="50" charset="0"/>
              </a:rPr>
              <a:t>________Choice</a:t>
            </a:r>
          </a:p>
          <a:p>
            <a:r>
              <a:rPr lang="en-US" sz="1400" dirty="0">
                <a:latin typeface="Proxima Nova" panose="02000506030000020004" pitchFamily="50" charset="0"/>
              </a:rPr>
              <a:t>________Select</a:t>
            </a:r>
          </a:p>
          <a:p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10E423-124D-FE6E-5FAA-627732D0C088}"/>
              </a:ext>
            </a:extLst>
          </p:cNvPr>
          <p:cNvSpPr txBox="1"/>
          <p:nvPr/>
        </p:nvSpPr>
        <p:spPr>
          <a:xfrm>
            <a:off x="237504" y="5244487"/>
            <a:ext cx="6020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4. Please select all of the moist heat cooking methods from the list below.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230F2B-B008-9453-4318-89922D8B2188}"/>
              </a:ext>
            </a:extLst>
          </p:cNvPr>
          <p:cNvSpPr txBox="1"/>
          <p:nvPr/>
        </p:nvSpPr>
        <p:spPr>
          <a:xfrm>
            <a:off x="237504" y="5527668"/>
            <a:ext cx="59257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Broiling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Grilling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Oven Roasting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Skillet Cooking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Stir-Frying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Smoking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Braising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Stewing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893359-8EF5-946F-F1C0-A11B47A8E030}"/>
              </a:ext>
            </a:extLst>
          </p:cNvPr>
          <p:cNvSpPr txBox="1"/>
          <p:nvPr/>
        </p:nvSpPr>
        <p:spPr>
          <a:xfrm>
            <a:off x="237504" y="7343550"/>
            <a:ext cx="60207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5. Pre-harvest factors that can affect tenderness include which of the following? </a:t>
            </a:r>
            <a:r>
              <a:rPr lang="en-US" sz="1400" b="1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Select All that Apply</a:t>
            </a:r>
          </a:p>
          <a:p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4FEB47-8980-F0A6-EE22-86B9F1D7CD35}"/>
              </a:ext>
            </a:extLst>
          </p:cNvPr>
          <p:cNvSpPr txBox="1"/>
          <p:nvPr/>
        </p:nvSpPr>
        <p:spPr>
          <a:xfrm>
            <a:off x="237504" y="7844540"/>
            <a:ext cx="59257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Age of the animal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Mechanical Tenderization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Sex of cattle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Genetics of cattle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Aging (wet or dry)</a:t>
            </a:r>
          </a:p>
        </p:txBody>
      </p:sp>
      <p:pic>
        <p:nvPicPr>
          <p:cNvPr id="19" name="Picture 18" descr="A red and black sign&#10;&#10;Description automatically generated">
            <a:extLst>
              <a:ext uri="{FF2B5EF4-FFF2-40B4-BE49-F238E27FC236}">
                <a16:creationId xmlns:a16="http://schemas.microsoft.com/office/drawing/2014/main" id="{8438C579-69AE-1BD3-A2A8-4FC6284B5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50" y="8429315"/>
            <a:ext cx="990483" cy="584385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915901-493A-5C8F-9B0E-6B561FE2722B}"/>
              </a:ext>
            </a:extLst>
          </p:cNvPr>
          <p:cNvCxnSpPr/>
          <p:nvPr/>
        </p:nvCxnSpPr>
        <p:spPr>
          <a:xfrm>
            <a:off x="332510" y="673242"/>
            <a:ext cx="579515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749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93CA58-20FC-A411-4022-E95D404E43FC}"/>
              </a:ext>
            </a:extLst>
          </p:cNvPr>
          <p:cNvSpPr txBox="1"/>
          <p:nvPr/>
        </p:nvSpPr>
        <p:spPr>
          <a:xfrm>
            <a:off x="225631" y="293231"/>
            <a:ext cx="6020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 Please match the beef cut with its type.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4446D-E8F4-2AC4-C57B-C4CB1C44301D}"/>
              </a:ext>
            </a:extLst>
          </p:cNvPr>
          <p:cNvSpPr txBox="1"/>
          <p:nvPr/>
        </p:nvSpPr>
        <p:spPr>
          <a:xfrm>
            <a:off x="225631" y="601008"/>
            <a:ext cx="17931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Strip Loin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Loin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Strip Steak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D94A61-7DA3-2B5F-9DE4-DB000CC3C474}"/>
              </a:ext>
            </a:extLst>
          </p:cNvPr>
          <p:cNvSpPr txBox="1"/>
          <p:nvPr/>
        </p:nvSpPr>
        <p:spPr>
          <a:xfrm>
            <a:off x="2919350" y="601008"/>
            <a:ext cx="17931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Sub Primal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Primal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Final Portion Cut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44B1B6-5E84-3300-9B8F-F5E861B89FE4}"/>
              </a:ext>
            </a:extLst>
          </p:cNvPr>
          <p:cNvSpPr txBox="1"/>
          <p:nvPr/>
        </p:nvSpPr>
        <p:spPr>
          <a:xfrm>
            <a:off x="225630" y="1493560"/>
            <a:ext cx="60207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7. As proteins cook, toughening and tenderizing changes take place in the muscle. The extent of the toughening and tenderizing changes depends on which of the following factors? </a:t>
            </a:r>
            <a:r>
              <a:rPr lang="en-US" sz="1400" b="1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Select All That Apply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96E835-124C-129D-40B5-861E326926B1}"/>
              </a:ext>
            </a:extLst>
          </p:cNvPr>
          <p:cNvSpPr txBox="1"/>
          <p:nvPr/>
        </p:nvSpPr>
        <p:spPr>
          <a:xfrm>
            <a:off x="225630" y="2232224"/>
            <a:ext cx="32033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Cooking Time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Cooking Temp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Cooking Method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Composition of the Muscle Itself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385D5D-EB1D-022B-1DA6-37CA532ED506}"/>
              </a:ext>
            </a:extLst>
          </p:cNvPr>
          <p:cNvSpPr txBox="1"/>
          <p:nvPr/>
        </p:nvSpPr>
        <p:spPr>
          <a:xfrm>
            <a:off x="225629" y="3316959"/>
            <a:ext cx="6020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8. The best way to cook a steak is typically a dry heat method.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4167E6-816F-5B65-5A7D-03AD7D96BD11}"/>
              </a:ext>
            </a:extLst>
          </p:cNvPr>
          <p:cNvSpPr txBox="1"/>
          <p:nvPr/>
        </p:nvSpPr>
        <p:spPr>
          <a:xfrm>
            <a:off x="225628" y="3624736"/>
            <a:ext cx="484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True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False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D964F1-0984-9E63-EE88-138449863390}"/>
              </a:ext>
            </a:extLst>
          </p:cNvPr>
          <p:cNvSpPr txBox="1"/>
          <p:nvPr/>
        </p:nvSpPr>
        <p:spPr>
          <a:xfrm>
            <a:off x="225628" y="4278584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9. </a:t>
            </a:r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What temperature (in Fahrenheit) does the USDA define as being medium rare? </a:t>
            </a:r>
            <a:r>
              <a:rPr lang="en-US" sz="1400" b="1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Write In Your Answer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83EF1D1-CEB3-E9CA-0382-32F8B418D73A}"/>
              </a:ext>
            </a:extLst>
          </p:cNvPr>
          <p:cNvCxnSpPr/>
          <p:nvPr/>
        </p:nvCxnSpPr>
        <p:spPr>
          <a:xfrm>
            <a:off x="356260" y="5047013"/>
            <a:ext cx="33250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72172F-EFA4-2A4C-0097-56E91E216ACC}"/>
              </a:ext>
            </a:extLst>
          </p:cNvPr>
          <p:cNvSpPr txBox="1"/>
          <p:nvPr/>
        </p:nvSpPr>
        <p:spPr>
          <a:xfrm>
            <a:off x="225627" y="5181232"/>
            <a:ext cx="60207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10. </a:t>
            </a:r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To be marketed as Ground Beef, the beef product must meet what specifications? </a:t>
            </a:r>
            <a:r>
              <a:rPr lang="en-US" sz="1400" b="1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1400" b="1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elect All </a:t>
            </a:r>
            <a:r>
              <a:rPr lang="en-US" sz="1400" b="1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400" b="1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hat </a:t>
            </a:r>
            <a:r>
              <a:rPr lang="en-US" sz="1400" b="1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1400" b="1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pply </a:t>
            </a:r>
          </a:p>
          <a:p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6E21C7-0578-F7FD-5762-766DEAE638C9}"/>
              </a:ext>
            </a:extLst>
          </p:cNvPr>
          <p:cNvSpPr txBox="1"/>
          <p:nvPr/>
        </p:nvSpPr>
        <p:spPr>
          <a:xfrm>
            <a:off x="235525" y="5708195"/>
            <a:ext cx="32033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Contains 100% beef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Contains no more than 30% fat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Contains no more than 50% fat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Contains at least 80% beef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Only come from the Chuck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>
              <a:latin typeface="Proxima Nova" panose="02000506030000020004" pitchFamily="50" charset="0"/>
            </a:endParaRPr>
          </a:p>
        </p:txBody>
      </p:sp>
      <p:pic>
        <p:nvPicPr>
          <p:cNvPr id="16" name="Picture 15" descr="A red and black sign&#10;&#10;Description automatically generated">
            <a:extLst>
              <a:ext uri="{FF2B5EF4-FFF2-40B4-BE49-F238E27FC236}">
                <a16:creationId xmlns:a16="http://schemas.microsoft.com/office/drawing/2014/main" id="{78C3B14B-90ED-53D5-96FB-844115F9C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50" y="8429315"/>
            <a:ext cx="990483" cy="58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35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5BAFBA6835B64194A8A93A24769B58" ma:contentTypeVersion="11" ma:contentTypeDescription="Create a new document." ma:contentTypeScope="" ma:versionID="aa99e098a1777df7be6e0cd65ad81591">
  <xsd:schema xmlns:xsd="http://www.w3.org/2001/XMLSchema" xmlns:xs="http://www.w3.org/2001/XMLSchema" xmlns:p="http://schemas.microsoft.com/office/2006/metadata/properties" xmlns:ns2="6eab71f1-d94f-4309-8619-fcff2ae9d553" xmlns:ns3="f69e88df-2e27-47b2-a282-388c706881d7" xmlns:ns4="1e7dce43-bc24-4bca-8f75-c4b51482b0e9" targetNamespace="http://schemas.microsoft.com/office/2006/metadata/properties" ma:root="true" ma:fieldsID="7142fc92ff1274a4cd5c8b37626f3664" ns2:_="" ns3:_="" ns4:_="">
    <xsd:import namespace="6eab71f1-d94f-4309-8619-fcff2ae9d553"/>
    <xsd:import namespace="f69e88df-2e27-47b2-a282-388c706881d7"/>
    <xsd:import namespace="1e7dce43-bc24-4bca-8f75-c4b51482b0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Location" minOccurs="0"/>
                <xsd:element ref="ns4:NCBA-DocDisposi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ARM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ab71f1-d94f-4309-8619-fcff2ae9d5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fals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false">
      <xsd:simpleType>
        <xsd:restriction base="dms:Note"/>
      </xsd:simpleType>
    </xsd:element>
    <xsd:element name="MediaServiceAutoTags" ma:index="10" nillable="true" ma:displayName="MediaServiceAutoTags" ma:internalName="MediaServiceAutoTags" ma:readOnly="fals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false">
      <xsd:simpleType>
        <xsd:restriction base="dms:Text"/>
      </xsd:simpleType>
    </xsd:element>
    <xsd:element name="MediaServiceOCR" ma:index="12" nillable="true" ma:displayName="MediaServiceOCR" ma:internalName="MediaServiceOCR" ma:readOnly="fals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fals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false">
      <xsd:simpleType>
        <xsd:restriction base="dms:Text"/>
      </xsd:simpleType>
    </xsd:element>
    <xsd:element name="MediaServiceLocation" ma:index="17" nillable="true" ma:displayName="Location" ma:internalName="MediaServiceLocation" ma:readOnly="fals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false">
      <xsd:simpleType>
        <xsd:restriction base="dms:Note"/>
      </xsd:simpleType>
    </xsd:element>
    <xsd:element name="MediaServiceKeyPoints" ma:index="20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3554f54-2b22-4105-b22e-97faa90581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ARMS" ma:index="25" nillable="true" ma:displayName="ARMS" ma:format="Dropdown" ma:internalName="ARMS">
      <xsd:simpleType>
        <xsd:restriction base="dms:Text">
          <xsd:maxLength value="255"/>
        </xsd:restriction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e88df-2e27-47b2-a282-388c706881d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7dce43-bc24-4bca-8f75-c4b51482b0e9" elementFormDefault="qualified">
    <xsd:import namespace="http://schemas.microsoft.com/office/2006/documentManagement/types"/>
    <xsd:import namespace="http://schemas.microsoft.com/office/infopath/2007/PartnerControls"/>
    <xsd:element name="NCBA-DocDisposition" ma:index="18" nillable="true" ma:displayName="NCBA-DocDisposition" ma:format="Dropdown" ma:internalName="NCBA_x002d_DocDisposition" ma:readOnly="false">
      <xsd:simpleType>
        <xsd:restriction base="dms:Choice">
          <xsd:enumeration value="Archive"/>
          <xsd:enumeration value="Delete"/>
          <xsd:enumeration value="Keep"/>
        </xsd:restriction>
      </xsd:simpleType>
    </xsd:element>
    <xsd:element name="TaxCatchAll" ma:index="23" nillable="true" ma:displayName="Taxonomy Catch All Column" ma:hidden="true" ma:list="{1727d366-8fcf-435b-9015-8aa7212d9913}" ma:internalName="TaxCatchAll" ma:showField="CatchAllData" ma:web="f69e88df-2e27-47b2-a282-388c706881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e7dce43-bc24-4bca-8f75-c4b51482b0e9" xsi:nil="true"/>
    <MediaServiceLocation xmlns="6eab71f1-d94f-4309-8619-fcff2ae9d553" xsi:nil="true"/>
    <lcf76f155ced4ddcb4097134ff3c332f xmlns="6eab71f1-d94f-4309-8619-fcff2ae9d553">
      <Terms xmlns="http://schemas.microsoft.com/office/infopath/2007/PartnerControls"/>
    </lcf76f155ced4ddcb4097134ff3c332f>
    <MediaServiceAutoTags xmlns="6eab71f1-d94f-4309-8619-fcff2ae9d553" xsi:nil="true"/>
    <MediaServiceAutoKeyPoints xmlns="6eab71f1-d94f-4309-8619-fcff2ae9d553" xsi:nil="true"/>
    <MediaServiceFastMetadata xmlns="6eab71f1-d94f-4309-8619-fcff2ae9d553" xsi:nil="true"/>
    <MediaServiceKeyPoints xmlns="6eab71f1-d94f-4309-8619-fcff2ae9d553" xsi:nil="true"/>
    <NCBA-DocDisposition xmlns="1e7dce43-bc24-4bca-8f75-c4b51482b0e9" xsi:nil="true"/>
    <MediaServiceMetadata xmlns="6eab71f1-d94f-4309-8619-fcff2ae9d553" xsi:nil="true"/>
    <MediaServiceDateTaken xmlns="6eab71f1-d94f-4309-8619-fcff2ae9d553" xsi:nil="true"/>
    <MediaServiceGenerationTime xmlns="6eab71f1-d94f-4309-8619-fcff2ae9d553" xsi:nil="true"/>
    <MediaServiceOCR xmlns="6eab71f1-d94f-4309-8619-fcff2ae9d553" xsi:nil="true"/>
    <MediaServiceEventHashCode xmlns="6eab71f1-d94f-4309-8619-fcff2ae9d553" xsi:nil="true"/>
    <ARMS xmlns="6eab71f1-d94f-4309-8619-fcff2ae9d553" xsi:nil="true"/>
  </documentManagement>
</p:properties>
</file>

<file path=customXml/itemProps1.xml><?xml version="1.0" encoding="utf-8"?>
<ds:datastoreItem xmlns:ds="http://schemas.openxmlformats.org/officeDocument/2006/customXml" ds:itemID="{6C9EACFF-BB3A-4ADB-A08C-C40AECB0E435}"/>
</file>

<file path=customXml/itemProps2.xml><?xml version="1.0" encoding="utf-8"?>
<ds:datastoreItem xmlns:ds="http://schemas.openxmlformats.org/officeDocument/2006/customXml" ds:itemID="{A7D5DBF3-97A8-49CB-A20F-6C0476869BAF}"/>
</file>

<file path=customXml/itemProps3.xml><?xml version="1.0" encoding="utf-8"?>
<ds:datastoreItem xmlns:ds="http://schemas.openxmlformats.org/officeDocument/2006/customXml" ds:itemID="{DB1C4FD9-6378-49DA-A09D-7DA28540D412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</TotalTime>
  <Words>354</Words>
  <Application>Microsoft Office PowerPoint</Application>
  <PresentationFormat>Letter Paper (8.5x11 in)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Proxima Nova</vt:lpstr>
      <vt:lpstr>Rockwell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Trey Mosier</dc:creator>
  <cp:lastModifiedBy>Trey Mosier</cp:lastModifiedBy>
  <cp:revision>1</cp:revision>
  <dcterms:created xsi:type="dcterms:W3CDTF">2023-11-21T21:56:07Z</dcterms:created>
  <dcterms:modified xsi:type="dcterms:W3CDTF">2023-11-21T22:19:54Z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0x010100A15BAFBA6835B64194A8A93A24769B58</vt:lpwstr>
  </property>
</Properties>
</file>