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 id="2147483780" r:id="rId2"/>
  </p:sldMasterIdLst>
  <p:notesMasterIdLst>
    <p:notesMasterId r:id="rId20"/>
  </p:notesMasterIdLst>
  <p:sldIdLst>
    <p:sldId id="256" r:id="rId3"/>
    <p:sldId id="257" r:id="rId4"/>
    <p:sldId id="264" r:id="rId5"/>
    <p:sldId id="266" r:id="rId6"/>
    <p:sldId id="275" r:id="rId7"/>
    <p:sldId id="258" r:id="rId8"/>
    <p:sldId id="265" r:id="rId9"/>
    <p:sldId id="267" r:id="rId10"/>
    <p:sldId id="268" r:id="rId11"/>
    <p:sldId id="261" r:id="rId12"/>
    <p:sldId id="260" r:id="rId13"/>
    <p:sldId id="262" r:id="rId14"/>
    <p:sldId id="263" r:id="rId15"/>
    <p:sldId id="269" r:id="rId16"/>
    <p:sldId id="273" r:id="rId17"/>
    <p:sldId id="272" r:id="rId18"/>
    <p:sldId id="274"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C9F051-CAED-4CD8-A8A6-7C2C50469614}" v="1" dt="2019-11-06T15:28:11.5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75912" autoAdjust="0"/>
  </p:normalViewPr>
  <p:slideViewPr>
    <p:cSldViewPr snapToGrid="0">
      <p:cViewPr varScale="1">
        <p:scale>
          <a:sx n="86" d="100"/>
          <a:sy n="86" d="100"/>
        </p:scale>
        <p:origin x="144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345CC85-21A2-444D-82BD-0345B11DD64D}" type="datetimeFigureOut">
              <a:rPr lang="en-US" smtClean="0"/>
              <a:t>11/6/2019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B41E3D0-A3DC-49B1-A78C-1C4D874CCA3A}" type="slidenum">
              <a:rPr lang="en-US" smtClean="0"/>
              <a:t>‹#›</a:t>
            </a:fld>
            <a:endParaRPr lang="en-US"/>
          </a:p>
        </p:txBody>
      </p:sp>
    </p:spTree>
    <p:extLst>
      <p:ext uri="{BB962C8B-B14F-4D97-AF65-F5344CB8AC3E}">
        <p14:creationId xmlns:p14="http://schemas.microsoft.com/office/powerpoint/2010/main" val="1504390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Students! Today we will be going through a comprehensive lesson on beef – a high quality, nutrient-dense protein source! Our school has been fortunate enough to receive a grant through the Wisconsin</a:t>
            </a:r>
            <a:r>
              <a:rPr lang="en-US" baseline="0" dirty="0"/>
              <a:t> </a:t>
            </a:r>
            <a:r>
              <a:rPr lang="en-US" dirty="0"/>
              <a:t>Beef Council to supply the fresh beef product that we will use during our lab/cooking demo/etc. as part of this lesson. </a:t>
            </a:r>
          </a:p>
          <a:p>
            <a:endParaRPr lang="en-US" dirty="0"/>
          </a:p>
          <a:p>
            <a:r>
              <a:rPr lang="en-US" dirty="0"/>
              <a:t>First let’s learn a little bit about the Wisconsin Beef Council and the work they do…</a:t>
            </a:r>
          </a:p>
        </p:txBody>
      </p:sp>
      <p:sp>
        <p:nvSpPr>
          <p:cNvPr id="4" name="Slide Number Placeholder 3"/>
          <p:cNvSpPr>
            <a:spLocks noGrp="1"/>
          </p:cNvSpPr>
          <p:nvPr>
            <p:ph type="sldNum" sz="quarter" idx="10"/>
          </p:nvPr>
        </p:nvSpPr>
        <p:spPr/>
        <p:txBody>
          <a:bodyPr/>
          <a:lstStyle/>
          <a:p>
            <a:fld id="{7B41E3D0-A3DC-49B1-A78C-1C4D874CCA3A}" type="slidenum">
              <a:rPr lang="en-US" smtClean="0"/>
              <a:t>1</a:t>
            </a:fld>
            <a:endParaRPr lang="en-US"/>
          </a:p>
        </p:txBody>
      </p:sp>
    </p:spTree>
    <p:extLst>
      <p:ext uri="{BB962C8B-B14F-4D97-AF65-F5344CB8AC3E}">
        <p14:creationId xmlns:p14="http://schemas.microsoft.com/office/powerpoint/2010/main" val="2734215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background information on the Beef Checkoff Program – to help guide the discussion: </a:t>
            </a:r>
          </a:p>
          <a:p>
            <a:endParaRPr lang="en-US" dirty="0"/>
          </a:p>
          <a:p>
            <a:pPr marL="174708" indent="-174708">
              <a:buFont typeface="Arial" panose="020B0604020202020204" pitchFamily="34" charset="0"/>
              <a:buChar char="•"/>
            </a:pPr>
            <a:r>
              <a:rPr lang="en-US" dirty="0"/>
              <a:t>The Beef Checkoff Program is a producer-funded (funded by beef, dairy and veal producers) marketing and research program designed to increase domestic and/or international demand for beef. This is done through promotion, research and new product development, and a variety of other marketing tools. </a:t>
            </a:r>
          </a:p>
          <a:p>
            <a:pPr marL="174708" indent="-174708">
              <a:buFont typeface="Arial" panose="020B0604020202020204" pitchFamily="34" charset="0"/>
              <a:buChar char="•"/>
            </a:pPr>
            <a:r>
              <a:rPr lang="en-US" dirty="0"/>
              <a:t>The Cattlemen’s Beef Board and USDA oversee the collection and spending of checkoff funds.</a:t>
            </a:r>
          </a:p>
          <a:p>
            <a:pPr marL="174708" indent="-174708">
              <a:buFont typeface="Arial" panose="020B0604020202020204" pitchFamily="34" charset="0"/>
              <a:buChar char="•"/>
            </a:pPr>
            <a:r>
              <a:rPr lang="en-US" dirty="0"/>
              <a:t>Checkoff dollars cannot be used for government lobbying efforts or anything policy-oriented. </a:t>
            </a:r>
          </a:p>
          <a:p>
            <a:pPr marL="174708" indent="-174708">
              <a:buFont typeface="Arial" panose="020B0604020202020204" pitchFamily="34" charset="0"/>
              <a:buChar char="•"/>
            </a:pPr>
            <a:r>
              <a:rPr lang="en-US" dirty="0"/>
              <a:t>As any checkoff program it is designed as a “self-help” program – farmers and ranchers are busy producing food for the world, they often don’t have time to promote their products and their livelihoods, this is where the checkoff comes into play </a:t>
            </a:r>
          </a:p>
          <a:p>
            <a:pPr marL="174708" indent="-174708">
              <a:buFont typeface="Arial" panose="020B0604020202020204" pitchFamily="34" charset="0"/>
              <a:buChar char="•"/>
            </a:pPr>
            <a:endParaRPr lang="en-US" dirty="0"/>
          </a:p>
          <a:p>
            <a:r>
              <a:rPr lang="en-US" dirty="0"/>
              <a:t>Wisconsin</a:t>
            </a:r>
            <a:r>
              <a:rPr lang="en-US" baseline="0" dirty="0"/>
              <a:t> </a:t>
            </a:r>
            <a:r>
              <a:rPr lang="en-US" dirty="0"/>
              <a:t>Beef Council specifics:</a:t>
            </a:r>
          </a:p>
          <a:p>
            <a:endParaRPr lang="en-US" dirty="0"/>
          </a:p>
          <a:p>
            <a:pPr marL="174708" indent="-174708">
              <a:buFont typeface="Arial" panose="020B0604020202020204" pitchFamily="34" charset="0"/>
              <a:buChar char="•"/>
            </a:pPr>
            <a:r>
              <a:rPr lang="en-US" dirty="0"/>
              <a:t>The Wisconsin Beef Council is a non-profit organization working on behalf of 25,000 beef, dairy and veal. Pennsylvania’s 69,754 farm families continue to be the stewards of more than 14.3 million acres of farmland. With $10.7 billion in cash receipts annually from production agriculture, Wisconsin farmers and agribusinesses are the leading economic driver in our state.</a:t>
            </a:r>
          </a:p>
          <a:p>
            <a:pPr marL="174708" indent="-174708">
              <a:buFont typeface="Arial" panose="020B0604020202020204" pitchFamily="34" charset="0"/>
              <a:buChar char="•"/>
            </a:pPr>
            <a:r>
              <a:rPr lang="en-US" dirty="0"/>
              <a:t>The Wisconsin Beef Council’s Mission Statement is: Be a unified voice for our beef &amp; veal partners by sharing their legacy of commitment with the families enjoying dinner with us. </a:t>
            </a:r>
          </a:p>
          <a:p>
            <a:pPr marL="640594" lvl="1" indent="-174708">
              <a:buFont typeface="Arial" panose="020B0604020202020204" pitchFamily="34" charset="0"/>
              <a:buChar char="•"/>
            </a:pPr>
            <a:r>
              <a:rPr lang="en-US" dirty="0"/>
              <a:t>Beef, dairy and veal producers are busy taking care of and raising their animals – we serve as “boots on the ground” to share their story and promote their products on their behalf. </a:t>
            </a:r>
          </a:p>
          <a:p>
            <a:pPr marL="174708" indent="-174708">
              <a:buFont typeface="Arial" panose="020B0604020202020204" pitchFamily="34" charset="0"/>
              <a:buChar char="•"/>
            </a:pPr>
            <a:endParaRPr lang="en-US" dirty="0"/>
          </a:p>
          <a:p>
            <a:r>
              <a:rPr lang="en-US" dirty="0"/>
              <a:t>Please direct any questions on the Beef Checkoff Program to Brooke Roberts - broberts@beeftips.com or 608-833-9944.</a:t>
            </a:r>
          </a:p>
        </p:txBody>
      </p:sp>
      <p:sp>
        <p:nvSpPr>
          <p:cNvPr id="4" name="Slide Number Placeholder 3"/>
          <p:cNvSpPr>
            <a:spLocks noGrp="1"/>
          </p:cNvSpPr>
          <p:nvPr>
            <p:ph type="sldNum" sz="quarter" idx="10"/>
          </p:nvPr>
        </p:nvSpPr>
        <p:spPr/>
        <p:txBody>
          <a:bodyPr/>
          <a:lstStyle/>
          <a:p>
            <a:fld id="{7B41E3D0-A3DC-49B1-A78C-1C4D874CCA3A}" type="slidenum">
              <a:rPr lang="en-US" smtClean="0"/>
              <a:t>2</a:t>
            </a:fld>
            <a:endParaRPr lang="en-US"/>
          </a:p>
        </p:txBody>
      </p:sp>
    </p:spTree>
    <p:extLst>
      <p:ext uri="{BB962C8B-B14F-4D97-AF65-F5344CB8AC3E}">
        <p14:creationId xmlns:p14="http://schemas.microsoft.com/office/powerpoint/2010/main" val="94312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customize this slide to reflect the goals for your specific lesson. </a:t>
            </a:r>
          </a:p>
          <a:p>
            <a:endParaRPr lang="en-US" dirty="0"/>
          </a:p>
          <a:p>
            <a:r>
              <a:rPr lang="en-US" dirty="0"/>
              <a:t>On the next slide, we will watch a video that gives an overview of the people involved within the beef industry. </a:t>
            </a:r>
          </a:p>
        </p:txBody>
      </p:sp>
      <p:sp>
        <p:nvSpPr>
          <p:cNvPr id="4" name="Slide Number Placeholder 3"/>
          <p:cNvSpPr>
            <a:spLocks noGrp="1"/>
          </p:cNvSpPr>
          <p:nvPr>
            <p:ph type="sldNum" sz="quarter" idx="10"/>
          </p:nvPr>
        </p:nvSpPr>
        <p:spPr/>
        <p:txBody>
          <a:bodyPr/>
          <a:lstStyle/>
          <a:p>
            <a:fld id="{7B41E3D0-A3DC-49B1-A78C-1C4D874CCA3A}" type="slidenum">
              <a:rPr lang="en-US" smtClean="0"/>
              <a:t>3</a:t>
            </a:fld>
            <a:endParaRPr lang="en-US"/>
          </a:p>
        </p:txBody>
      </p:sp>
    </p:spTree>
    <p:extLst>
      <p:ext uri="{BB962C8B-B14F-4D97-AF65-F5344CB8AC3E}">
        <p14:creationId xmlns:p14="http://schemas.microsoft.com/office/powerpoint/2010/main" val="75001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can be found via YouTube, https://www.youtube.com/watch?v=zdRQm2BHpUs </a:t>
            </a:r>
          </a:p>
          <a:p>
            <a:endParaRPr lang="en-US" dirty="0"/>
          </a:p>
          <a:p>
            <a:r>
              <a:rPr lang="en-US" dirty="0"/>
              <a:t>Questions to ask following the video:</a:t>
            </a:r>
          </a:p>
          <a:p>
            <a:pPr marL="174708" indent="-174708">
              <a:buFont typeface="Arial" panose="020B0604020202020204" pitchFamily="34" charset="0"/>
              <a:buChar char="•"/>
            </a:pPr>
            <a:r>
              <a:rPr lang="en-US" dirty="0"/>
              <a:t>Did you see the care and concern farmers and ranchers have for their animals and the environment? </a:t>
            </a:r>
            <a:r>
              <a:rPr lang="en-US" b="1" dirty="0"/>
              <a:t>They should answer yes, and note things such as the variety of people involved (nutritionist, veterinarians, etc.)</a:t>
            </a:r>
            <a:endParaRPr lang="en-US" dirty="0"/>
          </a:p>
          <a:p>
            <a:pPr marL="174708" indent="-174708">
              <a:buFont typeface="Arial" panose="020B0604020202020204" pitchFamily="34" charset="0"/>
              <a:buChar char="•"/>
            </a:pPr>
            <a:r>
              <a:rPr lang="en-US" dirty="0"/>
              <a:t>Were you surprised farmers and ranchers use modern technology, like drones, to manage their cattle?</a:t>
            </a:r>
          </a:p>
          <a:p>
            <a:pPr marL="640594" lvl="1" indent="-174708">
              <a:buFont typeface="Arial" panose="020B0604020202020204" pitchFamily="34" charset="0"/>
              <a:buChar char="•"/>
            </a:pPr>
            <a:r>
              <a:rPr lang="en-US" dirty="0"/>
              <a:t>Ranchers who live in rough terrain and open country use drones to check on water troughs and to gather cattle</a:t>
            </a:r>
          </a:p>
          <a:p>
            <a:pPr marL="640594" lvl="1" indent="-174708">
              <a:buFont typeface="Arial" panose="020B0604020202020204" pitchFamily="34" charset="0"/>
              <a:buChar char="•"/>
            </a:pPr>
            <a:r>
              <a:rPr lang="en-US" dirty="0"/>
              <a:t>Learn more here: https://www.beefitswhatsfordinner.com/raising-beef/rethink-the-ranch </a:t>
            </a:r>
          </a:p>
          <a:p>
            <a:endParaRPr lang="en-US" dirty="0"/>
          </a:p>
        </p:txBody>
      </p:sp>
      <p:sp>
        <p:nvSpPr>
          <p:cNvPr id="4" name="Slide Number Placeholder 3"/>
          <p:cNvSpPr>
            <a:spLocks noGrp="1"/>
          </p:cNvSpPr>
          <p:nvPr>
            <p:ph type="sldNum" sz="quarter" idx="10"/>
          </p:nvPr>
        </p:nvSpPr>
        <p:spPr/>
        <p:txBody>
          <a:bodyPr/>
          <a:lstStyle/>
          <a:p>
            <a:fld id="{7B41E3D0-A3DC-49B1-A78C-1C4D874CCA3A}" type="slidenum">
              <a:rPr lang="en-US" smtClean="0"/>
              <a:t>4</a:t>
            </a:fld>
            <a:endParaRPr lang="en-US"/>
          </a:p>
        </p:txBody>
      </p:sp>
    </p:spTree>
    <p:extLst>
      <p:ext uri="{BB962C8B-B14F-4D97-AF65-F5344CB8AC3E}">
        <p14:creationId xmlns:p14="http://schemas.microsoft.com/office/powerpoint/2010/main" val="1674980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emphasizes some of the concepts that were demonstrated in the short video. Review each term and definition/explanation with your students. </a:t>
            </a:r>
          </a:p>
          <a:p>
            <a:endParaRPr lang="en-US" dirty="0"/>
          </a:p>
          <a:p>
            <a:r>
              <a:rPr lang="en-US" dirty="0"/>
              <a:t>Beef is the final product that is very nutrient-dense, packed with 10 essential nutrients.</a:t>
            </a:r>
          </a:p>
          <a:p>
            <a:endParaRPr lang="en-US" dirty="0"/>
          </a:p>
          <a:p>
            <a:r>
              <a:rPr lang="en-US" dirty="0"/>
              <a:t>A cow is a mature female bovine. She is bred to have only one calf per year. </a:t>
            </a:r>
          </a:p>
          <a:p>
            <a:endParaRPr lang="en-US" dirty="0"/>
          </a:p>
          <a:p>
            <a:r>
              <a:rPr lang="en-US" dirty="0"/>
              <a:t>A calf is the young offspring, either male or female. The males are called bulls and the females heifers. </a:t>
            </a:r>
          </a:p>
          <a:p>
            <a:endParaRPr lang="en-US" dirty="0"/>
          </a:p>
          <a:p>
            <a:r>
              <a:rPr lang="en-US" dirty="0"/>
              <a:t>Cattle are raised all across our great nation, however it’s good to note that a lot of the cattle within our country move west to be fed out to market weight, this is due to the fact that a majority of the nation’s corn is grown within the Midwest United States (the Corn Belt)</a:t>
            </a:r>
          </a:p>
          <a:p>
            <a:endParaRPr lang="en-US" dirty="0"/>
          </a:p>
          <a:p>
            <a:r>
              <a:rPr lang="en-US" dirty="0"/>
              <a:t>The average herd size of cattle is 40 head (or 40 animals) per farm. There are some farms that have more and some that have less – it all depends on the type of operation.</a:t>
            </a:r>
          </a:p>
          <a:p>
            <a:br>
              <a:rPr lang="en-US" dirty="0"/>
            </a:br>
            <a:r>
              <a:rPr lang="en-US" dirty="0"/>
              <a:t>We will walk through the beef lifecycle near the end of the presentation. </a:t>
            </a:r>
          </a:p>
        </p:txBody>
      </p:sp>
      <p:sp>
        <p:nvSpPr>
          <p:cNvPr id="4" name="Slide Number Placeholder 3"/>
          <p:cNvSpPr>
            <a:spLocks noGrp="1"/>
          </p:cNvSpPr>
          <p:nvPr>
            <p:ph type="sldNum" sz="quarter" idx="10"/>
          </p:nvPr>
        </p:nvSpPr>
        <p:spPr/>
        <p:txBody>
          <a:bodyPr/>
          <a:lstStyle/>
          <a:p>
            <a:fld id="{7B41E3D0-A3DC-49B1-A78C-1C4D874CCA3A}" type="slidenum">
              <a:rPr lang="en-US" smtClean="0"/>
              <a:t>5</a:t>
            </a:fld>
            <a:endParaRPr lang="en-US"/>
          </a:p>
        </p:txBody>
      </p:sp>
    </p:spTree>
    <p:extLst>
      <p:ext uri="{BB962C8B-B14F-4D97-AF65-F5344CB8AC3E}">
        <p14:creationId xmlns:p14="http://schemas.microsoft.com/office/powerpoint/2010/main" val="1940603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wide variety of different cuts of beef – whether you are looking for a lean cut for a weeknight family dinner or a large, tender cut for a holiday roast. Selecting the right cut of beef is very important depending on your end goal. </a:t>
            </a:r>
          </a:p>
          <a:p>
            <a:endParaRPr lang="en-US" dirty="0"/>
          </a:p>
          <a:p>
            <a:r>
              <a:rPr lang="en-US" dirty="0"/>
              <a:t>The Beef. It’s What’s for Dinner website has an interactive section that will help you navigate the cuts and choose the perfect cut next time you’re at the grocery store meat case. </a:t>
            </a:r>
          </a:p>
          <a:p>
            <a:endParaRPr lang="en-US" dirty="0"/>
          </a:p>
          <a:p>
            <a:r>
              <a:rPr lang="en-US" dirty="0"/>
              <a:t>On the screen you will see the various primal cuts of beef – are any of these names familiar? </a:t>
            </a:r>
          </a:p>
          <a:p>
            <a:endParaRPr lang="en-US" dirty="0"/>
          </a:p>
          <a:p>
            <a:r>
              <a:rPr lang="en-US" dirty="0"/>
              <a:t>This would also be a great time to hand out the beef cut charts and have students find their favorite cut. </a:t>
            </a:r>
          </a:p>
        </p:txBody>
      </p:sp>
      <p:sp>
        <p:nvSpPr>
          <p:cNvPr id="4" name="Slide Number Placeholder 3"/>
          <p:cNvSpPr>
            <a:spLocks noGrp="1"/>
          </p:cNvSpPr>
          <p:nvPr>
            <p:ph type="sldNum" sz="quarter" idx="10"/>
          </p:nvPr>
        </p:nvSpPr>
        <p:spPr/>
        <p:txBody>
          <a:bodyPr/>
          <a:lstStyle/>
          <a:p>
            <a:fld id="{7B41E3D0-A3DC-49B1-A78C-1C4D874CCA3A}" type="slidenum">
              <a:rPr lang="en-US" smtClean="0"/>
              <a:t>6</a:t>
            </a:fld>
            <a:endParaRPr lang="en-US"/>
          </a:p>
        </p:txBody>
      </p:sp>
    </p:spTree>
    <p:extLst>
      <p:ext uri="{BB962C8B-B14F-4D97-AF65-F5344CB8AC3E}">
        <p14:creationId xmlns:p14="http://schemas.microsoft.com/office/powerpoint/2010/main" val="427947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mentioned previously choosing the right cut of beef is important depending on which cooking method you are using. </a:t>
            </a:r>
          </a:p>
          <a:p>
            <a:endParaRPr lang="en-US" dirty="0"/>
          </a:p>
          <a:p>
            <a:r>
              <a:rPr lang="en-US" dirty="0"/>
              <a:t>Another area of concern for many consumers is ensure that their beef is lean. The good news is that many of America’s favorite cuts are lean.</a:t>
            </a:r>
          </a:p>
          <a:p>
            <a:endParaRPr lang="en-US" dirty="0"/>
          </a:p>
          <a:p>
            <a:r>
              <a:rPr lang="en-US" dirty="0"/>
              <a:t>The definition of lean is as follows: it must have less than 10 grams of total fat, 4.5 grams or less of saturated fat and less than 95 mg of cholesterol per 3.5 oz. serving. </a:t>
            </a:r>
          </a:p>
          <a:p>
            <a:endParaRPr lang="en-US" dirty="0"/>
          </a:p>
          <a:p>
            <a:r>
              <a:rPr lang="en-US" dirty="0"/>
              <a:t>When looking for lean cuts of beef at the grocery store or when ordering at a restaurant look for cuts with Loin and Round in the name. Common examples are listed and pictured on the slide. </a:t>
            </a:r>
          </a:p>
          <a:p>
            <a:endParaRPr lang="en-US" dirty="0"/>
          </a:p>
          <a:p>
            <a:r>
              <a:rPr lang="en-US" dirty="0"/>
              <a:t>Also, on the beef cuts charts that you all have there is a cooking key found at the bottom and then within each specific cut, it gives recommended cooking methods for each cuts. Certain cuts are better for grilling, while other need to be roasted for the optimal eating experience. </a:t>
            </a:r>
          </a:p>
          <a:p>
            <a:endParaRPr lang="en-US" dirty="0"/>
          </a:p>
          <a:p>
            <a:r>
              <a:rPr lang="en-US" dirty="0"/>
              <a:t>Find more information here: https://www.beefitswhatsfordinner.com/cuts </a:t>
            </a:r>
          </a:p>
        </p:txBody>
      </p:sp>
      <p:sp>
        <p:nvSpPr>
          <p:cNvPr id="4" name="Slide Number Placeholder 3"/>
          <p:cNvSpPr>
            <a:spLocks noGrp="1"/>
          </p:cNvSpPr>
          <p:nvPr>
            <p:ph type="sldNum" sz="quarter" idx="10"/>
          </p:nvPr>
        </p:nvSpPr>
        <p:spPr/>
        <p:txBody>
          <a:bodyPr/>
          <a:lstStyle/>
          <a:p>
            <a:fld id="{7B41E3D0-A3DC-49B1-A78C-1C4D874CCA3A}" type="slidenum">
              <a:rPr lang="en-US" smtClean="0"/>
              <a:t>7</a:t>
            </a:fld>
            <a:endParaRPr lang="en-US"/>
          </a:p>
        </p:txBody>
      </p:sp>
    </p:spTree>
    <p:extLst>
      <p:ext uri="{BB962C8B-B14F-4D97-AF65-F5344CB8AC3E}">
        <p14:creationId xmlns:p14="http://schemas.microsoft.com/office/powerpoint/2010/main" val="2289429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meat package labels identify the kind of meat (for example, beef), the wholesale (primal) cut and the cut name. Also included are the weight, price per pound, total price, sell by date and safe handling instructions. </a:t>
            </a:r>
          </a:p>
          <a:p>
            <a:endParaRPr lang="en-US" dirty="0"/>
          </a:p>
          <a:p>
            <a:r>
              <a:rPr lang="en-US" dirty="0"/>
              <a:t>It may also include a grade, nutrition and preparation information and the country of origin </a:t>
            </a:r>
          </a:p>
          <a:p>
            <a:endParaRPr lang="en-US" dirty="0"/>
          </a:p>
          <a:p>
            <a:r>
              <a:rPr lang="en-US" dirty="0"/>
              <a:t>Ground beef labels include the lean to fat percentage (For example 80/20). Ask students again what the 80/20 means on a ground beef label? It is the lean to fat ratio that is formulated when the ground beef is processed. 80/20 is the variety most commonly found in the grocery store. </a:t>
            </a:r>
          </a:p>
        </p:txBody>
      </p:sp>
      <p:sp>
        <p:nvSpPr>
          <p:cNvPr id="4" name="Slide Number Placeholder 3"/>
          <p:cNvSpPr>
            <a:spLocks noGrp="1"/>
          </p:cNvSpPr>
          <p:nvPr>
            <p:ph type="sldNum" sz="quarter" idx="10"/>
          </p:nvPr>
        </p:nvSpPr>
        <p:spPr/>
        <p:txBody>
          <a:bodyPr/>
          <a:lstStyle/>
          <a:p>
            <a:fld id="{7B41E3D0-A3DC-49B1-A78C-1C4D874CCA3A}" type="slidenum">
              <a:rPr lang="en-US" smtClean="0"/>
              <a:t>8</a:t>
            </a:fld>
            <a:endParaRPr lang="en-US"/>
          </a:p>
        </p:txBody>
      </p:sp>
    </p:spTree>
    <p:extLst>
      <p:ext uri="{BB962C8B-B14F-4D97-AF65-F5344CB8AC3E}">
        <p14:creationId xmlns:p14="http://schemas.microsoft.com/office/powerpoint/2010/main" val="3080072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Below you will find some general guidelines to follow when buying beef from a grocery store, farmers market, etc.</a:t>
            </a:r>
          </a:p>
          <a:p>
            <a:endParaRPr lang="en-US" sz="1200" dirty="0"/>
          </a:p>
          <a:p>
            <a:pPr marL="349415" indent="-349415">
              <a:buFont typeface="Arial" panose="020B0604020202020204" pitchFamily="34" charset="0"/>
              <a:buChar char="•"/>
            </a:pPr>
            <a:r>
              <a:rPr lang="en-US" sz="1200" dirty="0"/>
              <a:t>Select beef with a bright cherry-red color</a:t>
            </a:r>
          </a:p>
          <a:p>
            <a:pPr lvl="1"/>
            <a:r>
              <a:rPr lang="en-US" sz="1200" dirty="0"/>
              <a:t>Beef in a sealed bag is typically going to have a darker purplish-red color – when exposed to air it will turn a bright red</a:t>
            </a:r>
          </a:p>
          <a:p>
            <a:pPr marL="349415" indent="-349415">
              <a:buFont typeface="Arial" panose="020B0604020202020204" pitchFamily="34" charset="0"/>
              <a:buChar char="•"/>
            </a:pPr>
            <a:r>
              <a:rPr lang="en-US" sz="1200" dirty="0"/>
              <a:t>Choose beef that is firm to the touch</a:t>
            </a:r>
          </a:p>
          <a:p>
            <a:pPr marL="349415" indent="-349415">
              <a:buFont typeface="Arial" panose="020B0604020202020204" pitchFamily="34" charset="0"/>
              <a:buChar char="•"/>
            </a:pPr>
            <a:r>
              <a:rPr lang="en-US" sz="1200" dirty="0"/>
              <a:t>Make sure the package is cold with no holes or tears</a:t>
            </a:r>
          </a:p>
          <a:p>
            <a:pPr marL="349415" indent="-349415">
              <a:buFont typeface="Arial" panose="020B0604020202020204" pitchFamily="34" charset="0"/>
              <a:buChar char="•"/>
            </a:pPr>
            <a:r>
              <a:rPr lang="en-US" sz="1200" dirty="0"/>
              <a:t>Choose packages without excessive liquid</a:t>
            </a:r>
          </a:p>
          <a:p>
            <a:pPr marL="349415" indent="-349415">
              <a:buFont typeface="Arial" panose="020B0604020202020204" pitchFamily="34" charset="0"/>
              <a:buChar char="•"/>
            </a:pPr>
            <a:r>
              <a:rPr lang="en-US" sz="1200" dirty="0"/>
              <a:t>Purchase beef on or before the sell-by date</a:t>
            </a:r>
          </a:p>
          <a:p>
            <a:endParaRPr lang="en-US" sz="1200" dirty="0"/>
          </a:p>
          <a:p>
            <a:r>
              <a:rPr lang="en-US" sz="1200" dirty="0"/>
              <a:t>When in doubt consult with the store’s butcher – they are your go-to resource – most all grocery stores have a full-time butcher who should have all of the insight into helping make the best beef choice based on your goal – are you trying to impress your neighbors with a juicy, delicious steak or are you trying to serve your family a beautiful roast for the holidays? </a:t>
            </a:r>
          </a:p>
          <a:p>
            <a:endParaRPr lang="en-US" sz="1200" dirty="0"/>
          </a:p>
          <a:p>
            <a:endParaRPr lang="en-US" sz="1200" dirty="0"/>
          </a:p>
        </p:txBody>
      </p:sp>
      <p:sp>
        <p:nvSpPr>
          <p:cNvPr id="4" name="Slide Number Placeholder 3"/>
          <p:cNvSpPr>
            <a:spLocks noGrp="1"/>
          </p:cNvSpPr>
          <p:nvPr>
            <p:ph type="sldNum" sz="quarter" idx="10"/>
          </p:nvPr>
        </p:nvSpPr>
        <p:spPr/>
        <p:txBody>
          <a:bodyPr/>
          <a:lstStyle/>
          <a:p>
            <a:fld id="{7B41E3D0-A3DC-49B1-A78C-1C4D874CCA3A}" type="slidenum">
              <a:rPr lang="en-US" smtClean="0"/>
              <a:t>9</a:t>
            </a:fld>
            <a:endParaRPr lang="en-US"/>
          </a:p>
        </p:txBody>
      </p:sp>
    </p:spTree>
    <p:extLst>
      <p:ext uri="{BB962C8B-B14F-4D97-AF65-F5344CB8AC3E}">
        <p14:creationId xmlns:p14="http://schemas.microsoft.com/office/powerpoint/2010/main" val="3610742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price of beef, as with anything, is largely influenced by supply and demand. </a:t>
            </a:r>
          </a:p>
          <a:p>
            <a:endParaRPr lang="en-US" dirty="0"/>
          </a:p>
          <a:p>
            <a:r>
              <a:rPr lang="en-US" dirty="0"/>
              <a:t>There are some ways that you can get the most bang for you buck when purchasing beef. The infographic on the screen goes through 6 Ways to Save on Beef. (</a:t>
            </a:r>
            <a:r>
              <a:rPr lang="en-US" i="1" dirty="0"/>
              <a:t>You can read through the ways)</a:t>
            </a:r>
            <a:r>
              <a:rPr lang="en-US" i="0" dirty="0"/>
              <a:t>. Highlight that you can find sales and freeze any beef that you are not going to use right away. </a:t>
            </a:r>
          </a:p>
          <a:p>
            <a:endParaRPr lang="en-US" i="0" dirty="0"/>
          </a:p>
          <a:p>
            <a:r>
              <a:rPr lang="en-US" i="0" dirty="0"/>
              <a:t>Another option is to buy beef in bulk (whole beef, half a beef, quarter of a beef) from a local beef producer.</a:t>
            </a:r>
            <a:endParaRPr lang="en-US" dirty="0"/>
          </a:p>
        </p:txBody>
      </p:sp>
      <p:sp>
        <p:nvSpPr>
          <p:cNvPr id="4" name="Slide Number Placeholder 3"/>
          <p:cNvSpPr>
            <a:spLocks noGrp="1"/>
          </p:cNvSpPr>
          <p:nvPr>
            <p:ph type="sldNum" sz="quarter" idx="10"/>
          </p:nvPr>
        </p:nvSpPr>
        <p:spPr/>
        <p:txBody>
          <a:bodyPr/>
          <a:lstStyle/>
          <a:p>
            <a:fld id="{7B41E3D0-A3DC-49B1-A78C-1C4D874CCA3A}" type="slidenum">
              <a:rPr lang="en-US" smtClean="0"/>
              <a:t>10</a:t>
            </a:fld>
            <a:endParaRPr lang="en-US"/>
          </a:p>
        </p:txBody>
      </p:sp>
    </p:spTree>
    <p:extLst>
      <p:ext uri="{BB962C8B-B14F-4D97-AF65-F5344CB8AC3E}">
        <p14:creationId xmlns:p14="http://schemas.microsoft.com/office/powerpoint/2010/main" val="336241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Beef is a nutrient-dense source of protein, packed with 10 essential nutrients. Essential nutrients are those that must be consumed through our daily diet, as our body does not make them. The 10 essential nutrients in beef support a heart-healthy lifestyle. </a:t>
            </a:r>
          </a:p>
          <a:p>
            <a:endParaRPr lang="en-US" dirty="0"/>
          </a:p>
          <a:p>
            <a:r>
              <a:rPr lang="en-US" dirty="0"/>
              <a:t>One 3 oz. cooked serving of beef provides you with about half of your Daily Value of protein for only 154 calories.</a:t>
            </a:r>
          </a:p>
          <a:p>
            <a:br>
              <a:rPr lang="en-US" dirty="0"/>
            </a:br>
            <a:r>
              <a:rPr lang="en-US" dirty="0"/>
              <a:t>The chart on the screen shows you what 25 grams of protein looks like from commonly consumed sources. It is important to note how much you would have to consume and the caloric cost associated. Ask who could eat 3 cups of quinoa in one day’s time?? For a whopping 666 calories. The point of this infographic is to show that beef wins in portion size and calories to gain 25 grams of protein. </a:t>
            </a:r>
          </a:p>
          <a:p>
            <a:endParaRPr lang="en-US" dirty="0"/>
          </a:p>
          <a:p>
            <a:r>
              <a:rPr lang="en-US" dirty="0"/>
              <a:t>Learn more at: https://www.beefitswhatsfordinner.com/nutrition </a:t>
            </a:r>
          </a:p>
        </p:txBody>
      </p:sp>
      <p:sp>
        <p:nvSpPr>
          <p:cNvPr id="4" name="Slide Number Placeholder 3"/>
          <p:cNvSpPr>
            <a:spLocks noGrp="1"/>
          </p:cNvSpPr>
          <p:nvPr>
            <p:ph type="sldNum" sz="quarter" idx="10"/>
          </p:nvPr>
        </p:nvSpPr>
        <p:spPr/>
        <p:txBody>
          <a:bodyPr/>
          <a:lstStyle/>
          <a:p>
            <a:fld id="{7B41E3D0-A3DC-49B1-A78C-1C4D874CCA3A}" type="slidenum">
              <a:rPr lang="en-US" smtClean="0"/>
              <a:t>11</a:t>
            </a:fld>
            <a:endParaRPr lang="en-US"/>
          </a:p>
        </p:txBody>
      </p:sp>
    </p:spTree>
    <p:extLst>
      <p:ext uri="{BB962C8B-B14F-4D97-AF65-F5344CB8AC3E}">
        <p14:creationId xmlns:p14="http://schemas.microsoft.com/office/powerpoint/2010/main" val="1833581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wide variety of cooking methods for beef. This would be a good time to talk about the “Simple Steps” Cooking Infographics. It might be helpful to have some copies available for the cooking method that will be used within the classroom.</a:t>
            </a:r>
          </a:p>
          <a:p>
            <a:endParaRPr lang="en-US" dirty="0"/>
          </a:p>
          <a:p>
            <a:r>
              <a:rPr lang="en-US" dirty="0"/>
              <a:t>Some highlights on cooking beef:</a:t>
            </a:r>
          </a:p>
          <a:p>
            <a:pPr marL="174708" indent="-174708">
              <a:buFont typeface="Arial" panose="020B0604020202020204" pitchFamily="34" charset="0"/>
              <a:buChar char="•"/>
            </a:pPr>
            <a:r>
              <a:rPr lang="en-US" dirty="0"/>
              <a:t>It is important to choose the cooking method you use based on your cut</a:t>
            </a:r>
          </a:p>
          <a:p>
            <a:pPr marL="640594" lvl="1" indent="-174708">
              <a:buFont typeface="Arial" panose="020B0604020202020204" pitchFamily="34" charset="0"/>
              <a:buChar char="•"/>
            </a:pPr>
            <a:r>
              <a:rPr lang="en-US" dirty="0"/>
              <a:t>Some cuts are less tender and other are more tender – cuts that are tougher are going to need cooked differently, to ensure you have a positive eating experience. </a:t>
            </a:r>
          </a:p>
          <a:p>
            <a:pPr marL="640594" lvl="1" indent="-174708">
              <a:buFont typeface="Arial" panose="020B0604020202020204" pitchFamily="34" charset="0"/>
              <a:buChar char="•"/>
            </a:pPr>
            <a:r>
              <a:rPr lang="en-US" dirty="0"/>
              <a:t>Note that on the beef cut chart there is a cooking method key that shows the best cooking methods for each cut</a:t>
            </a:r>
          </a:p>
          <a:p>
            <a:pPr marL="640594" lvl="1" indent="-174708">
              <a:buFont typeface="Arial" panose="020B0604020202020204" pitchFamily="34" charset="0"/>
              <a:buChar char="•"/>
            </a:pPr>
            <a:r>
              <a:rPr lang="en-US" dirty="0"/>
              <a:t>Ask your students what is one cut of beef they would grill? Versus what is one cut they would roast?</a:t>
            </a:r>
          </a:p>
          <a:p>
            <a:pPr marL="174708" indent="-174708" defTabSz="931774">
              <a:buFont typeface="Arial" panose="020B0604020202020204" pitchFamily="34" charset="0"/>
              <a:buChar char="•"/>
              <a:defRPr/>
            </a:pPr>
            <a:r>
              <a:rPr lang="en-US" dirty="0"/>
              <a:t>Marinades vs. Rubs – once again this comes down to which cut you are using. Marinades are designed to help improve the tenderness and flavor of your beef, therefore less tender cuts like chuck and round do well with a marinade. The beef is placed within the marinade for an extended period of time (12-24 hours). A rub is designed for more tender cuts, like steaks – ribeye, strip, etc. A rub is simply placed on the outside surface of the beef directly prior to cooking</a:t>
            </a:r>
          </a:p>
          <a:p>
            <a:pPr marL="174708" indent="-174708" defTabSz="931774">
              <a:buFont typeface="Arial" panose="020B0604020202020204" pitchFamily="34" charset="0"/>
              <a:buChar char="•"/>
              <a:defRPr/>
            </a:pPr>
            <a:r>
              <a:rPr lang="en-US" dirty="0"/>
              <a:t>Determining the doneness of your beef</a:t>
            </a:r>
          </a:p>
          <a:p>
            <a:pPr marL="640594" lvl="1" indent="-174708" defTabSz="931774">
              <a:buFont typeface="Arial" panose="020B0604020202020204" pitchFamily="34" charset="0"/>
              <a:buChar char="•"/>
              <a:defRPr/>
            </a:pPr>
            <a:r>
              <a:rPr lang="en-US" dirty="0"/>
              <a:t>Ask you students the best way to determine doneness – is it guess? Time it? Color? </a:t>
            </a:r>
          </a:p>
          <a:p>
            <a:pPr marL="640594" lvl="1" indent="-174708" defTabSz="931774">
              <a:buFont typeface="Arial" panose="020B0604020202020204" pitchFamily="34" charset="0"/>
              <a:buChar char="•"/>
              <a:defRPr/>
            </a:pPr>
            <a:r>
              <a:rPr lang="en-US" dirty="0"/>
              <a:t>Emphasize that the only true way to know the doneness of your meat is to use a meat thermometer </a:t>
            </a:r>
          </a:p>
          <a:p>
            <a:pPr marL="640594" lvl="1" indent="-174708" defTabSz="931774">
              <a:buFont typeface="Arial" panose="020B0604020202020204" pitchFamily="34" charset="0"/>
              <a:buChar char="•"/>
              <a:defRPr/>
            </a:pPr>
            <a:r>
              <a:rPr lang="en-US" dirty="0"/>
              <a:t>Ground beef must be cooked to an internal temperature of 160 degrees Fahrenheit – this is due to the fact that it is further process and all mixed together. Steaks and roasts can be cooked to a lower internal temperature, because the inside of the meat is sterile, bacteria would only be on the surface of the steak/roast </a:t>
            </a:r>
          </a:p>
          <a:p>
            <a:pPr marL="640594" lvl="1" indent="-174708" defTabSz="931774">
              <a:buFont typeface="Arial" panose="020B0604020202020204" pitchFamily="34" charset="0"/>
              <a:buChar char="•"/>
              <a:defRPr/>
            </a:pPr>
            <a:r>
              <a:rPr lang="en-US" dirty="0"/>
              <a:t>For steaks, medium rare the temperature should read 145°F, the temperature for medium steaks should read 160°F, and well done is 170°F</a:t>
            </a:r>
          </a:p>
          <a:p>
            <a:pPr marL="640594" lvl="1" indent="-174708" defTabSz="931774">
              <a:buFont typeface="Arial" panose="020B0604020202020204" pitchFamily="34" charset="0"/>
              <a:buChar char="•"/>
              <a:defRPr/>
            </a:pPr>
            <a:endParaRPr lang="en-US" dirty="0"/>
          </a:p>
          <a:p>
            <a:pPr defTabSz="931774">
              <a:defRPr/>
            </a:pPr>
            <a:r>
              <a:rPr lang="en-US" dirty="0"/>
              <a:t>Learn more here, https://www.beefitswhatsfordinner.com/cooking</a:t>
            </a:r>
          </a:p>
        </p:txBody>
      </p:sp>
      <p:sp>
        <p:nvSpPr>
          <p:cNvPr id="4" name="Slide Number Placeholder 3"/>
          <p:cNvSpPr>
            <a:spLocks noGrp="1"/>
          </p:cNvSpPr>
          <p:nvPr>
            <p:ph type="sldNum" sz="quarter" idx="10"/>
          </p:nvPr>
        </p:nvSpPr>
        <p:spPr/>
        <p:txBody>
          <a:bodyPr/>
          <a:lstStyle/>
          <a:p>
            <a:fld id="{7B41E3D0-A3DC-49B1-A78C-1C4D874CCA3A}" type="slidenum">
              <a:rPr lang="en-US" smtClean="0"/>
              <a:t>12</a:t>
            </a:fld>
            <a:endParaRPr lang="en-US"/>
          </a:p>
        </p:txBody>
      </p:sp>
    </p:spTree>
    <p:extLst>
      <p:ext uri="{BB962C8B-B14F-4D97-AF65-F5344CB8AC3E}">
        <p14:creationId xmlns:p14="http://schemas.microsoft.com/office/powerpoint/2010/main" val="144645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Raising beef is a complex process, but throughout the entire journey from pasture to plate, one thing remains constant – the shared commitment to raising cattle in a safe, humane and environmentally sustainable way, using the latest technology and resources </a:t>
            </a:r>
          </a:p>
          <a:p>
            <a:endParaRPr lang="en-US" dirty="0"/>
          </a:p>
          <a:p>
            <a:r>
              <a:rPr lang="en-US" dirty="0"/>
              <a:t>There are more than 700,000 cattle farms and ranches in the United States. Within WI the human population totals 5,742,713 in comparison to the population of cattle and calves, 3,350,00. In Wisconsin the ratio of people to cattle is 5:3</a:t>
            </a:r>
          </a:p>
          <a:p>
            <a:endParaRPr lang="en-US" dirty="0"/>
          </a:p>
          <a:p>
            <a:r>
              <a:rPr lang="en-US" dirty="0"/>
              <a:t>The average herd size (the number of animals each farmer has) is 40 head. Some farms and ranches have less and some have more. It is largely related to the type of operation. </a:t>
            </a:r>
          </a:p>
          <a:p>
            <a:endParaRPr lang="en-US" dirty="0"/>
          </a:p>
          <a:p>
            <a:r>
              <a:rPr lang="en-US" dirty="0"/>
              <a:t>United States beef producers are responsible for raising 19% of the world’s beef.</a:t>
            </a:r>
          </a:p>
          <a:p>
            <a:endParaRPr lang="en-US" dirty="0"/>
          </a:p>
          <a:p>
            <a:r>
              <a:rPr lang="en-US" dirty="0"/>
              <a:t>Learn more here, https://www.beefitswhatsfordinner.com/raising-beef</a:t>
            </a:r>
          </a:p>
        </p:txBody>
      </p:sp>
      <p:sp>
        <p:nvSpPr>
          <p:cNvPr id="4" name="Slide Number Placeholder 3"/>
          <p:cNvSpPr>
            <a:spLocks noGrp="1"/>
          </p:cNvSpPr>
          <p:nvPr>
            <p:ph type="sldNum" sz="quarter" idx="10"/>
          </p:nvPr>
        </p:nvSpPr>
        <p:spPr/>
        <p:txBody>
          <a:bodyPr/>
          <a:lstStyle/>
          <a:p>
            <a:fld id="{7B41E3D0-A3DC-49B1-A78C-1C4D874CCA3A}" type="slidenum">
              <a:rPr lang="en-US" smtClean="0"/>
              <a:t>13</a:t>
            </a:fld>
            <a:endParaRPr lang="en-US"/>
          </a:p>
        </p:txBody>
      </p:sp>
    </p:spTree>
    <p:extLst>
      <p:ext uri="{BB962C8B-B14F-4D97-AF65-F5344CB8AC3E}">
        <p14:creationId xmlns:p14="http://schemas.microsoft.com/office/powerpoint/2010/main" val="2624737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pictures from a Cow/Calf Operation. A cow/calf operation has mama cows that have a calf each year. The calves then go on to either a backgrounding operation or a feedlot. See more about the various stages of the Beef Lifecycle on the next slide. </a:t>
            </a:r>
          </a:p>
        </p:txBody>
      </p:sp>
      <p:sp>
        <p:nvSpPr>
          <p:cNvPr id="4" name="Slide Number Placeholder 3"/>
          <p:cNvSpPr>
            <a:spLocks noGrp="1"/>
          </p:cNvSpPr>
          <p:nvPr>
            <p:ph type="sldNum" sz="quarter" idx="10"/>
          </p:nvPr>
        </p:nvSpPr>
        <p:spPr/>
        <p:txBody>
          <a:bodyPr/>
          <a:lstStyle/>
          <a:p>
            <a:fld id="{7B41E3D0-A3DC-49B1-A78C-1C4D874CCA3A}" type="slidenum">
              <a:rPr lang="en-US" smtClean="0"/>
              <a:t>14</a:t>
            </a:fld>
            <a:endParaRPr lang="en-US"/>
          </a:p>
        </p:txBody>
      </p:sp>
    </p:spTree>
    <p:extLst>
      <p:ext uri="{BB962C8B-B14F-4D97-AF65-F5344CB8AC3E}">
        <p14:creationId xmlns:p14="http://schemas.microsoft.com/office/powerpoint/2010/main" val="1205476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infographic takes you through the various stages of the Beef Lifecycle. You can describe this as a road-map (with a starting point and a finishing point)</a:t>
            </a:r>
          </a:p>
          <a:p>
            <a:endParaRPr lang="en-US" dirty="0"/>
          </a:p>
          <a:p>
            <a:r>
              <a:rPr lang="en-US" dirty="0"/>
              <a:t>You can walk through each stage, if your students would find it valuable. There are descriptions found within each stage. </a:t>
            </a:r>
          </a:p>
          <a:p>
            <a:endParaRPr lang="en-US" dirty="0"/>
          </a:p>
          <a:p>
            <a:r>
              <a:rPr lang="en-US" dirty="0"/>
              <a:t>More information about raising beef can be found here: https://www.beefitswhatsfordinner.com/raising-beef/production-story </a:t>
            </a:r>
          </a:p>
        </p:txBody>
      </p:sp>
      <p:sp>
        <p:nvSpPr>
          <p:cNvPr id="4" name="Slide Number Placeholder 3"/>
          <p:cNvSpPr>
            <a:spLocks noGrp="1"/>
          </p:cNvSpPr>
          <p:nvPr>
            <p:ph type="sldNum" sz="quarter" idx="10"/>
          </p:nvPr>
        </p:nvSpPr>
        <p:spPr/>
        <p:txBody>
          <a:bodyPr/>
          <a:lstStyle/>
          <a:p>
            <a:fld id="{7B41E3D0-A3DC-49B1-A78C-1C4D874CCA3A}" type="slidenum">
              <a:rPr lang="en-US" smtClean="0"/>
              <a:t>15</a:t>
            </a:fld>
            <a:endParaRPr lang="en-US"/>
          </a:p>
        </p:txBody>
      </p:sp>
    </p:spTree>
    <p:extLst>
      <p:ext uri="{BB962C8B-B14F-4D97-AF65-F5344CB8AC3E}">
        <p14:creationId xmlns:p14="http://schemas.microsoft.com/office/powerpoint/2010/main" val="4001797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showcases the safeguards and security measures taken for the safety of the animals, the workers and the final beef product at a beef packing plant. </a:t>
            </a:r>
          </a:p>
          <a:p>
            <a:endParaRPr lang="en-US" dirty="0"/>
          </a:p>
          <a:p>
            <a:r>
              <a:rPr lang="en-US" dirty="0"/>
              <a:t>Questions to ask your students following the video:</a:t>
            </a:r>
          </a:p>
          <a:p>
            <a:pPr marL="174708" indent="-174708">
              <a:buFont typeface="Arial" panose="020B0604020202020204" pitchFamily="34" charset="0"/>
              <a:buChar char="•"/>
            </a:pPr>
            <a:r>
              <a:rPr lang="en-US" dirty="0"/>
              <a:t>Were you surprised by the number of workers it takes to operate the facility?</a:t>
            </a:r>
          </a:p>
          <a:p>
            <a:pPr marL="174708" indent="-174708">
              <a:buFont typeface="Arial" panose="020B0604020202020204" pitchFamily="34" charset="0"/>
              <a:buChar char="•"/>
            </a:pPr>
            <a:r>
              <a:rPr lang="en-US" dirty="0"/>
              <a:t>Did you feel like the cattle were handled with respect and care?</a:t>
            </a:r>
          </a:p>
          <a:p>
            <a:pPr marL="174708" indent="-174708">
              <a:buFont typeface="Arial" panose="020B0604020202020204" pitchFamily="34" charset="0"/>
              <a:buChar char="•"/>
            </a:pPr>
            <a:r>
              <a:rPr lang="en-US" dirty="0"/>
              <a:t>Did this make you confident that your food is safe?</a:t>
            </a:r>
          </a:p>
          <a:p>
            <a:pPr marL="174708" indent="-174708">
              <a:buFont typeface="Arial" panose="020B0604020202020204" pitchFamily="34" charset="0"/>
              <a:buChar char="•"/>
            </a:pPr>
            <a:endParaRPr lang="en-US" dirty="0"/>
          </a:p>
          <a:p>
            <a:r>
              <a:rPr lang="en-US" dirty="0"/>
              <a:t>Learn more here: https://www.beefitswhatsfordinner.com/raising-beef/rethink-the-ranch/tyson-packing-plant </a:t>
            </a:r>
          </a:p>
        </p:txBody>
      </p:sp>
      <p:sp>
        <p:nvSpPr>
          <p:cNvPr id="4" name="Slide Number Placeholder 3"/>
          <p:cNvSpPr>
            <a:spLocks noGrp="1"/>
          </p:cNvSpPr>
          <p:nvPr>
            <p:ph type="sldNum" sz="quarter" idx="10"/>
          </p:nvPr>
        </p:nvSpPr>
        <p:spPr/>
        <p:txBody>
          <a:bodyPr/>
          <a:lstStyle/>
          <a:p>
            <a:fld id="{7B41E3D0-A3DC-49B1-A78C-1C4D874CCA3A}" type="slidenum">
              <a:rPr lang="en-US" smtClean="0"/>
              <a:t>16</a:t>
            </a:fld>
            <a:endParaRPr lang="en-US"/>
          </a:p>
        </p:txBody>
      </p:sp>
    </p:spTree>
    <p:extLst>
      <p:ext uri="{BB962C8B-B14F-4D97-AF65-F5344CB8AC3E}">
        <p14:creationId xmlns:p14="http://schemas.microsoft.com/office/powerpoint/2010/main" val="490924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students have any questions that you are unable to answer on the spot, please feel free to reach out via email or phone </a:t>
            </a:r>
            <a:r>
              <a:rPr lang="en-US"/>
              <a:t>– broberts@beeftips.com or 608-833-9944.</a:t>
            </a:r>
            <a:endParaRPr lang="en-US" dirty="0"/>
          </a:p>
          <a:p>
            <a:endParaRPr lang="en-US" dirty="0"/>
          </a:p>
          <a:p>
            <a:r>
              <a:rPr lang="en-US" dirty="0"/>
              <a:t>Thank you for taking the time to walk your students through the beef story! We greatly appreciate your commitment to sharing the positive story of agriculture. </a:t>
            </a:r>
          </a:p>
          <a:p>
            <a:endParaRPr lang="en-US" dirty="0"/>
          </a:p>
        </p:txBody>
      </p:sp>
      <p:sp>
        <p:nvSpPr>
          <p:cNvPr id="4" name="Slide Number Placeholder 3"/>
          <p:cNvSpPr>
            <a:spLocks noGrp="1"/>
          </p:cNvSpPr>
          <p:nvPr>
            <p:ph type="sldNum" sz="quarter" idx="10"/>
          </p:nvPr>
        </p:nvSpPr>
        <p:spPr/>
        <p:txBody>
          <a:bodyPr/>
          <a:lstStyle/>
          <a:p>
            <a:pPr defTabSz="931774">
              <a:defRPr/>
            </a:pPr>
            <a:fld id="{21E97630-A5D3-6E47-BFFD-C312ACD985FB}" type="slidenum">
              <a:rPr lang="en-US">
                <a:solidFill>
                  <a:prstClr val="black"/>
                </a:solidFill>
                <a:latin typeface="Calibri" panose="020F0502020204030204"/>
              </a:rPr>
              <a:pPr defTabSz="931774">
                <a:defRPr/>
              </a:pPr>
              <a:t>17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2787929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cstate="email">
              <a:alphaModFix amt="40000"/>
              <a:duotone>
                <a:schemeClr val="accent1">
                  <a:shade val="45000"/>
                  <a:satMod val="135000"/>
                </a:schemeClr>
                <a:prstClr val="white"/>
              </a:duotone>
              <a:extLst>
                <a:ext uri="{28A0092B-C50C-407E-A947-70E740481C1C}">
                  <a14:useLocalDpi xmlns:a14="http://schemas.microsoft.com/office/drawing/2010/main"/>
                </a:ext>
              </a:extLst>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dirty="0"/>
              <a:t>11/6/2019</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9EF837-FEDB-44F2-8FB5-4F56FC548A33}" type="datetimeFigureOut">
              <a:rPr lang="en-US" dirty="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cstate="email">
              <a:alphaModFix amt="40000"/>
              <a:duotone>
                <a:schemeClr val="accent2">
                  <a:shade val="45000"/>
                  <a:satMod val="135000"/>
                </a:schemeClr>
                <a:prstClr val="white"/>
              </a:duotone>
              <a:extLst>
                <a:ext uri="{28A0092B-C50C-407E-A947-70E740481C1C}">
                  <a14:useLocalDpi xmlns:a14="http://schemas.microsoft.com/office/drawing/2010/main"/>
                </a:ext>
              </a:extLst>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dirty="0"/>
              <a:t>11/6/2019</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FBB33F-FEF5-4E73-A5F9-307689FE77C6}" type="datetimeFigureOut">
              <a:rPr lang="en-US" dirty="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4B5FA4-F0B8-4D71-BC92-932E3A1502F8}" type="datetimeFigureOut">
              <a:rPr lang="en-US" dirty="0"/>
              <a:t>11/6/2019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D89F80-C2CE-4D6A-80E4-D3515AD92BC6}" type="datetimeFigureOut">
              <a:rPr lang="en-US" dirty="0"/>
              <a:t>11/6/2019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dirty="0"/>
              <a:t>11/6/2019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FD0B8D63-E026-4E54-B301-C824E1BD14F3}" type="datetimeFigureOut">
              <a:rPr lang="en-US" dirty="0"/>
              <a:t>11/6/2019</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dirty="0"/>
              <a:t>11/6/2019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98A19-B9D6-4696-A74D-9FEF900C8B6A}" type="datetimeFigureOut">
              <a:rPr lang="en-US" dirty="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205100-39B0-4914-BBD6-34F267582565}" type="datetimeFigureOut">
              <a:rPr lang="en-US" dirty="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p:spPr>
        <p:txBody>
          <a:bodyPr/>
          <a:lstStyle>
            <a:lvl1pPr>
              <a:defRPr baseline="0"/>
            </a:lvl1pPr>
          </a:lstStyle>
          <a:p>
            <a:r>
              <a:rPr lang="en-US" dirty="0"/>
              <a:t>Drag picture onto icon</a:t>
            </a:r>
          </a:p>
        </p:txBody>
      </p:sp>
      <p:sp>
        <p:nvSpPr>
          <p:cNvPr id="2" name="Title 1"/>
          <p:cNvSpPr>
            <a:spLocks noGrp="1"/>
          </p:cNvSpPr>
          <p:nvPr>
            <p:ph type="ctrTitle" hasCustomPrompt="1"/>
          </p:nvPr>
        </p:nvSpPr>
        <p:spPr>
          <a:xfrm>
            <a:off x="0" y="0"/>
            <a:ext cx="12192000" cy="6858000"/>
          </a:xfrm>
          <a:solidFill>
            <a:schemeClr val="tx1">
              <a:alpha val="50000"/>
            </a:schemeClr>
          </a:solidFill>
        </p:spPr>
        <p:txBody>
          <a:bodyPr anchor="ctr">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400" b="0" i="0">
                <a:solidFill>
                  <a:schemeClr val="bg1"/>
                </a:solidFill>
                <a:latin typeface="Rockwell" charset="0"/>
                <a:ea typeface="Rockwell" charset="0"/>
                <a:cs typeface="Rockwell" charset="0"/>
              </a:defRPr>
            </a:lvl1pPr>
          </a:lstStyle>
          <a:p>
            <a:r>
              <a:rPr lang="en-US" dirty="0"/>
              <a:t>CLICK TO EDIT MASTER TITLE STYLE</a:t>
            </a:r>
          </a:p>
        </p:txBody>
      </p:sp>
      <p:sp>
        <p:nvSpPr>
          <p:cNvPr id="3" name="Subtitle 2"/>
          <p:cNvSpPr>
            <a:spLocks noGrp="1"/>
          </p:cNvSpPr>
          <p:nvPr>
            <p:ph type="subTitle" idx="1"/>
          </p:nvPr>
        </p:nvSpPr>
        <p:spPr>
          <a:xfrm>
            <a:off x="1524000" y="3770304"/>
            <a:ext cx="9144000" cy="1505238"/>
          </a:xfrm>
        </p:spPr>
        <p:txBody>
          <a:bodyPr/>
          <a:lstStyle>
            <a:lvl1pPr marL="0" indent="0" algn="ctr">
              <a:buNone/>
              <a:defRPr sz="2400" b="0" i="0">
                <a:solidFill>
                  <a:schemeClr val="bg1"/>
                </a:solidFill>
                <a:latin typeface="Rockwell" charset="0"/>
                <a:ea typeface="Rockwell" charset="0"/>
                <a:cs typeface="Rockwel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Tree>
    <p:extLst>
      <p:ext uri="{BB962C8B-B14F-4D97-AF65-F5344CB8AC3E}">
        <p14:creationId xmlns:p14="http://schemas.microsoft.com/office/powerpoint/2010/main" val="429088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2_Tit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31851" y="939695"/>
            <a:ext cx="10515600" cy="2852737"/>
          </a:xfrm>
        </p:spPr>
        <p:txBody>
          <a:bodyPr anchor="b">
            <a:normAutofit/>
          </a:bodyPr>
          <a:lstStyle>
            <a:lvl1pPr algn="ctr">
              <a:defRPr sz="33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831851" y="3703425"/>
            <a:ext cx="10515600" cy="1500187"/>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0824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Copy and Media">
    <p:spTree>
      <p:nvGrpSpPr>
        <p:cNvPr id="1" name=""/>
        <p:cNvGrpSpPr/>
        <p:nvPr/>
      </p:nvGrpSpPr>
      <p:grpSpPr>
        <a:xfrm>
          <a:off x="0" y="0"/>
          <a:ext cx="0" cy="0"/>
          <a:chOff x="0" y="0"/>
          <a:chExt cx="0" cy="0"/>
        </a:xfrm>
      </p:grpSpPr>
      <p:sp>
        <p:nvSpPr>
          <p:cNvPr id="10" name="Content Placeholder 2"/>
          <p:cNvSpPr>
            <a:spLocks noGrp="1"/>
          </p:cNvSpPr>
          <p:nvPr>
            <p:ph sz="half" idx="16"/>
          </p:nvPr>
        </p:nvSpPr>
        <p:spPr>
          <a:xfrm>
            <a:off x="356287" y="1873769"/>
            <a:ext cx="3661077" cy="3896145"/>
          </a:xfrm>
        </p:spPr>
        <p:txBody>
          <a:bodyPr>
            <a:normAutofit/>
          </a:bodyPr>
          <a:lstStyle>
            <a:lvl1pPr marL="285750" indent="-285750">
              <a:buFont typeface="Arial" charset="0"/>
              <a:buChar char="•"/>
              <a:defRPr sz="2800" b="0" i="0" u="none">
                <a:latin typeface="Franklin Gothic Book" charset="0"/>
                <a:ea typeface="Franklin Gothic Book" charset="0"/>
                <a:cs typeface="Franklin Gothic Book" charset="0"/>
              </a:defRPr>
            </a:lvl1pPr>
            <a:lvl2pPr>
              <a:defRPr b="0" i="0">
                <a:latin typeface="Proxima Nova" charset="0"/>
                <a:ea typeface="Proxima Nova" charset="0"/>
                <a:cs typeface="Proxima Nova" charset="0"/>
              </a:defRPr>
            </a:lvl2pPr>
            <a:lvl3pPr>
              <a:defRPr b="0" i="0">
                <a:latin typeface="Proxima Nova" charset="0"/>
                <a:ea typeface="Proxima Nova" charset="0"/>
                <a:cs typeface="Proxima Nova" charset="0"/>
              </a:defRPr>
            </a:lvl3pPr>
            <a:lvl4pPr>
              <a:defRPr b="0" i="0">
                <a:latin typeface="Proxima Nova" charset="0"/>
                <a:ea typeface="Proxima Nova" charset="0"/>
                <a:cs typeface="Proxima Nova" charset="0"/>
              </a:defRPr>
            </a:lvl4pPr>
            <a:lvl5pPr marL="1828800" indent="0">
              <a:buNone/>
              <a:defRPr b="0" i="0">
                <a:latin typeface="Proxima Nova" charset="0"/>
                <a:ea typeface="Proxima Nova" charset="0"/>
                <a:cs typeface="Proxima Nov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lide Number Placeholder 5"/>
          <p:cNvSpPr txBox="1">
            <a:spLocks/>
          </p:cNvSpPr>
          <p:nvPr userDrawn="1"/>
        </p:nvSpPr>
        <p:spPr>
          <a:xfrm>
            <a:off x="909189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Franklin Gothic Book" charset="0"/>
                <a:ea typeface="Franklin Gothic Book" charset="0"/>
                <a:cs typeface="Franklin Gothic Boo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F991C02-F2D3-B34B-BDEB-4227A1012000}" type="slidenum">
              <a:rPr lang="en-US" smtClean="0"/>
              <a:pPr/>
              <a:t>‹#›</a:t>
            </a:fld>
            <a:endParaRPr lang="en-US" dirty="0"/>
          </a:p>
        </p:txBody>
      </p:sp>
      <p:sp>
        <p:nvSpPr>
          <p:cNvPr id="9" name="Title 1"/>
          <p:cNvSpPr>
            <a:spLocks noGrp="1"/>
          </p:cNvSpPr>
          <p:nvPr>
            <p:ph type="title" hasCustomPrompt="1"/>
          </p:nvPr>
        </p:nvSpPr>
        <p:spPr>
          <a:xfrm>
            <a:off x="356287" y="650640"/>
            <a:ext cx="10515600" cy="375830"/>
          </a:xfrm>
        </p:spPr>
        <p:txBody>
          <a:bodyPr>
            <a:noAutofit/>
          </a:bodyPr>
          <a:lstStyle>
            <a:lvl1pPr>
              <a:defRPr sz="2400"/>
            </a:lvl1pPr>
          </a:lstStyle>
          <a:p>
            <a:r>
              <a:rPr lang="en-US" dirty="0"/>
              <a:t>CLICK TO EDIT MASTER TITLE STYLE</a:t>
            </a:r>
          </a:p>
        </p:txBody>
      </p:sp>
      <p:sp>
        <p:nvSpPr>
          <p:cNvPr id="11" name="Text Placeholder 11"/>
          <p:cNvSpPr>
            <a:spLocks noGrp="1"/>
          </p:cNvSpPr>
          <p:nvPr>
            <p:ph type="body" sz="quarter" idx="15" hasCustomPrompt="1"/>
          </p:nvPr>
        </p:nvSpPr>
        <p:spPr>
          <a:xfrm>
            <a:off x="356287" y="310215"/>
            <a:ext cx="2288059" cy="340425"/>
          </a:xfrm>
        </p:spPr>
        <p:txBody>
          <a:bodyPr>
            <a:noAutofit/>
          </a:bodyPr>
          <a:lstStyle>
            <a:lvl1pPr marL="0" indent="0">
              <a:buNone/>
              <a:defRPr sz="1800" b="0" i="0">
                <a:solidFill>
                  <a:schemeClr val="tx2"/>
                </a:solidFill>
                <a:latin typeface="+mn-lt"/>
                <a:ea typeface="Rockwell" charset="0"/>
                <a:cs typeface="Rockwell" charset="0"/>
              </a:defRPr>
            </a:lvl1pPr>
            <a:lvl2pPr marL="457200" indent="0">
              <a:buNone/>
              <a:defRPr b="0" i="0">
                <a:latin typeface="Rockwell Light" charset="0"/>
                <a:ea typeface="Rockwell Light" charset="0"/>
                <a:cs typeface="Rockwell Light" charset="0"/>
              </a:defRPr>
            </a:lvl2pPr>
            <a:lvl3pPr marL="914400" indent="0">
              <a:buNone/>
              <a:defRPr b="0" i="0">
                <a:latin typeface="Rockwell Light" charset="0"/>
                <a:ea typeface="Rockwell Light" charset="0"/>
                <a:cs typeface="Rockwell Light" charset="0"/>
              </a:defRPr>
            </a:lvl3pPr>
            <a:lvl4pPr marL="1371600" indent="0">
              <a:buNone/>
              <a:defRPr b="0" i="0">
                <a:latin typeface="Rockwell Light" charset="0"/>
                <a:ea typeface="Rockwell Light" charset="0"/>
                <a:cs typeface="Rockwell Light" charset="0"/>
              </a:defRPr>
            </a:lvl4pPr>
            <a:lvl5pPr marL="1828800" indent="0">
              <a:buNone/>
              <a:defRPr b="0" i="0">
                <a:latin typeface="Rockwell Light" charset="0"/>
                <a:ea typeface="Rockwell Light" charset="0"/>
                <a:cs typeface="Rockwell Light" charset="0"/>
              </a:defRPr>
            </a:lvl5pPr>
          </a:lstStyle>
          <a:p>
            <a:pPr lvl="0"/>
            <a:r>
              <a:rPr lang="en-US" dirty="0"/>
              <a:t>1. SECTION</a:t>
            </a:r>
          </a:p>
        </p:txBody>
      </p:sp>
      <p:sp>
        <p:nvSpPr>
          <p:cNvPr id="8" name="Content Placeholder 2"/>
          <p:cNvSpPr>
            <a:spLocks noGrp="1"/>
          </p:cNvSpPr>
          <p:nvPr>
            <p:ph sz="half" idx="17"/>
          </p:nvPr>
        </p:nvSpPr>
        <p:spPr>
          <a:xfrm>
            <a:off x="4265150" y="1873768"/>
            <a:ext cx="3661077" cy="3896145"/>
          </a:xfrm>
        </p:spPr>
        <p:txBody>
          <a:bodyPr>
            <a:normAutofit/>
          </a:bodyPr>
          <a:lstStyle>
            <a:lvl1pPr marL="285750" indent="-285750">
              <a:buFont typeface="Arial" charset="0"/>
              <a:buChar char="•"/>
              <a:defRPr sz="2800" b="0" i="0" u="none">
                <a:latin typeface="Franklin Gothic Book" charset="0"/>
                <a:ea typeface="Franklin Gothic Book" charset="0"/>
                <a:cs typeface="Franklin Gothic Book" charset="0"/>
              </a:defRPr>
            </a:lvl1pPr>
            <a:lvl2pPr>
              <a:defRPr b="0" i="0">
                <a:latin typeface="Proxima Nova" charset="0"/>
                <a:ea typeface="Proxima Nova" charset="0"/>
                <a:cs typeface="Proxima Nova" charset="0"/>
              </a:defRPr>
            </a:lvl2pPr>
            <a:lvl3pPr>
              <a:defRPr b="0" i="0">
                <a:latin typeface="Proxima Nova" charset="0"/>
                <a:ea typeface="Proxima Nova" charset="0"/>
                <a:cs typeface="Proxima Nova" charset="0"/>
              </a:defRPr>
            </a:lvl3pPr>
            <a:lvl4pPr>
              <a:defRPr b="0" i="0">
                <a:latin typeface="Proxima Nova" charset="0"/>
                <a:ea typeface="Proxima Nova" charset="0"/>
                <a:cs typeface="Proxima Nova" charset="0"/>
              </a:defRPr>
            </a:lvl4pPr>
            <a:lvl5pPr marL="1828800" indent="0">
              <a:buNone/>
              <a:defRPr b="0" i="0">
                <a:latin typeface="Proxima Nova" charset="0"/>
                <a:ea typeface="Proxima Nova" charset="0"/>
                <a:cs typeface="Proxima Nov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half" idx="18"/>
          </p:nvPr>
        </p:nvSpPr>
        <p:spPr>
          <a:xfrm>
            <a:off x="8174013" y="1873768"/>
            <a:ext cx="3661077" cy="3896145"/>
          </a:xfrm>
        </p:spPr>
        <p:txBody>
          <a:bodyPr>
            <a:normAutofit/>
          </a:bodyPr>
          <a:lstStyle>
            <a:lvl1pPr marL="285750" indent="-285750">
              <a:buFont typeface="Arial" charset="0"/>
              <a:buChar char="•"/>
              <a:defRPr sz="2800" b="0" i="0" u="none">
                <a:latin typeface="Franklin Gothic Book" charset="0"/>
                <a:ea typeface="Franklin Gothic Book" charset="0"/>
                <a:cs typeface="Franklin Gothic Book" charset="0"/>
              </a:defRPr>
            </a:lvl1pPr>
            <a:lvl2pPr>
              <a:defRPr b="0" i="0">
                <a:latin typeface="Proxima Nova" charset="0"/>
                <a:ea typeface="Proxima Nova" charset="0"/>
                <a:cs typeface="Proxima Nova" charset="0"/>
              </a:defRPr>
            </a:lvl2pPr>
            <a:lvl3pPr>
              <a:defRPr b="0" i="0">
                <a:latin typeface="Proxima Nova" charset="0"/>
                <a:ea typeface="Proxima Nova" charset="0"/>
                <a:cs typeface="Proxima Nova" charset="0"/>
              </a:defRPr>
            </a:lvl3pPr>
            <a:lvl4pPr>
              <a:defRPr b="0" i="0">
                <a:latin typeface="Proxima Nova" charset="0"/>
                <a:ea typeface="Proxima Nova" charset="0"/>
                <a:cs typeface="Proxima Nova" charset="0"/>
              </a:defRPr>
            </a:lvl4pPr>
            <a:lvl5pPr marL="1828800" indent="0">
              <a:buNone/>
              <a:defRPr b="0" i="0">
                <a:latin typeface="Proxima Nova" charset="0"/>
                <a:ea typeface="Proxima Nova" charset="0"/>
                <a:cs typeface="Proxima Nov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2316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91891" y="6356352"/>
            <a:ext cx="2743200" cy="365125"/>
          </a:xfrm>
          <a:prstGeom prst="rect">
            <a:avLst/>
          </a:prstGeom>
        </p:spPr>
        <p:txBody>
          <a:bodyPr vert="horz" lIns="91440" tIns="45720" rIns="91440" bIns="45720" rtlCol="0" anchor="ctr"/>
          <a:lstStyle>
            <a:lvl1pPr algn="r">
              <a:defRPr sz="900" b="0" i="0">
                <a:solidFill>
                  <a:schemeClr val="tx1">
                    <a:tint val="75000"/>
                  </a:schemeClr>
                </a:solidFill>
                <a:latin typeface="Franklin Gothic Book" charset="0"/>
                <a:ea typeface="Franklin Gothic Book" charset="0"/>
                <a:cs typeface="Franklin Gothic Book" charset="0"/>
              </a:defRPr>
            </a:lvl1pPr>
          </a:lstStyle>
          <a:p>
            <a:fld id="{6F991C02-F2D3-B34B-BDEB-4227A1012000}" type="slidenum">
              <a:rPr lang="en-US" smtClean="0"/>
              <a:pPr/>
              <a:t>‹#›</a:t>
            </a:fld>
            <a:endParaRPr lang="en-US" dirty="0"/>
          </a:p>
        </p:txBody>
      </p:sp>
      <p:sp>
        <p:nvSpPr>
          <p:cNvPr id="4" name="Date Placeholder 3">
            <a:extLst>
              <a:ext uri="{FF2B5EF4-FFF2-40B4-BE49-F238E27FC236}">
                <a16:creationId xmlns:a16="http://schemas.microsoft.com/office/drawing/2014/main" id="{BC85C428-AC0D-4503-B5C1-907D3348345C}"/>
              </a:ext>
            </a:extLst>
          </p:cNvPr>
          <p:cNvSpPr>
            <a:spLocks noGrp="1"/>
          </p:cNvSpPr>
          <p:nvPr>
            <p:ph type="dt" sz="half" idx="2"/>
          </p:nvPr>
        </p:nvSpPr>
        <p:spPr>
          <a:xfrm>
            <a:off x="32655" y="6558191"/>
            <a:ext cx="4060373" cy="365125"/>
          </a:xfrm>
          <a:prstGeom prst="rect">
            <a:avLst/>
          </a:prstGeom>
        </p:spPr>
        <p:txBody>
          <a:bodyPr vert="horz" lIns="91440" tIns="45720" rIns="91440" bIns="45720" rtlCol="0" anchor="ctr"/>
          <a:lstStyle>
            <a:lvl1pPr algn="l">
              <a:defRPr sz="1100">
                <a:solidFill>
                  <a:schemeClr val="tx1"/>
                </a:solidFill>
                <a:latin typeface="Arial" panose="020B0604020202020204" pitchFamily="34" charset="0"/>
                <a:cs typeface="Arial" panose="020B0604020202020204" pitchFamily="34" charset="0"/>
              </a:defRPr>
            </a:lvl1pPr>
          </a:lstStyle>
          <a:p>
            <a:r>
              <a:rPr lang="en-US" dirty="0"/>
              <a:t>Consumer Beef Index – July 2017</a:t>
            </a:r>
          </a:p>
        </p:txBody>
      </p:sp>
    </p:spTree>
    <p:extLst>
      <p:ext uri="{BB962C8B-B14F-4D97-AF65-F5344CB8AC3E}">
        <p14:creationId xmlns:p14="http://schemas.microsoft.com/office/powerpoint/2010/main" val="3419017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274638"/>
            <a:ext cx="11074400" cy="944562"/>
          </a:xfrm>
        </p:spPr>
        <p:txBody>
          <a:bodyPr>
            <a:normAutofit/>
          </a:bodyPr>
          <a:lstStyle>
            <a:lvl1pPr>
              <a:defRPr sz="4000">
                <a:solidFill>
                  <a:schemeClr val="bg1"/>
                </a:solidFill>
                <a:effectLst>
                  <a:outerShdw blurRad="57150" dist="25400" dir="2700000" algn="tl" rotWithShape="0">
                    <a:srgbClr val="000000">
                      <a:alpha val="5000"/>
                    </a:srgbClr>
                  </a:outerShdw>
                </a:effectLst>
                <a:latin typeface="Franklin Gothic Book"/>
                <a:cs typeface="Franklin Gothic Book"/>
              </a:defRPr>
            </a:lvl1pPr>
          </a:lstStyle>
          <a:p>
            <a:r>
              <a:rPr lang="en-US"/>
              <a:t>Click to edit Master title style</a:t>
            </a:r>
            <a:endParaRPr lang="en-US" dirty="0"/>
          </a:p>
        </p:txBody>
      </p:sp>
      <p:sp>
        <p:nvSpPr>
          <p:cNvPr id="3" name="Content Placeholder 2"/>
          <p:cNvSpPr>
            <a:spLocks noGrp="1"/>
          </p:cNvSpPr>
          <p:nvPr>
            <p:ph idx="1"/>
          </p:nvPr>
        </p:nvSpPr>
        <p:spPr>
          <a:xfrm>
            <a:off x="2133600" y="1524000"/>
            <a:ext cx="9448800" cy="4724400"/>
          </a:xfrm>
        </p:spPr>
        <p:txBody>
          <a:bodyPr/>
          <a:lstStyle>
            <a:lvl1pPr>
              <a:defRPr>
                <a:latin typeface="Franklin Gothic Book"/>
                <a:cs typeface="Franklin Gothic Book"/>
              </a:defRPr>
            </a:lvl1pPr>
            <a:lvl2pPr>
              <a:defRPr>
                <a:latin typeface="Franklin Gothic Book"/>
                <a:cs typeface="Franklin Gothic Book"/>
              </a:defRPr>
            </a:lvl2pPr>
            <a:lvl3pPr>
              <a:defRPr>
                <a:latin typeface="Franklin Gothic Book"/>
                <a:cs typeface="Franklin Gothic Book"/>
              </a:defRPr>
            </a:lvl3pPr>
            <a:lvl4pPr>
              <a:defRPr>
                <a:latin typeface="Franklin Gothic Book"/>
                <a:cs typeface="Franklin Gothic Book"/>
              </a:defRPr>
            </a:lvl4pPr>
            <a:lvl5pPr>
              <a:defRPr>
                <a:latin typeface="Franklin Gothic Book"/>
                <a:cs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C1829-112B-499B-BFE9-913EE2295DF0}" type="datetimeFigureOut">
              <a:rPr lang="en-US" smtClean="0">
                <a:solidFill>
                  <a:prstClr val="black">
                    <a:tint val="75000"/>
                  </a:prstClr>
                </a:solidFill>
              </a:rPr>
              <a:pPr/>
              <a:t>11/6/2019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E093D1C-D127-493A-9406-AF2BE8DB2601}" type="slidenum">
              <a:rPr lang="en-US" smtClean="0">
                <a:solidFill>
                  <a:prstClr val="black">
                    <a:tint val="75000"/>
                  </a:prstClr>
                </a:solidFill>
              </a:rPr>
              <a:pPr/>
              <a:t>‹#›</a:t>
            </a:fld>
            <a:endParaRPr lang="en-US" dirty="0">
              <a:solidFill>
                <a:prstClr val="black">
                  <a:tint val="75000"/>
                </a:prstClr>
              </a:solidFill>
            </a:endParaRPr>
          </a:p>
        </p:txBody>
      </p:sp>
      <p:sp>
        <p:nvSpPr>
          <p:cNvPr id="8" name="Rectangle 7"/>
          <p:cNvSpPr/>
          <p:nvPr userDrawn="1"/>
        </p:nvSpPr>
        <p:spPr>
          <a:xfrm>
            <a:off x="-6635" y="1312512"/>
            <a:ext cx="12192000" cy="5545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spcCol="0" rtlCol="0" anchor="ctr"/>
          <a:lstStyle/>
          <a:p>
            <a:pPr algn="ctr" defTabSz="914237"/>
            <a:endParaRPr lang="en-US" sz="1800" dirty="0">
              <a:solidFill>
                <a:prstClr val="white"/>
              </a:solidFill>
            </a:endParaRPr>
          </a:p>
        </p:txBody>
      </p:sp>
    </p:spTree>
    <p:extLst>
      <p:ext uri="{BB962C8B-B14F-4D97-AF65-F5344CB8AC3E}">
        <p14:creationId xmlns:p14="http://schemas.microsoft.com/office/powerpoint/2010/main" val="3759795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lumn and Photo">
    <p:spTree>
      <p:nvGrpSpPr>
        <p:cNvPr id="1" name=""/>
        <p:cNvGrpSpPr/>
        <p:nvPr/>
      </p:nvGrpSpPr>
      <p:grpSpPr>
        <a:xfrm>
          <a:off x="0" y="0"/>
          <a:ext cx="0" cy="0"/>
          <a:chOff x="0" y="0"/>
          <a:chExt cx="0" cy="0"/>
        </a:xfrm>
      </p:grpSpPr>
      <p:sp>
        <p:nvSpPr>
          <p:cNvPr id="5" name="Picture Placeholder 4"/>
          <p:cNvSpPr>
            <a:spLocks noGrp="1"/>
          </p:cNvSpPr>
          <p:nvPr>
            <p:ph type="pic" sz="quarter" idx="17" hasCustomPrompt="1"/>
          </p:nvPr>
        </p:nvSpPr>
        <p:spPr>
          <a:xfrm>
            <a:off x="6153150" y="951877"/>
            <a:ext cx="6038850" cy="4954248"/>
          </a:xfrm>
        </p:spPr>
        <p:txBody>
          <a:bodyPr anchor="ctr"/>
          <a:lstStyle>
            <a:lvl1pPr marL="0" indent="0" algn="ctr">
              <a:buNone/>
              <a:defRPr baseline="0"/>
            </a:lvl1pPr>
          </a:lstStyle>
          <a:p>
            <a:r>
              <a:rPr lang="en-US" dirty="0"/>
              <a:t>Insert Picture Here</a:t>
            </a:r>
          </a:p>
        </p:txBody>
      </p:sp>
      <p:sp>
        <p:nvSpPr>
          <p:cNvPr id="11" name="Slide Number Placeholder 5"/>
          <p:cNvSpPr>
            <a:spLocks noGrp="1"/>
          </p:cNvSpPr>
          <p:nvPr>
            <p:ph type="sldNum" sz="quarter" idx="4"/>
          </p:nvPr>
        </p:nvSpPr>
        <p:spPr>
          <a:xfrm>
            <a:off x="909189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Franklin Gothic Book" charset="0"/>
                <a:ea typeface="Franklin Gothic Book" charset="0"/>
                <a:cs typeface="Franklin Gothic Book" charset="0"/>
              </a:defRPr>
            </a:lvl1pPr>
          </a:lstStyle>
          <a:p>
            <a:fld id="{6F991C02-F2D3-B34B-BDEB-4227A1012000}" type="slidenum">
              <a:rPr lang="en-US" smtClean="0"/>
              <a:pPr/>
              <a:t>‹#›</a:t>
            </a:fld>
            <a:endParaRPr lang="en-US" dirty="0"/>
          </a:p>
        </p:txBody>
      </p:sp>
      <p:sp>
        <p:nvSpPr>
          <p:cNvPr id="9" name="Title 1"/>
          <p:cNvSpPr>
            <a:spLocks noGrp="1"/>
          </p:cNvSpPr>
          <p:nvPr>
            <p:ph type="title" hasCustomPrompt="1"/>
          </p:nvPr>
        </p:nvSpPr>
        <p:spPr>
          <a:xfrm>
            <a:off x="356287" y="650640"/>
            <a:ext cx="10515600" cy="375830"/>
          </a:xfrm>
        </p:spPr>
        <p:txBody>
          <a:bodyPr>
            <a:noAutofit/>
          </a:bodyPr>
          <a:lstStyle>
            <a:lvl1pPr>
              <a:defRPr sz="2400"/>
            </a:lvl1pPr>
          </a:lstStyle>
          <a:p>
            <a:r>
              <a:rPr lang="en-US" dirty="0"/>
              <a:t>CLICK TO EDIT MASTER TITLE STYLE</a:t>
            </a:r>
          </a:p>
        </p:txBody>
      </p:sp>
      <p:sp>
        <p:nvSpPr>
          <p:cNvPr id="13" name="Text Placeholder 11"/>
          <p:cNvSpPr>
            <a:spLocks noGrp="1"/>
          </p:cNvSpPr>
          <p:nvPr>
            <p:ph type="body" sz="quarter" idx="15" hasCustomPrompt="1"/>
          </p:nvPr>
        </p:nvSpPr>
        <p:spPr>
          <a:xfrm>
            <a:off x="356287" y="310215"/>
            <a:ext cx="2288059" cy="340425"/>
          </a:xfrm>
        </p:spPr>
        <p:txBody>
          <a:bodyPr>
            <a:noAutofit/>
          </a:bodyPr>
          <a:lstStyle>
            <a:lvl1pPr marL="0" indent="0">
              <a:buNone/>
              <a:defRPr sz="1800" b="0" i="0">
                <a:solidFill>
                  <a:schemeClr val="tx2"/>
                </a:solidFill>
                <a:latin typeface="+mn-lt"/>
                <a:ea typeface="Rockwell" charset="0"/>
                <a:cs typeface="Rockwell" charset="0"/>
              </a:defRPr>
            </a:lvl1pPr>
            <a:lvl2pPr marL="457200" indent="0">
              <a:buNone/>
              <a:defRPr b="0" i="0">
                <a:latin typeface="Rockwell Light" charset="0"/>
                <a:ea typeface="Rockwell Light" charset="0"/>
                <a:cs typeface="Rockwell Light" charset="0"/>
              </a:defRPr>
            </a:lvl2pPr>
            <a:lvl3pPr marL="914400" indent="0">
              <a:buNone/>
              <a:defRPr b="0" i="0">
                <a:latin typeface="Rockwell Light" charset="0"/>
                <a:ea typeface="Rockwell Light" charset="0"/>
                <a:cs typeface="Rockwell Light" charset="0"/>
              </a:defRPr>
            </a:lvl3pPr>
            <a:lvl4pPr marL="1371600" indent="0">
              <a:buNone/>
              <a:defRPr b="0" i="0">
                <a:latin typeface="Rockwell Light" charset="0"/>
                <a:ea typeface="Rockwell Light" charset="0"/>
                <a:cs typeface="Rockwell Light" charset="0"/>
              </a:defRPr>
            </a:lvl4pPr>
            <a:lvl5pPr marL="1828800" indent="0">
              <a:buNone/>
              <a:defRPr b="0" i="0">
                <a:latin typeface="Rockwell Light" charset="0"/>
                <a:ea typeface="Rockwell Light" charset="0"/>
                <a:cs typeface="Rockwell Light" charset="0"/>
              </a:defRPr>
            </a:lvl5pPr>
          </a:lstStyle>
          <a:p>
            <a:pPr lvl="0"/>
            <a:r>
              <a:rPr lang="en-US" dirty="0"/>
              <a:t>1. SECTION</a:t>
            </a:r>
          </a:p>
        </p:txBody>
      </p:sp>
      <p:sp>
        <p:nvSpPr>
          <p:cNvPr id="17" name="Text Placeholder 3"/>
          <p:cNvSpPr>
            <a:spLocks noGrp="1"/>
          </p:cNvSpPr>
          <p:nvPr>
            <p:ph type="body" sz="quarter" idx="16"/>
          </p:nvPr>
        </p:nvSpPr>
        <p:spPr>
          <a:xfrm>
            <a:off x="355600" y="1525266"/>
            <a:ext cx="5595495" cy="43322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784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Picture Placeholder 4"/>
          <p:cNvSpPr>
            <a:spLocks noGrp="1"/>
          </p:cNvSpPr>
          <p:nvPr>
            <p:ph type="pic" sz="quarter" idx="10" hasCustomPrompt="1"/>
          </p:nvPr>
        </p:nvSpPr>
        <p:spPr>
          <a:xfrm>
            <a:off x="0" y="0"/>
            <a:ext cx="12192000" cy="6858000"/>
          </a:xfrm>
        </p:spPr>
        <p:txBody>
          <a:bodyPr/>
          <a:lstStyle>
            <a:lvl1pPr>
              <a:defRPr baseline="0"/>
            </a:lvl1pPr>
          </a:lstStyle>
          <a:p>
            <a:r>
              <a:rPr lang="en-US" dirty="0"/>
              <a:t>Drag picture onto icon</a:t>
            </a:r>
          </a:p>
        </p:txBody>
      </p:sp>
      <p:sp>
        <p:nvSpPr>
          <p:cNvPr id="2" name="Title 1"/>
          <p:cNvSpPr>
            <a:spLocks noGrp="1"/>
          </p:cNvSpPr>
          <p:nvPr>
            <p:ph type="ctrTitle" hasCustomPrompt="1"/>
          </p:nvPr>
        </p:nvSpPr>
        <p:spPr>
          <a:xfrm>
            <a:off x="0" y="0"/>
            <a:ext cx="12192000" cy="6858000"/>
          </a:xfrm>
          <a:solidFill>
            <a:schemeClr val="tx1">
              <a:alpha val="65000"/>
            </a:schemeClr>
          </a:solidFill>
        </p:spPr>
        <p:txBody>
          <a:bodyPr anchor="ctr">
            <a:normAutofit/>
          </a:bodyPr>
          <a:lstStyle>
            <a:lvl1pPr algn="ctr">
              <a:defRPr sz="4400" b="0" i="0">
                <a:solidFill>
                  <a:schemeClr val="bg1"/>
                </a:solidFill>
                <a:latin typeface="Rockwell" charset="0"/>
                <a:ea typeface="Rockwell" charset="0"/>
                <a:cs typeface="Rockwell" charset="0"/>
              </a:defRPr>
            </a:lvl1pPr>
          </a:lstStyle>
          <a:p>
            <a:r>
              <a:rPr lang="en-US" dirty="0"/>
              <a:t>THANK  YOU</a:t>
            </a:r>
          </a:p>
        </p:txBody>
      </p:sp>
    </p:spTree>
    <p:extLst>
      <p:ext uri="{BB962C8B-B14F-4D97-AF65-F5344CB8AC3E}">
        <p14:creationId xmlns:p14="http://schemas.microsoft.com/office/powerpoint/2010/main" val="916786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11/6/2019</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Franklin Gothic Book" charset="0"/>
                <a:ea typeface="Franklin Gothic Book" charset="0"/>
                <a:cs typeface="Franklin Gothic Book"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Franklin Gothic Book" charset="0"/>
                <a:ea typeface="Franklin Gothic Book" charset="0"/>
                <a:cs typeface="Franklin Gothic Book" charset="0"/>
              </a:defRPr>
            </a:lvl1pPr>
          </a:lstStyle>
          <a:p>
            <a:fld id="{6F991C02-F2D3-B34B-BDEB-4227A1012000}" type="slidenum">
              <a:rPr lang="en-US" smtClean="0"/>
              <a:pPr/>
              <a:t>‹#›</a:t>
            </a:fld>
            <a:endParaRPr 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70998244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mn-lt"/>
          <a:ea typeface="Rockwell Light" charset="0"/>
          <a:cs typeface="Rockwell Light"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ranklin Gothic Book" charset="0"/>
          <a:ea typeface="Franklin Gothic Book" charset="0"/>
          <a:cs typeface="Franklin Gothic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ranklin Gothic Book" charset="0"/>
          <a:ea typeface="Franklin Gothic Book" charset="0"/>
          <a:cs typeface="Franklin Gothic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ranklin Gothic Book" charset="0"/>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ranklin Gothic Book" charset="0"/>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ranklin Gothic Book" charset="0"/>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zdRQm2BHpUs" TargetMode="Externa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W9eKwjdo420" TargetMode="Externa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ABFD-908B-468F-8D40-A00C19A85297}"/>
              </a:ext>
            </a:extLst>
          </p:cNvPr>
          <p:cNvSpPr>
            <a:spLocks noGrp="1"/>
          </p:cNvSpPr>
          <p:nvPr>
            <p:ph type="ctrTitle"/>
          </p:nvPr>
        </p:nvSpPr>
        <p:spPr>
          <a:xfrm>
            <a:off x="1561708" y="2091263"/>
            <a:ext cx="9068586" cy="2590800"/>
          </a:xfrm>
        </p:spPr>
        <p:txBody>
          <a:bodyPr/>
          <a:lstStyle/>
          <a:p>
            <a:r>
              <a:rPr lang="en-US" sz="5400" b="1" dirty="0">
                <a:effectLst>
                  <a:outerShdw blurRad="38100" dist="38100" dir="2700000" algn="tl">
                    <a:srgbClr val="000000">
                      <a:alpha val="43137"/>
                    </a:srgbClr>
                  </a:outerShdw>
                </a:effectLst>
              </a:rPr>
              <a:t>Beef in the classroom</a:t>
            </a:r>
          </a:p>
        </p:txBody>
      </p:sp>
      <p:sp>
        <p:nvSpPr>
          <p:cNvPr id="3" name="Subtitle 2">
            <a:extLst>
              <a:ext uri="{FF2B5EF4-FFF2-40B4-BE49-F238E27FC236}">
                <a16:creationId xmlns:a16="http://schemas.microsoft.com/office/drawing/2014/main" id="{9CE97C7B-B6D4-403C-95BE-411F3C6451FF}"/>
              </a:ext>
            </a:extLst>
          </p:cNvPr>
          <p:cNvSpPr>
            <a:spLocks noGrp="1"/>
          </p:cNvSpPr>
          <p:nvPr>
            <p:ph type="subTitle" idx="1"/>
          </p:nvPr>
        </p:nvSpPr>
        <p:spPr>
          <a:xfrm>
            <a:off x="1559446" y="3667909"/>
            <a:ext cx="9070848" cy="457201"/>
          </a:xfrm>
        </p:spPr>
        <p:txBody>
          <a:bodyPr>
            <a:noAutofit/>
          </a:bodyPr>
          <a:lstStyle/>
          <a:p>
            <a:r>
              <a:rPr lang="en-US" sz="3200" b="1" dirty="0">
                <a:effectLst>
                  <a:outerShdw blurRad="38100" dist="38100" dir="2700000" algn="tl">
                    <a:srgbClr val="000000">
                      <a:alpha val="43137"/>
                    </a:srgbClr>
                  </a:outerShdw>
                </a:effectLst>
              </a:rPr>
              <a:t>New Oxford High School</a:t>
            </a:r>
          </a:p>
        </p:txBody>
      </p:sp>
      <p:sp>
        <p:nvSpPr>
          <p:cNvPr id="4" name="Subtitle 2">
            <a:extLst>
              <a:ext uri="{FF2B5EF4-FFF2-40B4-BE49-F238E27FC236}">
                <a16:creationId xmlns:a16="http://schemas.microsoft.com/office/drawing/2014/main" id="{0412B092-CF0B-43D7-9E16-94E8544DAB84}"/>
              </a:ext>
            </a:extLst>
          </p:cNvPr>
          <p:cNvSpPr txBox="1">
            <a:spLocks/>
          </p:cNvSpPr>
          <p:nvPr/>
        </p:nvSpPr>
        <p:spPr>
          <a:xfrm>
            <a:off x="1384879" y="4682063"/>
            <a:ext cx="9070848" cy="457201"/>
          </a:xfrm>
          <a:prstGeom prst="rect">
            <a:avLst/>
          </a:prstGeom>
        </p:spPr>
        <p:txBody>
          <a:bodyPr vert="horz" lIns="91440" tIns="45720" rIns="91440" bIns="45720" rtlCol="0">
            <a:noAutofit/>
          </a:bodyPr>
          <a:lstStyle>
            <a:lvl1pPr marL="0" indent="0" algn="ctr" defTabSz="914400" rtl="0" eaLnBrk="1" latinLnBrk="0" hangingPunct="1">
              <a:lnSpc>
                <a:spcPct val="100000"/>
              </a:lnSpc>
              <a:spcBef>
                <a:spcPts val="0"/>
              </a:spcBef>
              <a:spcAft>
                <a:spcPts val="0"/>
              </a:spcAft>
              <a:buClr>
                <a:schemeClr val="tx1">
                  <a:lumMod val="85000"/>
                  <a:lumOff val="15000"/>
                </a:schemeClr>
              </a:buClr>
              <a:buFont typeface="Garamond" pitchFamily="18" charset="0"/>
              <a:buNone/>
              <a:defRPr sz="1600" kern="1200" spc="80" baseline="0">
                <a:solidFill>
                  <a:schemeClr val="tx2">
                    <a:lumMod val="75000"/>
                  </a:schemeClr>
                </a:solidFill>
                <a:latin typeface="+mn-lt"/>
                <a:ea typeface="+mn-ea"/>
                <a:cs typeface="+mn-cs"/>
              </a:defRPr>
            </a:lvl1pPr>
            <a:lvl2pPr marL="4572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5pPr>
            <a:lvl6pPr marL="22860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8pPr>
            <a:lvl9pPr marL="36576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9pPr>
          </a:lstStyle>
          <a:p>
            <a:r>
              <a:rPr lang="en-US" sz="3200" dirty="0"/>
              <a:t>Kaitlyn Carey – PA Beef Council</a:t>
            </a:r>
          </a:p>
        </p:txBody>
      </p:sp>
      <p:pic>
        <p:nvPicPr>
          <p:cNvPr id="7" name="Picture Placeholder 7">
            <a:extLst>
              <a:ext uri="{FF2B5EF4-FFF2-40B4-BE49-F238E27FC236}">
                <a16:creationId xmlns:a16="http://schemas.microsoft.com/office/drawing/2014/main" id="{2587E6E0-733D-4372-9F7D-62AB3DB5D5E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446" y="0"/>
            <a:ext cx="12238892" cy="6858000"/>
          </a:xfrm>
          <a:prstGeom prst="rect">
            <a:avLst/>
          </a:prstGeom>
        </p:spPr>
      </p:pic>
      <p:sp>
        <p:nvSpPr>
          <p:cNvPr id="6" name="Title 2">
            <a:extLst>
              <a:ext uri="{FF2B5EF4-FFF2-40B4-BE49-F238E27FC236}">
                <a16:creationId xmlns:a16="http://schemas.microsoft.com/office/drawing/2014/main" id="{E96558E7-B8E6-4FE9-B568-3BEB8FB208BD}"/>
              </a:ext>
            </a:extLst>
          </p:cNvPr>
          <p:cNvSpPr txBox="1">
            <a:spLocks/>
          </p:cNvSpPr>
          <p:nvPr/>
        </p:nvSpPr>
        <p:spPr>
          <a:xfrm>
            <a:off x="0" y="0"/>
            <a:ext cx="12192000" cy="6858000"/>
          </a:xfrm>
          <a:prstGeom prst="rect">
            <a:avLst/>
          </a:prstGeom>
        </p:spPr>
        <p:txBody>
          <a:bodyPr vert="horz" lIns="91440" tIns="45720" rIns="91440" bIns="45720" rtlCol="0" anchor="ctr">
            <a:noAutofit/>
          </a:bodyPr>
          <a:lstStyle>
            <a:lvl1pPr algn="ctr" defTabSz="914400" rtl="0" eaLnBrk="1" latinLnBrk="0" hangingPunct="1">
              <a:lnSpc>
                <a:spcPct val="83000"/>
              </a:lnSpc>
              <a:spcBef>
                <a:spcPct val="0"/>
              </a:spcBef>
              <a:buNone/>
              <a:defRPr lang="en-US" sz="7200" b="0" kern="1200" cap="all" spc="-100" baseline="0" dirty="0">
                <a:solidFill>
                  <a:schemeClr val="tx1">
                    <a:lumMod val="85000"/>
                    <a:lumOff val="15000"/>
                  </a:schemeClr>
                </a:solidFill>
                <a:effectLst/>
                <a:latin typeface="+mj-lt"/>
                <a:ea typeface="+mn-ea"/>
                <a:cs typeface="+mn-cs"/>
              </a:defRPr>
            </a:lvl1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Beef in the classroom</a:t>
            </a:r>
            <a:br>
              <a:rPr lang="en-US" dirty="0">
                <a:solidFill>
                  <a:schemeClr val="bg1"/>
                </a:solidFill>
                <a:effectLst>
                  <a:outerShdw blurRad="38100" dist="38100" dir="2700000" algn="tl">
                    <a:srgbClr val="000000">
                      <a:alpha val="43137"/>
                    </a:srgbClr>
                  </a:outerShdw>
                </a:effectLst>
                <a:latin typeface="Rockwell" panose="02060603020205020403" pitchFamily="18" charset="0"/>
              </a:rPr>
            </a:br>
            <a:endParaRPr lang="en-US" sz="4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10" name="Picture 9">
            <a:extLst>
              <a:ext uri="{FF2B5EF4-FFF2-40B4-BE49-F238E27FC236}">
                <a16:creationId xmlns:a16="http://schemas.microsoft.com/office/drawing/2014/main" id="{0FBCB386-2654-48DB-9EF7-19A3E21479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26275" y="5010027"/>
            <a:ext cx="2808038" cy="1705883"/>
          </a:xfrm>
          <a:prstGeom prst="rect">
            <a:avLst/>
          </a:prstGeom>
        </p:spPr>
      </p:pic>
      <p:sp>
        <p:nvSpPr>
          <p:cNvPr id="11" name="TextBox 10">
            <a:extLst>
              <a:ext uri="{FF2B5EF4-FFF2-40B4-BE49-F238E27FC236}">
                <a16:creationId xmlns:a16="http://schemas.microsoft.com/office/drawing/2014/main" id="{4D5C910A-D155-437D-B2A7-2E0FD6AFBBF3}"/>
              </a:ext>
            </a:extLst>
          </p:cNvPr>
          <p:cNvSpPr txBox="1"/>
          <p:nvPr/>
        </p:nvSpPr>
        <p:spPr>
          <a:xfrm>
            <a:off x="2462004" y="3683989"/>
            <a:ext cx="7265732" cy="1200329"/>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latin typeface="Rockwell" panose="02060603020205020403" pitchFamily="18" charset="0"/>
              </a:rPr>
              <a:t>Presented in Partnership with </a:t>
            </a:r>
            <a:r>
              <a:rPr lang="en-US" sz="3600">
                <a:solidFill>
                  <a:schemeClr val="bg1"/>
                </a:solidFill>
                <a:effectLst>
                  <a:outerShdw blurRad="38100" dist="38100" dir="2700000" algn="tl">
                    <a:srgbClr val="000000">
                      <a:alpha val="43137"/>
                    </a:srgbClr>
                  </a:outerShdw>
                </a:effectLst>
                <a:latin typeface="Rockwell" panose="02060603020205020403" pitchFamily="18" charset="0"/>
              </a:rPr>
              <a:t>the Wisconsin </a:t>
            </a:r>
            <a:r>
              <a:rPr lang="en-US" sz="3600" dirty="0">
                <a:solidFill>
                  <a:schemeClr val="bg1"/>
                </a:solidFill>
                <a:effectLst>
                  <a:outerShdw blurRad="38100" dist="38100" dir="2700000" algn="tl">
                    <a:srgbClr val="000000">
                      <a:alpha val="43137"/>
                    </a:srgbClr>
                  </a:outerShdw>
                </a:effectLst>
                <a:latin typeface="Rockwell" panose="02060603020205020403" pitchFamily="18" charset="0"/>
              </a:rPr>
              <a:t>Beef Council</a:t>
            </a:r>
          </a:p>
        </p:txBody>
      </p:sp>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48198" y="170853"/>
            <a:ext cx="2344210" cy="2344210"/>
          </a:xfrm>
          <a:prstGeom prst="rect">
            <a:avLst/>
          </a:prstGeom>
        </p:spPr>
      </p:pic>
    </p:spTree>
    <p:extLst>
      <p:ext uri="{BB962C8B-B14F-4D97-AF65-F5344CB8AC3E}">
        <p14:creationId xmlns:p14="http://schemas.microsoft.com/office/powerpoint/2010/main" val="3733763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D9A1-A333-42FE-951C-C2EA46AC5E29}"/>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The Beef Checkoff Program</a:t>
            </a:r>
          </a:p>
        </p:txBody>
      </p:sp>
      <p:sp>
        <p:nvSpPr>
          <p:cNvPr id="3" name="Content Placeholder 2">
            <a:extLst>
              <a:ext uri="{FF2B5EF4-FFF2-40B4-BE49-F238E27FC236}">
                <a16:creationId xmlns:a16="http://schemas.microsoft.com/office/drawing/2014/main" id="{D5B14F11-6832-48F1-9304-3749A91D66DC}"/>
              </a:ext>
            </a:extLst>
          </p:cNvPr>
          <p:cNvSpPr>
            <a:spLocks noGrp="1"/>
          </p:cNvSpPr>
          <p:nvPr>
            <p:ph idx="1"/>
          </p:nvPr>
        </p:nvSpPr>
        <p:spPr>
          <a:xfrm>
            <a:off x="1066800" y="1803402"/>
            <a:ext cx="10925908" cy="3931920"/>
          </a:xfrm>
        </p:spPr>
        <p:txBody>
          <a:bodyPr>
            <a:normAutofit/>
          </a:bodyPr>
          <a:lstStyle/>
          <a:p>
            <a:r>
              <a:rPr lang="en-US" sz="2400" dirty="0">
                <a:latin typeface="Rockwell" panose="02060603020205020403" pitchFamily="18" charset="0"/>
              </a:rPr>
              <a:t>Non-profit organization</a:t>
            </a:r>
          </a:p>
          <a:p>
            <a:r>
              <a:rPr lang="en-US" sz="2400" dirty="0">
                <a:latin typeface="Rockwell" panose="02060603020205020403" pitchFamily="18" charset="0"/>
              </a:rPr>
              <a:t>Working on behalf </a:t>
            </a:r>
            <a:r>
              <a:rPr lang="en-US" sz="2400">
                <a:latin typeface="Rockwell" panose="02060603020205020403" pitchFamily="18" charset="0"/>
              </a:rPr>
              <a:t>of Wisconsin’s </a:t>
            </a:r>
            <a:r>
              <a:rPr lang="en-US" sz="2400" dirty="0">
                <a:latin typeface="Rockwell" panose="02060603020205020403" pitchFamily="18" charset="0"/>
              </a:rPr>
              <a:t>beef &amp; dairy farmers</a:t>
            </a:r>
          </a:p>
          <a:p>
            <a:r>
              <a:rPr lang="en-US" sz="2400" dirty="0">
                <a:latin typeface="Rockwell" panose="02060603020205020403" pitchFamily="18" charset="0"/>
              </a:rPr>
              <a:t>Work in cooperation with the National Beef Checkoff Program </a:t>
            </a:r>
          </a:p>
        </p:txBody>
      </p:sp>
      <p:sp>
        <p:nvSpPr>
          <p:cNvPr id="4" name="TextBox 3">
            <a:extLst>
              <a:ext uri="{FF2B5EF4-FFF2-40B4-BE49-F238E27FC236}">
                <a16:creationId xmlns:a16="http://schemas.microsoft.com/office/drawing/2014/main" id="{D87BEC23-4780-4031-AF94-688DEFCE7E6E}"/>
              </a:ext>
            </a:extLst>
          </p:cNvPr>
          <p:cNvSpPr txBox="1"/>
          <p:nvPr/>
        </p:nvSpPr>
        <p:spPr>
          <a:xfrm>
            <a:off x="790144" y="4786559"/>
            <a:ext cx="10427929" cy="1077218"/>
          </a:xfrm>
          <a:prstGeom prst="rect">
            <a:avLst/>
          </a:prstGeom>
          <a:solidFill>
            <a:schemeClr val="accent6">
              <a:lumMod val="20000"/>
              <a:lumOff val="80000"/>
            </a:schemeClr>
          </a:solidFill>
          <a:ln>
            <a:solidFill>
              <a:schemeClr val="accent6">
                <a:lumMod val="60000"/>
                <a:lumOff val="40000"/>
              </a:schemeClr>
            </a:solidFill>
          </a:ln>
        </p:spPr>
        <p:txBody>
          <a:bodyPr wrap="square" rtlCol="0">
            <a:spAutoFit/>
          </a:bodyPr>
          <a:lstStyle/>
          <a:p>
            <a:pPr algn="ctr"/>
            <a:r>
              <a:rPr lang="en-US" sz="3200" b="1" dirty="0">
                <a:latin typeface="Rockwell" panose="02060603020205020403" pitchFamily="18" charset="0"/>
              </a:rPr>
              <a:t>Mission Statement: </a:t>
            </a:r>
            <a:r>
              <a:rPr lang="en-US" sz="3200" dirty="0">
                <a:latin typeface="Rockwell" panose="02060603020205020403" pitchFamily="18" charset="0"/>
              </a:rPr>
              <a:t>To build beef demand that is sustainable for future generations.</a:t>
            </a:r>
          </a:p>
        </p:txBody>
      </p:sp>
      <p:pic>
        <p:nvPicPr>
          <p:cNvPr id="8" name="Picture 7">
            <a:extLst>
              <a:ext uri="{FF2B5EF4-FFF2-40B4-BE49-F238E27FC236}">
                <a16:creationId xmlns:a16="http://schemas.microsoft.com/office/drawing/2014/main" id="{09665726-C250-44A7-9BB9-6F2AB844BC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85381" y="684350"/>
            <a:ext cx="2120308" cy="1288087"/>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9407" y="3109815"/>
            <a:ext cx="4165692" cy="1548289"/>
          </a:xfrm>
          <a:prstGeom prst="rect">
            <a:avLst/>
          </a:prstGeom>
        </p:spPr>
      </p:pic>
    </p:spTree>
    <p:extLst>
      <p:ext uri="{BB962C8B-B14F-4D97-AF65-F5344CB8AC3E}">
        <p14:creationId xmlns:p14="http://schemas.microsoft.com/office/powerpoint/2010/main" val="1923423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8AC21-9102-4ED0-B860-B2DC83008CBE}"/>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Today’s Lesson Goals</a:t>
            </a:r>
          </a:p>
        </p:txBody>
      </p:sp>
      <p:sp>
        <p:nvSpPr>
          <p:cNvPr id="3" name="Content Placeholder 2">
            <a:extLst>
              <a:ext uri="{FF2B5EF4-FFF2-40B4-BE49-F238E27FC236}">
                <a16:creationId xmlns:a16="http://schemas.microsoft.com/office/drawing/2014/main" id="{08561DE4-CB27-4BA4-9023-11A46496D72C}"/>
              </a:ext>
            </a:extLst>
          </p:cNvPr>
          <p:cNvSpPr>
            <a:spLocks noGrp="1"/>
          </p:cNvSpPr>
          <p:nvPr>
            <p:ph idx="1"/>
          </p:nvPr>
        </p:nvSpPr>
        <p:spPr/>
        <p:txBody>
          <a:bodyPr>
            <a:normAutofit/>
          </a:bodyPr>
          <a:lstStyle/>
          <a:p>
            <a:r>
              <a:rPr lang="en-US" sz="3200" dirty="0">
                <a:latin typeface="Rockwell" panose="02060603020205020403" pitchFamily="18" charset="0"/>
              </a:rPr>
              <a:t>Brief Overview of the Beef Industry</a:t>
            </a:r>
          </a:p>
          <a:p>
            <a:pPr lvl="1"/>
            <a:r>
              <a:rPr lang="en-US" sz="2800" dirty="0">
                <a:latin typeface="Rockwell" panose="02060603020205020403" pitchFamily="18" charset="0"/>
              </a:rPr>
              <a:t>Beef Cuts</a:t>
            </a:r>
          </a:p>
          <a:p>
            <a:pPr lvl="1"/>
            <a:r>
              <a:rPr lang="en-US" sz="2800" dirty="0">
                <a:latin typeface="Rockwell" panose="02060603020205020403" pitchFamily="18" charset="0"/>
              </a:rPr>
              <a:t>Nutrition</a:t>
            </a:r>
          </a:p>
          <a:p>
            <a:pPr lvl="1"/>
            <a:r>
              <a:rPr lang="en-US" sz="2800" dirty="0">
                <a:latin typeface="Rockwell" panose="02060603020205020403" pitchFamily="18" charset="0"/>
              </a:rPr>
              <a:t>Cooking with Beef</a:t>
            </a:r>
          </a:p>
          <a:p>
            <a:pPr lvl="1"/>
            <a:r>
              <a:rPr lang="en-US" sz="2800" dirty="0">
                <a:latin typeface="Rockwell" panose="02060603020205020403" pitchFamily="18" charset="0"/>
              </a:rPr>
              <a:t>Pricing of Beef</a:t>
            </a:r>
          </a:p>
          <a:p>
            <a:pPr lvl="1"/>
            <a:r>
              <a:rPr lang="en-US" sz="2800" dirty="0">
                <a:latin typeface="Rockwell" panose="02060603020205020403" pitchFamily="18" charset="0"/>
              </a:rPr>
              <a:t>Beef Production</a:t>
            </a:r>
          </a:p>
          <a:p>
            <a:pPr lvl="1"/>
            <a:r>
              <a:rPr lang="en-US" sz="2800" dirty="0">
                <a:latin typeface="Rockwell" panose="02060603020205020403" pitchFamily="18" charset="0"/>
              </a:rPr>
              <a:t>Questions?</a:t>
            </a:r>
          </a:p>
        </p:txBody>
      </p:sp>
    </p:spTree>
    <p:extLst>
      <p:ext uri="{BB962C8B-B14F-4D97-AF65-F5344CB8AC3E}">
        <p14:creationId xmlns:p14="http://schemas.microsoft.com/office/powerpoint/2010/main" val="586437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956C0-EB29-4CFF-9D8F-A283958A1399}"/>
              </a:ext>
            </a:extLst>
          </p:cNvPr>
          <p:cNvSpPr>
            <a:spLocks noGrp="1"/>
          </p:cNvSpPr>
          <p:nvPr>
            <p:ph type="title"/>
          </p:nvPr>
        </p:nvSpPr>
        <p:spPr/>
        <p:txBody>
          <a:bodyPr/>
          <a:lstStyle/>
          <a:p>
            <a:endParaRPr lang="en-US"/>
          </a:p>
        </p:txBody>
      </p:sp>
      <p:pic>
        <p:nvPicPr>
          <p:cNvPr id="4" name="Online Media 3">
            <a:hlinkClick r:id="" action="ppaction://media"/>
            <a:extLst>
              <a:ext uri="{FF2B5EF4-FFF2-40B4-BE49-F238E27FC236}">
                <a16:creationId xmlns:a16="http://schemas.microsoft.com/office/drawing/2014/main" id="{0443C0FA-A787-4ACE-BC9A-02CF107C589D}"/>
              </a:ext>
            </a:extLst>
          </p:cNvPr>
          <p:cNvPicPr>
            <a:picLocks noGrp="1" noRot="1" noChangeAspect="1"/>
          </p:cNvPicPr>
          <p:nvPr>
            <p:ph idx="1"/>
            <a:videoFile r:link="rId1"/>
          </p:nvPr>
        </p:nvPicPr>
        <p:blipFill>
          <a:blip r:embed="rId4"/>
          <a:stretch>
            <a:fillRect/>
          </a:stretch>
        </p:blipFill>
        <p:spPr>
          <a:xfrm>
            <a:off x="2208414" y="528927"/>
            <a:ext cx="7775171" cy="5831378"/>
          </a:xfrm>
          <a:prstGeom prst="rect">
            <a:avLst/>
          </a:prstGeom>
        </p:spPr>
      </p:pic>
    </p:spTree>
    <p:extLst>
      <p:ext uri="{BB962C8B-B14F-4D97-AF65-F5344CB8AC3E}">
        <p14:creationId xmlns:p14="http://schemas.microsoft.com/office/powerpoint/2010/main" val="4168570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5392-21DE-406E-8464-FE268240785E}"/>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The Basics </a:t>
            </a:r>
          </a:p>
        </p:txBody>
      </p:sp>
      <p:sp>
        <p:nvSpPr>
          <p:cNvPr id="3" name="Content Placeholder 2">
            <a:extLst>
              <a:ext uri="{FF2B5EF4-FFF2-40B4-BE49-F238E27FC236}">
                <a16:creationId xmlns:a16="http://schemas.microsoft.com/office/drawing/2014/main" id="{8816EEC1-9FAB-4277-A279-0D6CDBE708B6}"/>
              </a:ext>
            </a:extLst>
          </p:cNvPr>
          <p:cNvSpPr>
            <a:spLocks noGrp="1"/>
          </p:cNvSpPr>
          <p:nvPr>
            <p:ph idx="1"/>
          </p:nvPr>
        </p:nvSpPr>
        <p:spPr>
          <a:xfrm>
            <a:off x="1066800" y="1927274"/>
            <a:ext cx="10644554" cy="4375052"/>
          </a:xfrm>
        </p:spPr>
        <p:txBody>
          <a:bodyPr>
            <a:normAutofit lnSpcReduction="10000"/>
          </a:bodyPr>
          <a:lstStyle/>
          <a:p>
            <a:r>
              <a:rPr lang="en-US" sz="2400" b="1" dirty="0">
                <a:latin typeface="Rockwell" panose="02060603020205020403" pitchFamily="18" charset="0"/>
              </a:rPr>
              <a:t>Beef: </a:t>
            </a:r>
            <a:r>
              <a:rPr lang="en-US" sz="2400" dirty="0">
                <a:latin typeface="Rockwell" panose="02060603020205020403" pitchFamily="18" charset="0"/>
              </a:rPr>
              <a:t>Nutrient-rich meat with 10 essential nutrients produced from bovine animals (cows)</a:t>
            </a:r>
            <a:endParaRPr lang="en-US" sz="2400" b="1" dirty="0">
              <a:latin typeface="Rockwell" panose="02060603020205020403" pitchFamily="18" charset="0"/>
            </a:endParaRPr>
          </a:p>
          <a:p>
            <a:r>
              <a:rPr lang="en-US" sz="2400" b="1" dirty="0">
                <a:latin typeface="Rockwell" panose="02060603020205020403" pitchFamily="18" charset="0"/>
              </a:rPr>
              <a:t>Cow: </a:t>
            </a:r>
            <a:r>
              <a:rPr lang="en-US" sz="2400" dirty="0">
                <a:latin typeface="Rockwell" panose="02060603020205020403" pitchFamily="18" charset="0"/>
              </a:rPr>
              <a:t>a mature female bovine – she is bred to have one calf a year</a:t>
            </a:r>
            <a:endParaRPr lang="en-US" sz="2400" b="1" dirty="0">
              <a:latin typeface="Rockwell" panose="02060603020205020403" pitchFamily="18" charset="0"/>
            </a:endParaRPr>
          </a:p>
          <a:p>
            <a:r>
              <a:rPr lang="en-US" sz="2400" b="1" dirty="0">
                <a:latin typeface="Rockwell" panose="02060603020205020403" pitchFamily="18" charset="0"/>
              </a:rPr>
              <a:t>Calf: </a:t>
            </a:r>
            <a:r>
              <a:rPr lang="en-US" sz="2400" dirty="0">
                <a:latin typeface="Rockwell" panose="02060603020205020403" pitchFamily="18" charset="0"/>
              </a:rPr>
              <a:t>Young bovine, either male or female</a:t>
            </a:r>
            <a:endParaRPr lang="en-US" sz="2400" b="1" dirty="0">
              <a:latin typeface="Rockwell" panose="02060603020205020403" pitchFamily="18" charset="0"/>
            </a:endParaRPr>
          </a:p>
          <a:p>
            <a:r>
              <a:rPr lang="en-US" sz="2400" b="1" dirty="0">
                <a:latin typeface="Rockwell" panose="02060603020205020403" pitchFamily="18" charset="0"/>
              </a:rPr>
              <a:t>Where are cattle raised?</a:t>
            </a:r>
          </a:p>
          <a:p>
            <a:pPr lvl="1"/>
            <a:r>
              <a:rPr lang="en-US" sz="2000" dirty="0">
                <a:latin typeface="Rockwell" panose="02060603020205020403" pitchFamily="18" charset="0"/>
              </a:rPr>
              <a:t>Cattle are raised all across the country – most cattle are fed to market weight within the Midwest United States, due to the close proximity to feed resources (the Corn Belt – where a majority of the corn is grown in our country)</a:t>
            </a:r>
          </a:p>
          <a:p>
            <a:r>
              <a:rPr lang="en-US" sz="2400" b="1" dirty="0">
                <a:latin typeface="Rockwell" panose="02060603020205020403" pitchFamily="18" charset="0"/>
              </a:rPr>
              <a:t>How many cows does the average farm have?</a:t>
            </a:r>
          </a:p>
          <a:p>
            <a:pPr lvl="1"/>
            <a:r>
              <a:rPr lang="en-US" sz="2000" dirty="0">
                <a:latin typeface="Rockwell" panose="02060603020205020403" pitchFamily="18" charset="0"/>
              </a:rPr>
              <a:t>The average herd size across all farms and ranches is 40 head</a:t>
            </a:r>
          </a:p>
          <a:p>
            <a:pPr lvl="2"/>
            <a:r>
              <a:rPr lang="en-US" sz="1800" dirty="0">
                <a:latin typeface="Rockwell" panose="02060603020205020403" pitchFamily="18" charset="0"/>
              </a:rPr>
              <a:t>There are some farms that have more and some that have less </a:t>
            </a:r>
          </a:p>
        </p:txBody>
      </p:sp>
    </p:spTree>
    <p:extLst>
      <p:ext uri="{BB962C8B-B14F-4D97-AF65-F5344CB8AC3E}">
        <p14:creationId xmlns:p14="http://schemas.microsoft.com/office/powerpoint/2010/main" val="3721383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E7A70-6C7B-4C07-A1FA-0F8391BF6105}"/>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Beef Cuts</a:t>
            </a:r>
          </a:p>
        </p:txBody>
      </p:sp>
      <p:pic>
        <p:nvPicPr>
          <p:cNvPr id="5" name="Content Placeholder 4">
            <a:extLst>
              <a:ext uri="{FF2B5EF4-FFF2-40B4-BE49-F238E27FC236}">
                <a16:creationId xmlns:a16="http://schemas.microsoft.com/office/drawing/2014/main" id="{6B424B0C-BBDA-4785-B055-F085113E1EA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339086" y="2103438"/>
            <a:ext cx="7513828" cy="39322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49873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DCF8-0353-4530-84DA-5183F1CAF2CC}"/>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Selecting the Right Cut of Beef</a:t>
            </a:r>
          </a:p>
        </p:txBody>
      </p:sp>
      <p:sp>
        <p:nvSpPr>
          <p:cNvPr id="3" name="Content Placeholder 2">
            <a:extLst>
              <a:ext uri="{FF2B5EF4-FFF2-40B4-BE49-F238E27FC236}">
                <a16:creationId xmlns:a16="http://schemas.microsoft.com/office/drawing/2014/main" id="{8AAD8008-BAD0-4165-856A-964B73630FFB}"/>
              </a:ext>
            </a:extLst>
          </p:cNvPr>
          <p:cNvSpPr>
            <a:spLocks noGrp="1"/>
          </p:cNvSpPr>
          <p:nvPr>
            <p:ph idx="1"/>
          </p:nvPr>
        </p:nvSpPr>
        <p:spPr>
          <a:xfrm>
            <a:off x="1066800" y="1787236"/>
            <a:ext cx="10058400" cy="3931920"/>
          </a:xfrm>
        </p:spPr>
        <p:txBody>
          <a:bodyPr>
            <a:normAutofit/>
          </a:bodyPr>
          <a:lstStyle/>
          <a:p>
            <a:r>
              <a:rPr lang="en-US" sz="2400" dirty="0">
                <a:latin typeface="Rockwell" panose="02060603020205020403" pitchFamily="18" charset="0"/>
              </a:rPr>
              <a:t>Many of America’s favorite cuts are lean</a:t>
            </a:r>
          </a:p>
          <a:p>
            <a:pPr lvl="1"/>
            <a:r>
              <a:rPr lang="en-US" sz="2200" dirty="0">
                <a:latin typeface="Rockwell" panose="02060603020205020403" pitchFamily="18" charset="0"/>
              </a:rPr>
              <a:t>Lean = less than 10 grams of total fat, 4.5 grams or less of saturated fat and less than 95 mg of cholesterol per 3.5oz serving </a:t>
            </a:r>
          </a:p>
          <a:p>
            <a:r>
              <a:rPr lang="en-US" sz="2400" dirty="0">
                <a:latin typeface="Rockwell" panose="02060603020205020403" pitchFamily="18" charset="0"/>
              </a:rPr>
              <a:t>Look for LOIN and ROUND</a:t>
            </a:r>
          </a:p>
          <a:p>
            <a:endParaRPr lang="en-US" sz="2400" dirty="0">
              <a:latin typeface="Rockwell" panose="02060603020205020403" pitchFamily="18" charset="0"/>
            </a:endParaRPr>
          </a:p>
          <a:p>
            <a:r>
              <a:rPr lang="en-US" sz="2400" dirty="0">
                <a:latin typeface="Rockwell" panose="02060603020205020403" pitchFamily="18" charset="0"/>
              </a:rPr>
              <a:t>Examples include: Round Roast (Top Round, Bottom Round), Strip Steak, Tenderloin Roast and Steak, T-Bone Steak</a:t>
            </a:r>
          </a:p>
        </p:txBody>
      </p:sp>
      <p:pic>
        <p:nvPicPr>
          <p:cNvPr id="4" name="Picture 3">
            <a:extLst>
              <a:ext uri="{FF2B5EF4-FFF2-40B4-BE49-F238E27FC236}">
                <a16:creationId xmlns:a16="http://schemas.microsoft.com/office/drawing/2014/main" id="{9899DFC3-F4EC-4B95-8E46-9347607A2C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6800" y="4853798"/>
            <a:ext cx="2330555" cy="155448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3F4417CA-F632-4C3F-9E99-B9EDE14F0B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85750" y="4853798"/>
            <a:ext cx="2820500" cy="155448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69A6E96D-C075-4591-8800-2CA75BAE09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52560" y="4853798"/>
            <a:ext cx="2072640" cy="15544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6838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63D0-69B3-46D9-96D7-B7692A9FB4FA}"/>
              </a:ext>
            </a:extLst>
          </p:cNvPr>
          <p:cNvSpPr>
            <a:spLocks noGrp="1"/>
          </p:cNvSpPr>
          <p:nvPr>
            <p:ph type="title"/>
          </p:nvPr>
        </p:nvSpPr>
        <p:spPr>
          <a:xfrm>
            <a:off x="1066800" y="664761"/>
            <a:ext cx="10058400" cy="1371600"/>
          </a:xfrm>
        </p:spPr>
        <p:txBody>
          <a:bodyPr/>
          <a:lstStyle/>
          <a:p>
            <a:r>
              <a:rPr lang="en-US" b="1" dirty="0">
                <a:effectLst>
                  <a:outerShdw blurRad="38100" dist="38100" dir="2700000" algn="tl">
                    <a:srgbClr val="000000">
                      <a:alpha val="43137"/>
                    </a:srgbClr>
                  </a:outerShdw>
                </a:effectLst>
                <a:latin typeface="Rockwell" panose="02060603020205020403" pitchFamily="18" charset="0"/>
              </a:rPr>
              <a:t>Choosing Beef</a:t>
            </a:r>
          </a:p>
        </p:txBody>
      </p:sp>
      <p:sp>
        <p:nvSpPr>
          <p:cNvPr id="3" name="Content Placeholder 2">
            <a:extLst>
              <a:ext uri="{FF2B5EF4-FFF2-40B4-BE49-F238E27FC236}">
                <a16:creationId xmlns:a16="http://schemas.microsoft.com/office/drawing/2014/main" id="{FB4F2B05-F2A7-46A2-8889-C118FC5F7B70}"/>
              </a:ext>
            </a:extLst>
          </p:cNvPr>
          <p:cNvSpPr>
            <a:spLocks noGrp="1"/>
          </p:cNvSpPr>
          <p:nvPr>
            <p:ph idx="1"/>
          </p:nvPr>
        </p:nvSpPr>
        <p:spPr>
          <a:xfrm>
            <a:off x="1066800" y="1770611"/>
            <a:ext cx="10058400" cy="3931920"/>
          </a:xfrm>
        </p:spPr>
        <p:txBody>
          <a:bodyPr>
            <a:normAutofit/>
          </a:bodyPr>
          <a:lstStyle/>
          <a:p>
            <a:r>
              <a:rPr lang="en-US" sz="2200" dirty="0">
                <a:latin typeface="Rockwell" panose="02060603020205020403" pitchFamily="18" charset="0"/>
              </a:rPr>
              <a:t>Understanding Labels – what does everything mean</a:t>
            </a:r>
          </a:p>
          <a:p>
            <a:endParaRPr lang="en-US" sz="2200" dirty="0">
              <a:latin typeface="Rockwell" panose="02060603020205020403" pitchFamily="18" charset="0"/>
            </a:endParaRPr>
          </a:p>
          <a:p>
            <a:endParaRPr lang="en-US" sz="2200" dirty="0">
              <a:latin typeface="Rockwell" panose="02060603020205020403" pitchFamily="18" charset="0"/>
            </a:endParaRPr>
          </a:p>
        </p:txBody>
      </p:sp>
      <p:pic>
        <p:nvPicPr>
          <p:cNvPr id="4" name="Picture 3">
            <a:extLst>
              <a:ext uri="{FF2B5EF4-FFF2-40B4-BE49-F238E27FC236}">
                <a16:creationId xmlns:a16="http://schemas.microsoft.com/office/drawing/2014/main" id="{B3FF1244-F9F0-4ECC-AB0F-952E94832ADD}"/>
              </a:ext>
            </a:extLst>
          </p:cNvPr>
          <p:cNvPicPr>
            <a:picLocks noChangeAspect="1"/>
          </p:cNvPicPr>
          <p:nvPr/>
        </p:nvPicPr>
        <p:blipFill>
          <a:blip r:embed="rId3"/>
          <a:stretch>
            <a:fillRect/>
          </a:stretch>
        </p:blipFill>
        <p:spPr>
          <a:xfrm>
            <a:off x="1066800" y="2278034"/>
            <a:ext cx="5695950" cy="41529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D2F8ADF-34DA-4A8D-9A15-074C36D0CDC2}"/>
              </a:ext>
            </a:extLst>
          </p:cNvPr>
          <p:cNvPicPr>
            <a:picLocks noChangeAspect="1"/>
          </p:cNvPicPr>
          <p:nvPr/>
        </p:nvPicPr>
        <p:blipFill>
          <a:blip r:embed="rId4"/>
          <a:stretch>
            <a:fillRect/>
          </a:stretch>
        </p:blipFill>
        <p:spPr>
          <a:xfrm>
            <a:off x="7128762" y="2862478"/>
            <a:ext cx="4476018" cy="29840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3177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A12AA-C8D3-47F5-8B3F-E43EF898B785}"/>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Choosing Beef</a:t>
            </a:r>
          </a:p>
        </p:txBody>
      </p:sp>
      <p:sp>
        <p:nvSpPr>
          <p:cNvPr id="3" name="Content Placeholder 2">
            <a:extLst>
              <a:ext uri="{FF2B5EF4-FFF2-40B4-BE49-F238E27FC236}">
                <a16:creationId xmlns:a16="http://schemas.microsoft.com/office/drawing/2014/main" id="{7DBFD3B6-0238-4967-A1EC-7201A18B4571}"/>
              </a:ext>
            </a:extLst>
          </p:cNvPr>
          <p:cNvSpPr>
            <a:spLocks noGrp="1"/>
          </p:cNvSpPr>
          <p:nvPr>
            <p:ph idx="1"/>
          </p:nvPr>
        </p:nvSpPr>
        <p:spPr>
          <a:xfrm>
            <a:off x="1066800" y="1814946"/>
            <a:ext cx="5739467" cy="4524894"/>
          </a:xfrm>
        </p:spPr>
        <p:txBody>
          <a:bodyPr>
            <a:normAutofit/>
          </a:bodyPr>
          <a:lstStyle/>
          <a:p>
            <a:r>
              <a:rPr lang="en-US" sz="2400" dirty="0">
                <a:latin typeface="Rockwell" panose="02060603020205020403" pitchFamily="18" charset="0"/>
              </a:rPr>
              <a:t>Bright cherry-red color</a:t>
            </a:r>
          </a:p>
          <a:p>
            <a:pPr lvl="1"/>
            <a:r>
              <a:rPr lang="en-US" sz="2400" dirty="0">
                <a:latin typeface="Rockwell" panose="02060603020205020403" pitchFamily="18" charset="0"/>
              </a:rPr>
              <a:t>Darker purplish-red color – exposed to air it will turn a       bright red</a:t>
            </a:r>
          </a:p>
          <a:p>
            <a:r>
              <a:rPr lang="en-US" sz="2400" dirty="0">
                <a:latin typeface="Rockwell" panose="02060603020205020403" pitchFamily="18" charset="0"/>
              </a:rPr>
              <a:t>Firm to the touch</a:t>
            </a:r>
          </a:p>
          <a:p>
            <a:r>
              <a:rPr lang="en-US" sz="2400" dirty="0">
                <a:latin typeface="Rockwell" panose="02060603020205020403" pitchFamily="18" charset="0"/>
              </a:rPr>
              <a:t>Cold with no holes or tears</a:t>
            </a:r>
          </a:p>
          <a:p>
            <a:r>
              <a:rPr lang="en-US" sz="2400" dirty="0">
                <a:latin typeface="Rockwell" panose="02060603020205020403" pitchFamily="18" charset="0"/>
              </a:rPr>
              <a:t>Packages without excessive liquid</a:t>
            </a:r>
          </a:p>
          <a:p>
            <a:r>
              <a:rPr lang="en-US" sz="2400" dirty="0">
                <a:latin typeface="Rockwell" panose="02060603020205020403" pitchFamily="18" charset="0"/>
              </a:rPr>
              <a:t>Sell-by date</a:t>
            </a:r>
          </a:p>
          <a:p>
            <a:r>
              <a:rPr lang="en-US" sz="2400" dirty="0">
                <a:latin typeface="Rockwell" panose="02060603020205020403" pitchFamily="18" charset="0"/>
              </a:rPr>
              <a:t>When in doubt consult with the store’s butcher – they are your go-to resource </a:t>
            </a:r>
          </a:p>
        </p:txBody>
      </p:sp>
      <p:pic>
        <p:nvPicPr>
          <p:cNvPr id="4" name="Picture 3">
            <a:extLst>
              <a:ext uri="{FF2B5EF4-FFF2-40B4-BE49-F238E27FC236}">
                <a16:creationId xmlns:a16="http://schemas.microsoft.com/office/drawing/2014/main" id="{25338332-6FA8-4A4D-B0D5-5D0CB80148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6267" y="2463481"/>
            <a:ext cx="4840222" cy="32278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7196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E890-0170-4ECE-9120-B71B565C3BD7}"/>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Price of Beef</a:t>
            </a:r>
          </a:p>
        </p:txBody>
      </p:sp>
      <p:sp>
        <p:nvSpPr>
          <p:cNvPr id="3" name="Content Placeholder 2">
            <a:extLst>
              <a:ext uri="{FF2B5EF4-FFF2-40B4-BE49-F238E27FC236}">
                <a16:creationId xmlns:a16="http://schemas.microsoft.com/office/drawing/2014/main" id="{FE1AA250-503B-4B33-A4C0-1F26BAF0FB67}"/>
              </a:ext>
            </a:extLst>
          </p:cNvPr>
          <p:cNvSpPr>
            <a:spLocks noGrp="1"/>
          </p:cNvSpPr>
          <p:nvPr>
            <p:ph idx="1"/>
          </p:nvPr>
        </p:nvSpPr>
        <p:spPr>
          <a:xfrm>
            <a:off x="1066800" y="2103120"/>
            <a:ext cx="5206538" cy="3931920"/>
          </a:xfrm>
        </p:spPr>
        <p:txBody>
          <a:bodyPr>
            <a:normAutofit/>
          </a:bodyPr>
          <a:lstStyle/>
          <a:p>
            <a:r>
              <a:rPr lang="en-US" sz="2200" dirty="0">
                <a:latin typeface="Rockwell" panose="02060603020205020403" pitchFamily="18" charset="0"/>
              </a:rPr>
              <a:t>Pricing of beef largely has to do with supply and demand </a:t>
            </a:r>
          </a:p>
          <a:p>
            <a:pPr marL="0" indent="0">
              <a:buNone/>
            </a:pPr>
            <a:endParaRPr lang="en-US" sz="2200" dirty="0">
              <a:latin typeface="Rockwell" panose="02060603020205020403" pitchFamily="18" charset="0"/>
            </a:endParaRPr>
          </a:p>
          <a:p>
            <a:r>
              <a:rPr lang="en-US" sz="2200" dirty="0">
                <a:latin typeface="Rockwell" panose="02060603020205020403" pitchFamily="18" charset="0"/>
              </a:rPr>
              <a:t>Find sales to maximize your value</a:t>
            </a:r>
          </a:p>
          <a:p>
            <a:pPr marL="0" indent="0">
              <a:buNone/>
            </a:pPr>
            <a:endParaRPr lang="en-US" sz="2200" dirty="0">
              <a:latin typeface="Rockwell" panose="02060603020205020403" pitchFamily="18" charset="0"/>
            </a:endParaRPr>
          </a:p>
          <a:p>
            <a:r>
              <a:rPr lang="en-US" sz="2200" dirty="0">
                <a:latin typeface="Rockwell" panose="02060603020205020403" pitchFamily="18" charset="0"/>
              </a:rPr>
              <a:t>Buy in bulk from local beef producers</a:t>
            </a:r>
          </a:p>
        </p:txBody>
      </p:sp>
      <p:pic>
        <p:nvPicPr>
          <p:cNvPr id="5" name="Picture 4">
            <a:extLst>
              <a:ext uri="{FF2B5EF4-FFF2-40B4-BE49-F238E27FC236}">
                <a16:creationId xmlns:a16="http://schemas.microsoft.com/office/drawing/2014/main" id="{939CA056-520B-4A3E-A8D9-3F1152EC91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8691" y="258148"/>
            <a:ext cx="5098386" cy="6599852"/>
          </a:xfrm>
          <a:prstGeom prst="rect">
            <a:avLst/>
          </a:prstGeom>
        </p:spPr>
      </p:pic>
    </p:spTree>
    <p:extLst>
      <p:ext uri="{BB962C8B-B14F-4D97-AF65-F5344CB8AC3E}">
        <p14:creationId xmlns:p14="http://schemas.microsoft.com/office/powerpoint/2010/main" val="3386442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5E95-741E-4897-A8E2-3A193CD7D671}"/>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Beef Nutrition</a:t>
            </a:r>
          </a:p>
        </p:txBody>
      </p:sp>
      <p:sp>
        <p:nvSpPr>
          <p:cNvPr id="3" name="Content Placeholder 2">
            <a:extLst>
              <a:ext uri="{FF2B5EF4-FFF2-40B4-BE49-F238E27FC236}">
                <a16:creationId xmlns:a16="http://schemas.microsoft.com/office/drawing/2014/main" id="{34AB6271-4FF7-4F41-A03E-BD88E30B1194}"/>
              </a:ext>
            </a:extLst>
          </p:cNvPr>
          <p:cNvSpPr>
            <a:spLocks noGrp="1"/>
          </p:cNvSpPr>
          <p:nvPr>
            <p:ph idx="1"/>
          </p:nvPr>
        </p:nvSpPr>
        <p:spPr/>
        <p:txBody>
          <a:bodyPr>
            <a:normAutofit/>
          </a:bodyPr>
          <a:lstStyle/>
          <a:p>
            <a:r>
              <a:rPr lang="en-US" sz="2200" dirty="0">
                <a:latin typeface="Rockwell" panose="02060603020205020403" pitchFamily="18" charset="0"/>
              </a:rPr>
              <a:t>10 Essential Nutrients </a:t>
            </a:r>
            <a:r>
              <a:rPr lang="en-US" sz="2000" dirty="0">
                <a:latin typeface="Rockwell" panose="02060603020205020403" pitchFamily="18" charset="0"/>
              </a:rPr>
              <a:t>– support a heart-healthy lifestyle</a:t>
            </a:r>
          </a:p>
          <a:p>
            <a:pPr lvl="1"/>
            <a:r>
              <a:rPr lang="en-US" sz="2000" dirty="0">
                <a:latin typeface="Rockwell" panose="02060603020205020403" pitchFamily="18" charset="0"/>
              </a:rPr>
              <a:t>Including protein, zinc, iron, B Vitamins</a:t>
            </a:r>
          </a:p>
          <a:p>
            <a:r>
              <a:rPr lang="en-US" sz="2200" dirty="0">
                <a:latin typeface="Rockwell" panose="02060603020205020403" pitchFamily="18" charset="0"/>
              </a:rPr>
              <a:t>One 3 oz. serving of beef provides you with about half of your Daily Value  of protein </a:t>
            </a:r>
          </a:p>
        </p:txBody>
      </p:sp>
      <p:pic>
        <p:nvPicPr>
          <p:cNvPr id="4" name="Picture 3">
            <a:extLst>
              <a:ext uri="{FF2B5EF4-FFF2-40B4-BE49-F238E27FC236}">
                <a16:creationId xmlns:a16="http://schemas.microsoft.com/office/drawing/2014/main" id="{B1866086-47C1-4785-AB57-7361087CED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53921" y="498590"/>
            <a:ext cx="3478107" cy="1956435"/>
          </a:xfrm>
          <a:prstGeom prst="rect">
            <a:avLst/>
          </a:prstGeom>
        </p:spPr>
      </p:pic>
      <p:pic>
        <p:nvPicPr>
          <p:cNvPr id="5" name="Picture 4">
            <a:extLst>
              <a:ext uri="{FF2B5EF4-FFF2-40B4-BE49-F238E27FC236}">
                <a16:creationId xmlns:a16="http://schemas.microsoft.com/office/drawing/2014/main" id="{E54B015C-F7E8-4EB1-BC6B-DBF6FBC845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54816" y="3424323"/>
            <a:ext cx="5046085" cy="3286654"/>
          </a:xfrm>
          <a:prstGeom prst="rect">
            <a:avLst/>
          </a:prstGeom>
        </p:spPr>
      </p:pic>
    </p:spTree>
    <p:extLst>
      <p:ext uri="{BB962C8B-B14F-4D97-AF65-F5344CB8AC3E}">
        <p14:creationId xmlns:p14="http://schemas.microsoft.com/office/powerpoint/2010/main" val="2800242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0688-CC25-4880-9572-C196EAB124A1}"/>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Cooking Beef</a:t>
            </a:r>
          </a:p>
        </p:txBody>
      </p:sp>
      <p:sp>
        <p:nvSpPr>
          <p:cNvPr id="3" name="Content Placeholder 2">
            <a:extLst>
              <a:ext uri="{FF2B5EF4-FFF2-40B4-BE49-F238E27FC236}">
                <a16:creationId xmlns:a16="http://schemas.microsoft.com/office/drawing/2014/main" id="{33720D9C-E212-40BD-B1BC-88AF22875CDD}"/>
              </a:ext>
            </a:extLst>
          </p:cNvPr>
          <p:cNvSpPr>
            <a:spLocks noGrp="1"/>
          </p:cNvSpPr>
          <p:nvPr>
            <p:ph idx="1"/>
          </p:nvPr>
        </p:nvSpPr>
        <p:spPr>
          <a:xfrm>
            <a:off x="1066800" y="1848196"/>
            <a:ext cx="10058400" cy="3931920"/>
          </a:xfrm>
        </p:spPr>
        <p:txBody>
          <a:bodyPr>
            <a:normAutofit/>
          </a:bodyPr>
          <a:lstStyle/>
          <a:p>
            <a:r>
              <a:rPr lang="en-US" sz="2200" dirty="0">
                <a:latin typeface="Rockwell" panose="02060603020205020403" pitchFamily="18" charset="0"/>
              </a:rPr>
              <a:t>Choose the cooking method based on your cut</a:t>
            </a:r>
          </a:p>
          <a:p>
            <a:r>
              <a:rPr lang="en-US" sz="2200" dirty="0">
                <a:latin typeface="Rockwell" panose="02060603020205020403" pitchFamily="18" charset="0"/>
              </a:rPr>
              <a:t>Marinades vs. Rubs</a:t>
            </a:r>
          </a:p>
          <a:p>
            <a:r>
              <a:rPr lang="en-US" sz="2200" dirty="0">
                <a:latin typeface="Rockwell" panose="02060603020205020403" pitchFamily="18" charset="0"/>
              </a:rPr>
              <a:t>Determining Doneness </a:t>
            </a:r>
          </a:p>
        </p:txBody>
      </p:sp>
      <p:pic>
        <p:nvPicPr>
          <p:cNvPr id="4" name="Picture 3">
            <a:extLst>
              <a:ext uri="{FF2B5EF4-FFF2-40B4-BE49-F238E27FC236}">
                <a16:creationId xmlns:a16="http://schemas.microsoft.com/office/drawing/2014/main" id="{E5DF7FE3-8111-42B9-B2A3-4F75AB2DD3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6800" y="3450820"/>
            <a:ext cx="4996258" cy="281039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D9D35A6D-B2F8-4838-95B4-689F8D3169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1545" y="971985"/>
            <a:ext cx="2779222" cy="208441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603A991E-55CC-44DF-BBE0-3C179ADC2EC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30991" y="3950208"/>
            <a:ext cx="2779776" cy="2084832"/>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B9DDFC6E-2594-4BCD-A5E5-B3AA6B097214}"/>
              </a:ext>
            </a:extLst>
          </p:cNvPr>
          <p:cNvSpPr txBox="1"/>
          <p:nvPr/>
        </p:nvSpPr>
        <p:spPr>
          <a:xfrm>
            <a:off x="8491882" y="3218760"/>
            <a:ext cx="1257993"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VS</a:t>
            </a:r>
          </a:p>
        </p:txBody>
      </p:sp>
    </p:spTree>
    <p:extLst>
      <p:ext uri="{BB962C8B-B14F-4D97-AF65-F5344CB8AC3E}">
        <p14:creationId xmlns:p14="http://schemas.microsoft.com/office/powerpoint/2010/main" val="231914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517A2-2A45-41D0-8AB0-78A99DA0EC90}"/>
              </a:ext>
            </a:extLst>
          </p:cNvPr>
          <p:cNvSpPr>
            <a:spLocks noGrp="1"/>
          </p:cNvSpPr>
          <p:nvPr>
            <p:ph type="title"/>
          </p:nvPr>
        </p:nvSpPr>
        <p:spPr>
          <a:xfrm>
            <a:off x="1066800" y="414250"/>
            <a:ext cx="10058400" cy="1371600"/>
          </a:xfrm>
        </p:spPr>
        <p:txBody>
          <a:bodyPr/>
          <a:lstStyle/>
          <a:p>
            <a:r>
              <a:rPr lang="en-US" b="1" dirty="0">
                <a:effectLst>
                  <a:outerShdw blurRad="38100" dist="38100" dir="2700000" algn="tl">
                    <a:srgbClr val="000000">
                      <a:alpha val="43137"/>
                    </a:srgbClr>
                  </a:outerShdw>
                </a:effectLst>
                <a:latin typeface="Rockwell" panose="02060603020205020403" pitchFamily="18" charset="0"/>
              </a:rPr>
              <a:t>Raising Beef</a:t>
            </a:r>
          </a:p>
        </p:txBody>
      </p:sp>
      <p:sp>
        <p:nvSpPr>
          <p:cNvPr id="3" name="Content Placeholder 2">
            <a:extLst>
              <a:ext uri="{FF2B5EF4-FFF2-40B4-BE49-F238E27FC236}">
                <a16:creationId xmlns:a16="http://schemas.microsoft.com/office/drawing/2014/main" id="{47A3BBF8-8EDF-49C6-A92A-86D1F219D89A}"/>
              </a:ext>
            </a:extLst>
          </p:cNvPr>
          <p:cNvSpPr>
            <a:spLocks noGrp="1"/>
          </p:cNvSpPr>
          <p:nvPr>
            <p:ph idx="1"/>
          </p:nvPr>
        </p:nvSpPr>
        <p:spPr>
          <a:xfrm>
            <a:off x="762000" y="1589649"/>
            <a:ext cx="7844444" cy="5022166"/>
          </a:xfrm>
        </p:spPr>
        <p:txBody>
          <a:bodyPr>
            <a:normAutofit lnSpcReduction="10000"/>
          </a:bodyPr>
          <a:lstStyle/>
          <a:p>
            <a:r>
              <a:rPr lang="en-US" sz="2200" dirty="0">
                <a:latin typeface="Rockwell" panose="02060603020205020403" pitchFamily="18" charset="0"/>
              </a:rPr>
              <a:t>Complex process, but throughout the entire journey, one thing remains constant – the shared commitment to raising cattle in a safe, humane and environmentally sustainable way by using the latest technology and resources</a:t>
            </a:r>
          </a:p>
          <a:p>
            <a:endParaRPr lang="en-US" sz="2200" dirty="0">
              <a:latin typeface="Rockwell" panose="02060603020205020403" pitchFamily="18" charset="0"/>
            </a:endParaRPr>
          </a:p>
          <a:p>
            <a:r>
              <a:rPr lang="en-US" sz="2200" dirty="0">
                <a:latin typeface="Rockwell" panose="02060603020205020403" pitchFamily="18" charset="0"/>
              </a:rPr>
              <a:t>More than </a:t>
            </a:r>
            <a:r>
              <a:rPr lang="en-US" sz="2200" b="1" dirty="0">
                <a:latin typeface="Rockwell" panose="02060603020205020403" pitchFamily="18" charset="0"/>
              </a:rPr>
              <a:t>700,000</a:t>
            </a:r>
            <a:r>
              <a:rPr lang="en-US" sz="2200" dirty="0">
                <a:latin typeface="Rockwell" panose="02060603020205020403" pitchFamily="18" charset="0"/>
              </a:rPr>
              <a:t> cattle farms and ranches in the    United States</a:t>
            </a:r>
          </a:p>
          <a:p>
            <a:pPr lvl="1"/>
            <a:r>
              <a:rPr lang="en-US" sz="2000" dirty="0">
                <a:latin typeface="Rockwell" panose="02060603020205020403" pitchFamily="18" charset="0"/>
              </a:rPr>
              <a:t>In Wisconsin the ratio of people to cattle is 5:3 </a:t>
            </a:r>
          </a:p>
          <a:p>
            <a:endParaRPr lang="en-US" sz="2200" dirty="0">
              <a:latin typeface="Rockwell" panose="02060603020205020403" pitchFamily="18" charset="0"/>
            </a:endParaRPr>
          </a:p>
          <a:p>
            <a:r>
              <a:rPr lang="en-US" sz="2200" dirty="0">
                <a:latin typeface="Rockwell" panose="02060603020205020403" pitchFamily="18" charset="0"/>
              </a:rPr>
              <a:t>Average herd size of </a:t>
            </a:r>
            <a:r>
              <a:rPr lang="en-US" sz="2200" b="1" dirty="0">
                <a:latin typeface="Rockwell" panose="02060603020205020403" pitchFamily="18" charset="0"/>
              </a:rPr>
              <a:t>40</a:t>
            </a:r>
            <a:r>
              <a:rPr lang="en-US" sz="2200" dirty="0">
                <a:latin typeface="Rockwell" panose="02060603020205020403" pitchFamily="18" charset="0"/>
              </a:rPr>
              <a:t> head</a:t>
            </a:r>
          </a:p>
          <a:p>
            <a:endParaRPr lang="en-US" sz="2200" dirty="0">
              <a:latin typeface="Rockwell" panose="02060603020205020403" pitchFamily="18" charset="0"/>
            </a:endParaRPr>
          </a:p>
          <a:p>
            <a:r>
              <a:rPr lang="en-US" sz="2200" dirty="0">
                <a:latin typeface="Rockwell" panose="02060603020205020403" pitchFamily="18" charset="0"/>
              </a:rPr>
              <a:t>United States producers are responsible for raising </a:t>
            </a:r>
            <a:r>
              <a:rPr lang="en-US" sz="2200" b="1" dirty="0">
                <a:latin typeface="Rockwell" panose="02060603020205020403" pitchFamily="18" charset="0"/>
              </a:rPr>
              <a:t>19%</a:t>
            </a:r>
            <a:r>
              <a:rPr lang="en-US" sz="2200" dirty="0">
                <a:latin typeface="Rockwell" panose="02060603020205020403" pitchFamily="18" charset="0"/>
              </a:rPr>
              <a:t> of the world’s beef </a:t>
            </a:r>
          </a:p>
        </p:txBody>
      </p:sp>
      <p:pic>
        <p:nvPicPr>
          <p:cNvPr id="7" name="Picture 6">
            <a:extLst>
              <a:ext uri="{FF2B5EF4-FFF2-40B4-BE49-F238E27FC236}">
                <a16:creationId xmlns:a16="http://schemas.microsoft.com/office/drawing/2014/main" id="{DA66D8DE-05B7-4505-9D16-AC7D749C5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64633" y="1332808"/>
            <a:ext cx="2950095" cy="4425142"/>
          </a:xfrm>
          <a:prstGeom prst="rect">
            <a:avLst/>
          </a:prstGeom>
        </p:spPr>
      </p:pic>
    </p:spTree>
    <p:extLst>
      <p:ext uri="{BB962C8B-B14F-4D97-AF65-F5344CB8AC3E}">
        <p14:creationId xmlns:p14="http://schemas.microsoft.com/office/powerpoint/2010/main" val="1939943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2B864-9EFF-4C05-87BA-79A4187FE95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EA6E2ED-CED5-4F5B-B909-9CB7A26D5AA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671171" y="1080654"/>
            <a:ext cx="7326253" cy="4882977"/>
          </a:xfrm>
        </p:spPr>
      </p:pic>
      <p:pic>
        <p:nvPicPr>
          <p:cNvPr id="7" name="Picture 6">
            <a:extLst>
              <a:ext uri="{FF2B5EF4-FFF2-40B4-BE49-F238E27FC236}">
                <a16:creationId xmlns:a16="http://schemas.microsoft.com/office/drawing/2014/main" id="{D24E6AAD-98C3-4F0E-AF21-650F9B084E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1851" y="1489106"/>
            <a:ext cx="3843251" cy="3843251"/>
          </a:xfrm>
          <a:prstGeom prst="rect">
            <a:avLst/>
          </a:prstGeom>
        </p:spPr>
      </p:pic>
      <p:pic>
        <p:nvPicPr>
          <p:cNvPr id="9" name="Picture 8">
            <a:extLst>
              <a:ext uri="{FF2B5EF4-FFF2-40B4-BE49-F238E27FC236}">
                <a16:creationId xmlns:a16="http://schemas.microsoft.com/office/drawing/2014/main" id="{C56D9A5B-A7FB-4125-9981-19BC59F07B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14422" y="1662544"/>
            <a:ext cx="5098640" cy="3398263"/>
          </a:xfrm>
          <a:prstGeom prst="rect">
            <a:avLst/>
          </a:prstGeom>
        </p:spPr>
      </p:pic>
      <p:pic>
        <p:nvPicPr>
          <p:cNvPr id="11" name="Picture 10">
            <a:extLst>
              <a:ext uri="{FF2B5EF4-FFF2-40B4-BE49-F238E27FC236}">
                <a16:creationId xmlns:a16="http://schemas.microsoft.com/office/drawing/2014/main" id="{B45042CC-C1B5-4232-9925-4D5A720ACE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55671" y="1016991"/>
            <a:ext cx="7080658" cy="5312569"/>
          </a:xfrm>
          <a:prstGeom prst="rect">
            <a:avLst/>
          </a:prstGeom>
        </p:spPr>
      </p:pic>
    </p:spTree>
    <p:extLst>
      <p:ext uri="{BB962C8B-B14F-4D97-AF65-F5344CB8AC3E}">
        <p14:creationId xmlns:p14="http://schemas.microsoft.com/office/powerpoint/2010/main" val="4047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2D96E32E-E4CC-4D1F-9518-3198AF016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2608" y="0"/>
            <a:ext cx="5626784" cy="7161364"/>
          </a:xfrm>
          <a:prstGeom prst="rect">
            <a:avLst/>
          </a:prstGeom>
        </p:spPr>
      </p:pic>
      <p:sp>
        <p:nvSpPr>
          <p:cNvPr id="10" name="Content Placeholder 9">
            <a:extLst>
              <a:ext uri="{FF2B5EF4-FFF2-40B4-BE49-F238E27FC236}">
                <a16:creationId xmlns:a16="http://schemas.microsoft.com/office/drawing/2014/main" id="{84DDB874-1696-4893-A605-2F2CF421D339}"/>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896579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BCB88-5402-42F6-A3B8-CF9E77BE2F9E}"/>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Rockwell" panose="02060603020205020403" pitchFamily="18" charset="0"/>
              </a:rPr>
              <a:t>Beef Packing Plant</a:t>
            </a:r>
          </a:p>
        </p:txBody>
      </p:sp>
      <p:pic>
        <p:nvPicPr>
          <p:cNvPr id="4" name="Online Media 3">
            <a:hlinkClick r:id="" action="ppaction://media"/>
            <a:extLst>
              <a:ext uri="{FF2B5EF4-FFF2-40B4-BE49-F238E27FC236}">
                <a16:creationId xmlns:a16="http://schemas.microsoft.com/office/drawing/2014/main" id="{D195EC9C-33CE-4ACD-870F-8A9EBB5C6E6E}"/>
              </a:ext>
            </a:extLst>
          </p:cNvPr>
          <p:cNvPicPr>
            <a:picLocks noGrp="1" noRot="1" noChangeAspect="1"/>
          </p:cNvPicPr>
          <p:nvPr>
            <p:ph idx="1"/>
            <a:videoFile r:link="rId1"/>
          </p:nvPr>
        </p:nvPicPr>
        <p:blipFill>
          <a:blip r:embed="rId4"/>
          <a:stretch>
            <a:fillRect/>
          </a:stretch>
        </p:blipFill>
        <p:spPr>
          <a:xfrm>
            <a:off x="2970414" y="1688552"/>
            <a:ext cx="6251171" cy="4688379"/>
          </a:xfrm>
          <a:prstGeom prst="rect">
            <a:avLst/>
          </a:prstGeom>
        </p:spPr>
      </p:pic>
    </p:spTree>
    <p:extLst>
      <p:ext uri="{BB962C8B-B14F-4D97-AF65-F5344CB8AC3E}">
        <p14:creationId xmlns:p14="http://schemas.microsoft.com/office/powerpoint/2010/main" val="3290049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16208-55F8-4759-9968-37E6070F4CAC}"/>
              </a:ext>
            </a:extLst>
          </p:cNvPr>
          <p:cNvSpPr>
            <a:spLocks noGrp="1"/>
          </p:cNvSpPr>
          <p:nvPr>
            <p:ph type="title"/>
          </p:nvPr>
        </p:nvSpPr>
        <p:spPr>
          <a:xfrm>
            <a:off x="1102807" y="450167"/>
            <a:ext cx="10244644" cy="1561514"/>
          </a:xfrm>
        </p:spPr>
        <p:txBody>
          <a:bodyPr>
            <a:noAutofit/>
          </a:bodyPr>
          <a:lstStyle/>
          <a:p>
            <a:r>
              <a:rPr lang="en-US" sz="9600" b="1" dirty="0">
                <a:effectLst>
                  <a:outerShdw blurRad="38100" dist="38100" dir="2700000" algn="tl">
                    <a:srgbClr val="000000">
                      <a:alpha val="43137"/>
                    </a:srgbClr>
                  </a:outerShdw>
                </a:effectLst>
              </a:rPr>
              <a:t>Questions?</a:t>
            </a:r>
          </a:p>
        </p:txBody>
      </p:sp>
      <p:pic>
        <p:nvPicPr>
          <p:cNvPr id="8" name="Picture 7">
            <a:extLst>
              <a:ext uri="{FF2B5EF4-FFF2-40B4-BE49-F238E27FC236}">
                <a16:creationId xmlns:a16="http://schemas.microsoft.com/office/drawing/2014/main" id="{2D0240D2-8496-469D-AFCD-0F5D97269C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4802" y="5157498"/>
            <a:ext cx="2604178" cy="1582038"/>
          </a:xfrm>
          <a:prstGeom prst="rect">
            <a:avLst/>
          </a:prstGeom>
        </p:spPr>
      </p:pic>
      <p:sp>
        <p:nvSpPr>
          <p:cNvPr id="5" name="Text Placeholder 4">
            <a:extLst>
              <a:ext uri="{FF2B5EF4-FFF2-40B4-BE49-F238E27FC236}">
                <a16:creationId xmlns:a16="http://schemas.microsoft.com/office/drawing/2014/main" id="{961F13C0-9978-4FAF-9685-6989606772A8}"/>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1A129EFF-2C2B-4EC7-8605-77E5FC344E7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84292" y="2803856"/>
            <a:ext cx="5681673" cy="3786857"/>
          </a:xfrm>
          <a:prstGeom prst="rect">
            <a:avLst/>
          </a:prstGeom>
        </p:spPr>
      </p:pic>
      <p:sp>
        <p:nvSpPr>
          <p:cNvPr id="9" name="Thought Bubble: Cloud 8">
            <a:extLst>
              <a:ext uri="{FF2B5EF4-FFF2-40B4-BE49-F238E27FC236}">
                <a16:creationId xmlns:a16="http://schemas.microsoft.com/office/drawing/2014/main" id="{4D27581C-82BD-4008-B6E9-F896ADF8EB8F}"/>
              </a:ext>
            </a:extLst>
          </p:cNvPr>
          <p:cNvSpPr/>
          <p:nvPr/>
        </p:nvSpPr>
        <p:spPr>
          <a:xfrm>
            <a:off x="5786512" y="1908746"/>
            <a:ext cx="1929617" cy="1790219"/>
          </a:xfrm>
          <a:prstGeom prst="cloudCallout">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01D22940-008E-4F22-846A-72ADEE4A2249}"/>
              </a:ext>
            </a:extLst>
          </p:cNvPr>
          <p:cNvSpPr txBox="1">
            <a:spLocks/>
          </p:cNvSpPr>
          <p:nvPr/>
        </p:nvSpPr>
        <p:spPr>
          <a:xfrm>
            <a:off x="5532539" y="2229117"/>
            <a:ext cx="2437562" cy="11494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0" i="0" kern="1200">
                <a:solidFill>
                  <a:schemeClr val="bg1"/>
                </a:solidFill>
                <a:latin typeface="+mn-lt"/>
                <a:ea typeface="Rockwell Light" charset="0"/>
                <a:cs typeface="Rockwell Light" charset="0"/>
              </a:defRPr>
            </a:lvl1pPr>
          </a:lstStyle>
          <a:p>
            <a:r>
              <a:rPr lang="en-US" sz="72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750489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heme">
  <a:themeElements>
    <a:clrScheme name="NCBA Colors">
      <a:dk1>
        <a:srgbClr val="000000"/>
      </a:dk1>
      <a:lt1>
        <a:srgbClr val="FFFFFF"/>
      </a:lt1>
      <a:dk2>
        <a:srgbClr val="D5001C"/>
      </a:dk2>
      <a:lt2>
        <a:srgbClr val="EBEBEB"/>
      </a:lt2>
      <a:accent1>
        <a:srgbClr val="FFA800"/>
      </a:accent1>
      <a:accent2>
        <a:srgbClr val="2CA1AC"/>
      </a:accent2>
      <a:accent3>
        <a:srgbClr val="502D81"/>
      </a:accent3>
      <a:accent4>
        <a:srgbClr val="DB6E45"/>
      </a:accent4>
      <a:accent5>
        <a:srgbClr val="A92A91"/>
      </a:accent5>
      <a:accent6>
        <a:srgbClr val="B53C29"/>
      </a:accent6>
      <a:hlink>
        <a:srgbClr val="58C1C4"/>
      </a:hlink>
      <a:folHlink>
        <a:srgbClr val="9DFFCB"/>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5795</TotalTime>
  <Words>2840</Words>
  <Application>Microsoft Office PowerPoint</Application>
  <PresentationFormat>Widescreen</PresentationFormat>
  <Paragraphs>212</Paragraphs>
  <Slides>17</Slides>
  <Notes>17</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Arial</vt:lpstr>
      <vt:lpstr>Calibri</vt:lpstr>
      <vt:lpstr>Franklin Gothic Book</vt:lpstr>
      <vt:lpstr>Garamond</vt:lpstr>
      <vt:lpstr>Proxima Nova</vt:lpstr>
      <vt:lpstr>Rockwell</vt:lpstr>
      <vt:lpstr>Rockwell Light</vt:lpstr>
      <vt:lpstr>Savon</vt:lpstr>
      <vt:lpstr>Office Theme</vt:lpstr>
      <vt:lpstr>Beef in the classroom</vt:lpstr>
      <vt:lpstr>The Beef Checkoff Program</vt:lpstr>
      <vt:lpstr>Today’s Lesson Goals</vt:lpstr>
      <vt:lpstr>PowerPoint Presentation</vt:lpstr>
      <vt:lpstr>The Basics </vt:lpstr>
      <vt:lpstr>Beef Cuts</vt:lpstr>
      <vt:lpstr>Selecting the Right Cut of Beef</vt:lpstr>
      <vt:lpstr>Choosing Beef</vt:lpstr>
      <vt:lpstr>Choosing Beef</vt:lpstr>
      <vt:lpstr>Price of Beef</vt:lpstr>
      <vt:lpstr>Beef Nutrition</vt:lpstr>
      <vt:lpstr>Cooking Beef</vt:lpstr>
      <vt:lpstr>Raising Beef</vt:lpstr>
      <vt:lpstr>PowerPoint Presentation</vt:lpstr>
      <vt:lpstr>PowerPoint Presentation</vt:lpstr>
      <vt:lpstr>Beef Packing Plant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Beef in the classroom</dc:title>
  <dc:creator>Kaitlyn Carey</dc:creator>
  <cp:lastModifiedBy>Courtney Kincaid</cp:lastModifiedBy>
  <cp:revision>13</cp:revision>
  <cp:lastPrinted>2018-10-19T16:10:26Z</cp:lastPrinted>
  <dcterms:created xsi:type="dcterms:W3CDTF">2017-11-10T14:16:18Z</dcterms:created>
  <dcterms:modified xsi:type="dcterms:W3CDTF">2019-11-06T15:28:55Z</dcterms:modified>
</cp:coreProperties>
</file>